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311" r:id="rId6"/>
    <p:sldId id="621" r:id="rId7"/>
    <p:sldId id="577" r:id="rId8"/>
    <p:sldId id="812" r:id="rId9"/>
    <p:sldId id="863" r:id="rId10"/>
    <p:sldId id="860" r:id="rId11"/>
    <p:sldId id="862" r:id="rId12"/>
    <p:sldId id="868" r:id="rId13"/>
    <p:sldId id="869" r:id="rId14"/>
    <p:sldId id="875" r:id="rId15"/>
    <p:sldId id="831" r:id="rId16"/>
    <p:sldId id="834" r:id="rId17"/>
    <p:sldId id="865" r:id="rId18"/>
    <p:sldId id="870" r:id="rId19"/>
    <p:sldId id="867" r:id="rId20"/>
    <p:sldId id="872" r:id="rId21"/>
    <p:sldId id="866" r:id="rId22"/>
    <p:sldId id="871" r:id="rId23"/>
    <p:sldId id="873" r:id="rId24"/>
    <p:sldId id="874" r:id="rId25"/>
    <p:sldId id="857" r:id="rId26"/>
    <p:sldId id="876" r:id="rId27"/>
    <p:sldId id="615" r:id="rId28"/>
    <p:sldId id="612" r:id="rId29"/>
    <p:sldId id="354" r:id="rId30"/>
  </p:sldIdLst>
  <p:sldSz cx="10058400" cy="7772400"/>
  <p:notesSz cx="9144000" cy="6858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4" autoAdjust="0"/>
    <p:restoredTop sz="94660"/>
  </p:normalViewPr>
  <p:slideViewPr>
    <p:cSldViewPr>
      <p:cViewPr varScale="1">
        <p:scale>
          <a:sx n="55" d="100"/>
          <a:sy n="55" d="100"/>
        </p:scale>
        <p:origin x="1492" y="40"/>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7731271-50EE-431F-9820-8478CAB25132}" type="datetimeFigureOut">
              <a:rPr lang="en-US" smtClean="0"/>
              <a:t>9/20/2021</a:t>
            </a:fld>
            <a:endParaRPr lang="en-US"/>
          </a:p>
        </p:txBody>
      </p:sp>
      <p:sp>
        <p:nvSpPr>
          <p:cNvPr id="4" name="Slide Image Placeholder 3"/>
          <p:cNvSpPr>
            <a:spLocks noGrp="1" noRot="1" noChangeAspect="1"/>
          </p:cNvSpPr>
          <p:nvPr>
            <p:ph type="sldImg" idx="2"/>
          </p:nvPr>
        </p:nvSpPr>
        <p:spPr>
          <a:xfrm>
            <a:off x="3074988" y="857250"/>
            <a:ext cx="29940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36BA7A8-B749-4FE6-9403-24282C36B0DC}" type="slidenum">
              <a:rPr lang="en-US" smtClean="0"/>
              <a:t>‹#›</a:t>
            </a:fld>
            <a:endParaRPr lang="en-US"/>
          </a:p>
        </p:txBody>
      </p:sp>
    </p:spTree>
    <p:extLst>
      <p:ext uri="{BB962C8B-B14F-4D97-AF65-F5344CB8AC3E}">
        <p14:creationId xmlns:p14="http://schemas.microsoft.com/office/powerpoint/2010/main" val="1339161961"/>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629CE1-A6A4-4E4F-9221-6FA9EE2D2B1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73538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29CE1-A6A4-4E4F-9221-6FA9EE2D2B1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69337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29CE1-A6A4-4E4F-9221-6FA9EE2D2B1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744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29CE1-A6A4-4E4F-9221-6FA9EE2D2B1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5508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629CE1-A6A4-4E4F-9221-6FA9EE2D2B12}"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4311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629CE1-A6A4-4E4F-9221-6FA9EE2D2B12}"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658739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629CE1-A6A4-4E4F-9221-6FA9EE2D2B12}" type="datetimeFigureOut">
              <a:rPr lang="en-US" smtClean="0"/>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15688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629CE1-A6A4-4E4F-9221-6FA9EE2D2B12}" type="datetimeFigureOut">
              <a:rPr lang="en-US" smtClean="0"/>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63389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29CE1-A6A4-4E4F-9221-6FA9EE2D2B12}" type="datetimeFigureOut">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35340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29CE1-A6A4-4E4F-9221-6FA9EE2D2B12}"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422409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29CE1-A6A4-4E4F-9221-6FA9EE2D2B12}" type="datetimeFigureOut">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52954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0"/>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fld id="{B8629CE1-A6A4-4E4F-9221-6FA9EE2D2B12}" type="datetimeFigureOut">
              <a:rPr lang="en-US" smtClean="0"/>
              <a:t>9/20/2021</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0D76A1F9-7C01-4107-9608-22A3A9BBB08A}" type="slidenum">
              <a:rPr lang="en-US" smtClean="0"/>
              <a:t>‹#›</a:t>
            </a:fld>
            <a:endParaRPr lang="en-US"/>
          </a:p>
        </p:txBody>
      </p:sp>
    </p:spTree>
    <p:extLst>
      <p:ext uri="{BB962C8B-B14F-4D97-AF65-F5344CB8AC3E}">
        <p14:creationId xmlns:p14="http://schemas.microsoft.com/office/powerpoint/2010/main" val="1742191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teacherspayteachers.com/Product/School-Doodle-Borders-Creative-Clips-Digital-Clipart-1923099" TargetMode="Externa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hyperlink" Target="https://www.teacherspayteachers.com/Store/The-Brainy-Yak" TargetMode="External"/><Relationship Id="rId1" Type="http://schemas.openxmlformats.org/officeDocument/2006/relationships/slideLayout" Target="../slideLayouts/slideLayout2.xml"/><Relationship Id="rId6" Type="http://schemas.openxmlformats.org/officeDocument/2006/relationships/hyperlink" Target="https://www.teacherspayteachers.com/Product/Borders-Doodle-Borders-Set-1-1032643" TargetMode="External"/><Relationship Id="rId5" Type="http://schemas.openxmlformats.org/officeDocument/2006/relationships/image" Target="../media/image39.png"/><Relationship Id="rId4" Type="http://schemas.openxmlformats.org/officeDocument/2006/relationships/hyperlink" Target="https://www.teacherspayteachers.com/Product/Chalkboard-Frames-Variety-Pack-26-Unique-Frames-Labels-for-Commercial-Use-762897" TargetMode="External"/><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201" y="4143331"/>
            <a:ext cx="5257801" cy="3708084"/>
          </a:xfrm>
          <a:prstGeom prst="rect">
            <a:avLst/>
          </a:prstGeom>
        </p:spPr>
      </p:pic>
      <p:pic>
        <p:nvPicPr>
          <p:cNvPr id="4" name="Picture 3"/>
          <p:cNvPicPr>
            <a:picLocks noChangeAspect="1"/>
          </p:cNvPicPr>
          <p:nvPr/>
        </p:nvPicPr>
        <p:blipFill>
          <a:blip r:embed="rId3"/>
          <a:stretch>
            <a:fillRect/>
          </a:stretch>
        </p:blipFill>
        <p:spPr>
          <a:xfrm>
            <a:off x="5029199" y="-27040"/>
            <a:ext cx="5105400" cy="4370440"/>
          </a:xfrm>
          <a:prstGeom prst="rect">
            <a:avLst/>
          </a:prstGeom>
        </p:spPr>
      </p:pic>
      <p:pic>
        <p:nvPicPr>
          <p:cNvPr id="3" name="Picture 2"/>
          <p:cNvPicPr>
            <a:picLocks noChangeAspect="1"/>
          </p:cNvPicPr>
          <p:nvPr/>
        </p:nvPicPr>
        <p:blipFill>
          <a:blip r:embed="rId4"/>
          <a:stretch>
            <a:fillRect/>
          </a:stretch>
        </p:blipFill>
        <p:spPr>
          <a:xfrm>
            <a:off x="5029199" y="4193815"/>
            <a:ext cx="5105399" cy="3657600"/>
          </a:xfrm>
          <a:prstGeom prst="rect">
            <a:avLst/>
          </a:prstGeom>
        </p:spPr>
      </p:pic>
      <p:pic>
        <p:nvPicPr>
          <p:cNvPr id="2" name="Picture 1"/>
          <p:cNvPicPr>
            <a:picLocks noChangeAspect="1"/>
          </p:cNvPicPr>
          <p:nvPr/>
        </p:nvPicPr>
        <p:blipFill>
          <a:blip r:embed="rId5"/>
          <a:stretch>
            <a:fillRect/>
          </a:stretch>
        </p:blipFill>
        <p:spPr>
          <a:xfrm>
            <a:off x="-76199" y="-27040"/>
            <a:ext cx="5257800" cy="4294239"/>
          </a:xfrm>
          <a:prstGeom prst="rect">
            <a:avLst/>
          </a:prstGeom>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62015"/>
            <a:ext cx="2200275"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7"/>
          <a:stretch>
            <a:fillRect/>
          </a:stretch>
        </p:blipFill>
        <p:spPr>
          <a:xfrm>
            <a:off x="990600" y="1764497"/>
            <a:ext cx="8153400" cy="4851151"/>
          </a:xfrm>
          <a:prstGeom prst="rect">
            <a:avLst/>
          </a:prstGeom>
        </p:spPr>
      </p:pic>
      <p:sp>
        <p:nvSpPr>
          <p:cNvPr id="10" name="TextBox 9"/>
          <p:cNvSpPr txBox="1"/>
          <p:nvPr/>
        </p:nvSpPr>
        <p:spPr>
          <a:xfrm>
            <a:off x="1264944" y="2697355"/>
            <a:ext cx="7528512" cy="2985433"/>
          </a:xfrm>
          <a:prstGeom prst="rect">
            <a:avLst/>
          </a:prstGeom>
          <a:noFill/>
        </p:spPr>
        <p:txBody>
          <a:bodyPr wrap="square" rtlCol="0">
            <a:spAutoFit/>
          </a:bodyPr>
          <a:lstStyle/>
          <a:p>
            <a:pPr lvl="0" algn="ctr"/>
            <a:r>
              <a:rPr lang="en-US" sz="7200" dirty="0">
                <a:solidFill>
                  <a:prstClr val="white"/>
                </a:solidFill>
                <a:effectLst>
                  <a:outerShdw blurRad="38100" dist="38100" dir="2700000" algn="tl">
                    <a:srgbClr val="000000">
                      <a:alpha val="43137"/>
                    </a:srgbClr>
                  </a:outerShdw>
                </a:effectLst>
                <a:latin typeface="Algerian" panose="04020705040A02060702" pitchFamily="82" charset="0"/>
              </a:rPr>
              <a:t>citizen’s rights</a:t>
            </a:r>
          </a:p>
          <a:p>
            <a:pPr lvl="0" algn="ctr"/>
            <a:r>
              <a:rPr lang="en-US" sz="4400" b="1">
                <a:solidFill>
                  <a:prstClr val="white"/>
                </a:solidFill>
                <a:effectLst>
                  <a:outerShdw blurRad="38100" dist="38100" dir="2700000" algn="tl">
                    <a:srgbClr val="000000">
                      <a:alpha val="43137"/>
                    </a:srgbClr>
                  </a:outerShdw>
                </a:effectLst>
              </a:rPr>
              <a:t>SS5CG2ab</a:t>
            </a:r>
            <a:endParaRPr lang="en-US" sz="44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858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438400" y="152400"/>
            <a:ext cx="57805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Amendment Scenario</a:t>
            </a:r>
          </a:p>
        </p:txBody>
      </p:sp>
      <p:sp>
        <p:nvSpPr>
          <p:cNvPr id="4" name="Rectangle 3"/>
          <p:cNvSpPr/>
          <p:nvPr/>
        </p:nvSpPr>
        <p:spPr>
          <a:xfrm>
            <a:off x="304800" y="4800600"/>
            <a:ext cx="9448800" cy="2819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Two thirds of the Senate vote to approve this amendment.</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It is then sent to the legislatures. </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The proposed amendment must then be ratified by ¾ of the states’ legislatures. </a:t>
            </a:r>
          </a:p>
        </p:txBody>
      </p:sp>
      <p:pic>
        <p:nvPicPr>
          <p:cNvPr id="5" name="Picture 4"/>
          <p:cNvPicPr>
            <a:picLocks noChangeAspect="1"/>
          </p:cNvPicPr>
          <p:nvPr/>
        </p:nvPicPr>
        <p:blipFill rotWithShape="1">
          <a:blip r:embed="rId2"/>
          <a:srcRect l="5263" r="4211" b="24250"/>
          <a:stretch/>
        </p:blipFill>
        <p:spPr>
          <a:xfrm>
            <a:off x="1028700" y="1219200"/>
            <a:ext cx="8001000" cy="3256221"/>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1452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438400" y="152400"/>
            <a:ext cx="57805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Amendment Scenario</a:t>
            </a:r>
          </a:p>
        </p:txBody>
      </p:sp>
      <p:pic>
        <p:nvPicPr>
          <p:cNvPr id="2" name="Picture 1"/>
          <p:cNvPicPr>
            <a:picLocks noChangeAspect="1"/>
          </p:cNvPicPr>
          <p:nvPr/>
        </p:nvPicPr>
        <p:blipFill rotWithShape="1">
          <a:blip r:embed="rId2"/>
          <a:srcRect l="23111" t="1581"/>
          <a:stretch/>
        </p:blipFill>
        <p:spPr>
          <a:xfrm>
            <a:off x="381000" y="1371600"/>
            <a:ext cx="9296400" cy="6004714"/>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8927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381000"/>
            <a:ext cx="8839200" cy="6934200"/>
          </a:xfrm>
          <a:prstGeom prst="rect">
            <a:avLst/>
          </a:prstGeom>
        </p:spPr>
      </p:pic>
      <p:sp>
        <p:nvSpPr>
          <p:cNvPr id="6" name="TextBox 5"/>
          <p:cNvSpPr txBox="1"/>
          <p:nvPr/>
        </p:nvSpPr>
        <p:spPr>
          <a:xfrm>
            <a:off x="1066800" y="1585942"/>
            <a:ext cx="7673744" cy="4524315"/>
          </a:xfrm>
          <a:prstGeom prst="rect">
            <a:avLst/>
          </a:prstGeom>
          <a:noFill/>
        </p:spPr>
        <p:txBody>
          <a:bodyPr wrap="square" rtlCol="0">
            <a:spAutoFit/>
          </a:bodyPr>
          <a:lstStyle/>
          <a:p>
            <a:pPr lvl="0" algn="ctr"/>
            <a:r>
              <a:rPr lang="en-US" sz="4800" b="1" dirty="0">
                <a:solidFill>
                  <a:schemeClr val="bg1"/>
                </a:solidFill>
                <a:effectLst>
                  <a:outerShdw blurRad="38100" dist="38100" dir="2700000" algn="tl">
                    <a:srgbClr val="000000">
                      <a:alpha val="43137"/>
                    </a:srgbClr>
                  </a:outerShdw>
                </a:effectLst>
              </a:rPr>
              <a:t>SS5CG2 Explain the process by which amendments to the U.S. Constitution are made.</a:t>
            </a:r>
          </a:p>
          <a:p>
            <a:pPr lvl="0" algn="ctr"/>
            <a:endParaRPr lang="en-US" sz="4800" b="1" dirty="0">
              <a:solidFill>
                <a:schemeClr val="bg1"/>
              </a:solidFill>
              <a:effectLst>
                <a:outerShdw blurRad="38100" dist="38100" dir="2700000" algn="tl">
                  <a:srgbClr val="000000">
                    <a:alpha val="43137"/>
                  </a:srgbClr>
                </a:outerShdw>
              </a:effectLst>
            </a:endParaRPr>
          </a:p>
          <a:p>
            <a:pPr lvl="0" algn="ctr"/>
            <a:r>
              <a:rPr lang="en-US" sz="4800" b="1" dirty="0">
                <a:solidFill>
                  <a:schemeClr val="bg1"/>
                </a:solidFill>
                <a:effectLst>
                  <a:outerShdw blurRad="38100" dist="38100" dir="2700000" algn="tl">
                    <a:srgbClr val="000000">
                      <a:alpha val="43137"/>
                    </a:srgbClr>
                  </a:outerShdw>
                </a:effectLst>
              </a:rPr>
              <a:t>b. Describe the purpose for the amendment process.</a:t>
            </a:r>
          </a:p>
        </p:txBody>
      </p:sp>
    </p:spTree>
    <p:extLst>
      <p:ext uri="{BB962C8B-B14F-4D97-AF65-F5344CB8AC3E}">
        <p14:creationId xmlns:p14="http://schemas.microsoft.com/office/powerpoint/2010/main" val="383752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1066800"/>
            <a:ext cx="4953000" cy="6349903"/>
          </a:xfrm>
          <a:prstGeom prst="rect">
            <a:avLst/>
          </a:prstGeom>
        </p:spPr>
      </p:pic>
      <p:sp>
        <p:nvSpPr>
          <p:cNvPr id="3" name="Content Placeholder 2"/>
          <p:cNvSpPr>
            <a:spLocks noGrp="1"/>
          </p:cNvSpPr>
          <p:nvPr>
            <p:ph idx="1"/>
          </p:nvPr>
        </p:nvSpPr>
        <p:spPr>
          <a:xfrm>
            <a:off x="381000" y="1346151"/>
            <a:ext cx="4343400"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When the Constitution was ratified in 1787, there were many issues about which the states </a:t>
            </a:r>
            <a:r>
              <a:rPr lang="en-US" sz="2800" b="1" dirty="0">
                <a:solidFill>
                  <a:srgbClr val="FFFF00"/>
                </a:solidFill>
                <a:effectLst>
                  <a:outerShdw blurRad="38100" dist="38100" dir="2700000" algn="tl">
                    <a:srgbClr val="000000">
                      <a:alpha val="43137"/>
                    </a:srgbClr>
                  </a:outerShdw>
                </a:effectLst>
              </a:rPr>
              <a:t>disagreed</a:t>
            </a:r>
            <a:r>
              <a:rPr lang="en-US" sz="2800" b="1" dirty="0">
                <a:solidFill>
                  <a:schemeClr val="bg1"/>
                </a:solidFill>
                <a:effectLst>
                  <a:outerShdw blurRad="38100" dist="38100" dir="2700000" algn="tl">
                    <a:srgbClr val="000000">
                      <a:alpha val="43137"/>
                    </a:srgbClr>
                  </a:outerShdw>
                </a:effectLst>
              </a:rPr>
              <a:t>. </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To convince states to </a:t>
            </a:r>
            <a:r>
              <a:rPr lang="en-US" sz="2800" b="1" dirty="0">
                <a:solidFill>
                  <a:srgbClr val="FFFF00"/>
                </a:solidFill>
                <a:effectLst>
                  <a:outerShdw blurRad="38100" dist="38100" dir="2700000" algn="tl">
                    <a:srgbClr val="000000">
                      <a:alpha val="43137"/>
                    </a:srgbClr>
                  </a:outerShdw>
                </a:effectLst>
              </a:rPr>
              <a:t>ratify</a:t>
            </a:r>
            <a:r>
              <a:rPr lang="en-US" sz="2800" b="1" dirty="0">
                <a:solidFill>
                  <a:schemeClr val="bg1"/>
                </a:solidFill>
                <a:effectLst>
                  <a:outerShdw blurRad="38100" dist="38100" dir="2700000" algn="tl">
                    <a:srgbClr val="000000">
                      <a:alpha val="43137"/>
                    </a:srgbClr>
                  </a:outerShdw>
                </a:effectLst>
              </a:rPr>
              <a:t> the document, </a:t>
            </a:r>
            <a:r>
              <a:rPr lang="en-US" sz="2800" b="1" dirty="0">
                <a:solidFill>
                  <a:srgbClr val="FFFF00"/>
                </a:solidFill>
                <a:effectLst>
                  <a:outerShdw blurRad="38100" dist="38100" dir="2700000" algn="tl">
                    <a:srgbClr val="000000">
                      <a:alpha val="43137"/>
                    </a:srgbClr>
                  </a:outerShdw>
                </a:effectLst>
              </a:rPr>
              <a:t>amendments</a:t>
            </a:r>
            <a:r>
              <a:rPr lang="en-US" sz="2800" b="1" dirty="0">
                <a:solidFill>
                  <a:schemeClr val="bg1"/>
                </a:solidFill>
                <a:effectLst>
                  <a:outerShdw blurRad="38100" dist="38100" dir="2700000" algn="tl">
                    <a:srgbClr val="000000">
                      <a:alpha val="43137"/>
                    </a:srgbClr>
                  </a:outerShdw>
                </a:effectLst>
              </a:rPr>
              <a:t> were promised. </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An amendment is a </a:t>
            </a:r>
            <a:r>
              <a:rPr lang="en-US" sz="2800" b="1" dirty="0">
                <a:solidFill>
                  <a:srgbClr val="FFFF00"/>
                </a:solidFill>
                <a:effectLst>
                  <a:outerShdw blurRad="38100" dist="38100" dir="2700000" algn="tl">
                    <a:srgbClr val="000000">
                      <a:alpha val="43137"/>
                    </a:srgbClr>
                  </a:outerShdw>
                </a:effectLst>
              </a:rPr>
              <a:t>change</a:t>
            </a:r>
            <a:r>
              <a:rPr lang="en-US" sz="2800" b="1" dirty="0">
                <a:solidFill>
                  <a:schemeClr val="bg1"/>
                </a:solidFill>
                <a:effectLst>
                  <a:outerShdw blurRad="38100" dist="38100" dir="2700000" algn="tl">
                    <a:srgbClr val="000000">
                      <a:alpha val="43137"/>
                    </a:srgbClr>
                  </a:outerShdw>
                </a:effectLst>
              </a:rPr>
              <a:t> or addition to </a:t>
            </a:r>
            <a:r>
              <a:rPr lang="en-US" sz="2800" b="1" dirty="0">
                <a:solidFill>
                  <a:srgbClr val="FFFF00"/>
                </a:solidFill>
                <a:effectLst>
                  <a:outerShdw blurRad="38100" dist="38100" dir="2700000" algn="tl">
                    <a:srgbClr val="000000">
                      <a:alpha val="43137"/>
                    </a:srgbClr>
                  </a:outerShdw>
                </a:effectLst>
              </a:rPr>
              <a:t>legislation</a:t>
            </a:r>
            <a:r>
              <a:rPr lang="en-US" sz="2800" b="1" dirty="0">
                <a:solidFill>
                  <a:schemeClr val="bg1"/>
                </a:solidFill>
                <a:effectLst>
                  <a:outerShdw blurRad="38100" dist="38100" dir="2700000" algn="tl">
                    <a:srgbClr val="000000">
                      <a:alpha val="43137"/>
                    </a:srgbClr>
                  </a:outerShdw>
                </a:effectLst>
              </a:rPr>
              <a:t>. </a:t>
            </a:r>
          </a:p>
          <a:p>
            <a:pPr marL="0" indent="0">
              <a:buNone/>
            </a:pPr>
            <a:endParaRPr lang="en-US" sz="2800"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3162299" y="2286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pic>
        <p:nvPicPr>
          <p:cNvPr id="5" name="Picture 4"/>
          <p:cNvPicPr>
            <a:picLocks noChangeAspect="1"/>
          </p:cNvPicPr>
          <p:nvPr/>
        </p:nvPicPr>
        <p:blipFill>
          <a:blip r:embed="rId3"/>
          <a:stretch>
            <a:fillRect/>
          </a:stretch>
        </p:blipFill>
        <p:spPr>
          <a:xfrm>
            <a:off x="5420503" y="1137577"/>
            <a:ext cx="4267200" cy="3034481"/>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5217424" y="4572000"/>
            <a:ext cx="4673357" cy="2971654"/>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5347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219200"/>
            <a:ext cx="9370364" cy="5791702"/>
          </a:xfrm>
          <a:prstGeom prst="rect">
            <a:avLst/>
          </a:prstGeom>
        </p:spPr>
      </p:pic>
      <p:sp>
        <p:nvSpPr>
          <p:cNvPr id="3" name="Content Placeholder 2"/>
          <p:cNvSpPr>
            <a:spLocks noGrp="1"/>
          </p:cNvSpPr>
          <p:nvPr>
            <p:ph idx="1"/>
          </p:nvPr>
        </p:nvSpPr>
        <p:spPr>
          <a:xfrm>
            <a:off x="1219200" y="1981200"/>
            <a:ext cx="7848600"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Framers knew that, over time, changes would need to be made to account for </a:t>
            </a:r>
            <a:r>
              <a:rPr lang="en-US" sz="2800" b="1" dirty="0">
                <a:solidFill>
                  <a:srgbClr val="FFFF00"/>
                </a:solidFill>
                <a:effectLst>
                  <a:outerShdw blurRad="38100" dist="38100" dir="2700000" algn="tl">
                    <a:srgbClr val="000000">
                      <a:alpha val="43137"/>
                    </a:srgbClr>
                  </a:outerShdw>
                </a:effectLst>
              </a:rPr>
              <a:t>changes</a:t>
            </a:r>
            <a:r>
              <a:rPr lang="en-US" sz="2800" b="1" dirty="0">
                <a:solidFill>
                  <a:schemeClr val="bg1"/>
                </a:solidFill>
                <a:effectLst>
                  <a:outerShdw blurRad="38100" dist="38100" dir="2700000" algn="tl">
                    <a:srgbClr val="000000">
                      <a:alpha val="43137"/>
                    </a:srgbClr>
                  </a:outerShdw>
                </a:effectLst>
              </a:rPr>
              <a:t> in society.</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Framers described the process of </a:t>
            </a:r>
            <a:r>
              <a:rPr lang="en-US" sz="2800" b="1" dirty="0">
                <a:solidFill>
                  <a:srgbClr val="FFFF00"/>
                </a:solidFill>
                <a:effectLst>
                  <a:outerShdw blurRad="38100" dist="38100" dir="2700000" algn="tl">
                    <a:srgbClr val="000000">
                      <a:alpha val="43137"/>
                    </a:srgbClr>
                  </a:outerShdw>
                </a:effectLst>
              </a:rPr>
              <a:t>amending</a:t>
            </a:r>
            <a:r>
              <a:rPr lang="en-US" sz="2800" b="1" dirty="0">
                <a:solidFill>
                  <a:schemeClr val="bg1"/>
                </a:solidFill>
                <a:effectLst>
                  <a:outerShdw blurRad="38100" dist="38100" dir="2700000" algn="tl">
                    <a:srgbClr val="000000">
                      <a:alpha val="43137"/>
                    </a:srgbClr>
                  </a:outerShdw>
                </a:effectLst>
              </a:rPr>
              <a:t> the constitution.</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It was intentionally made difficult to </a:t>
            </a:r>
            <a:r>
              <a:rPr lang="en-US" sz="2800" b="1" dirty="0">
                <a:solidFill>
                  <a:srgbClr val="FFFF00"/>
                </a:solidFill>
                <a:effectLst>
                  <a:outerShdw blurRad="38100" dist="38100" dir="2700000" algn="tl">
                    <a:srgbClr val="000000">
                      <a:alpha val="43137"/>
                    </a:srgbClr>
                  </a:outerShdw>
                </a:effectLst>
              </a:rPr>
              <a:t>keep</a:t>
            </a:r>
            <a:r>
              <a:rPr lang="en-US" sz="2800" b="1" dirty="0">
                <a:solidFill>
                  <a:schemeClr val="bg1"/>
                </a:solidFill>
                <a:effectLst>
                  <a:outerShdw blurRad="38100" dist="38100" dir="2700000" algn="tl">
                    <a:srgbClr val="000000">
                      <a:alpha val="43137"/>
                    </a:srgbClr>
                  </a:outerShdw>
                </a:effectLst>
              </a:rPr>
              <a:t> important compromises written into the document </a:t>
            </a:r>
            <a:r>
              <a:rPr lang="en-US" sz="2800" b="1" dirty="0">
                <a:solidFill>
                  <a:srgbClr val="FFFF00"/>
                </a:solidFill>
                <a:effectLst>
                  <a:outerShdw blurRad="38100" dist="38100" dir="2700000" algn="tl">
                    <a:srgbClr val="000000">
                      <a:alpha val="43137"/>
                    </a:srgbClr>
                  </a:outerShdw>
                </a:effectLst>
              </a:rPr>
              <a:t>intact</a:t>
            </a:r>
            <a:r>
              <a:rPr lang="en-US" sz="2800" b="1" dirty="0">
                <a:solidFill>
                  <a:schemeClr val="bg1"/>
                </a:solidFill>
                <a:effectLst>
                  <a:outerShdw blurRad="38100" dist="38100" dir="2700000" algn="tl">
                    <a:srgbClr val="000000">
                      <a:alpha val="43137"/>
                    </a:srgbClr>
                  </a:outerShdw>
                </a:effectLst>
              </a:rPr>
              <a:t>. </a:t>
            </a:r>
          </a:p>
        </p:txBody>
      </p:sp>
      <p:sp>
        <p:nvSpPr>
          <p:cNvPr id="6" name="Down Ribbon 5"/>
          <p:cNvSpPr/>
          <p:nvPr/>
        </p:nvSpPr>
        <p:spPr>
          <a:xfrm>
            <a:off x="3162299" y="2286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spTree>
    <p:extLst>
      <p:ext uri="{BB962C8B-B14F-4D97-AF65-F5344CB8AC3E}">
        <p14:creationId xmlns:p14="http://schemas.microsoft.com/office/powerpoint/2010/main" val="149150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3200400" y="1524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sp>
        <p:nvSpPr>
          <p:cNvPr id="5" name="Rectangle 4"/>
          <p:cNvSpPr/>
          <p:nvPr/>
        </p:nvSpPr>
        <p:spPr>
          <a:xfrm>
            <a:off x="533400" y="6096000"/>
            <a:ext cx="8915400" cy="14478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Not just any idea to improve America deserves an amendment. The idea must be one of major impact affecting all Americans or securing rights of citizens.</a:t>
            </a:r>
          </a:p>
        </p:txBody>
      </p:sp>
      <p:pic>
        <p:nvPicPr>
          <p:cNvPr id="8" name="Picture 7"/>
          <p:cNvPicPr>
            <a:picLocks noChangeAspect="1"/>
          </p:cNvPicPr>
          <p:nvPr/>
        </p:nvPicPr>
        <p:blipFill>
          <a:blip r:embed="rId2"/>
          <a:stretch>
            <a:fillRect/>
          </a:stretch>
        </p:blipFill>
        <p:spPr>
          <a:xfrm>
            <a:off x="659141" y="1237635"/>
            <a:ext cx="8663918" cy="44958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1571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219200"/>
            <a:ext cx="9370364" cy="5638800"/>
          </a:xfrm>
          <a:prstGeom prst="rect">
            <a:avLst/>
          </a:prstGeom>
        </p:spPr>
      </p:pic>
      <p:sp>
        <p:nvSpPr>
          <p:cNvPr id="3" name="Content Placeholder 2"/>
          <p:cNvSpPr>
            <a:spLocks noGrp="1"/>
          </p:cNvSpPr>
          <p:nvPr>
            <p:ph idx="1"/>
          </p:nvPr>
        </p:nvSpPr>
        <p:spPr>
          <a:xfrm>
            <a:off x="1219200" y="1981200"/>
            <a:ext cx="7696200"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The amendment process</a:t>
            </a:r>
          </a:p>
          <a:p>
            <a:pPr marL="0" indent="0">
              <a:buNone/>
            </a:pPr>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Allows a way for the Constitution to be </a:t>
            </a:r>
            <a:r>
              <a:rPr lang="en-US" sz="2800" b="1" dirty="0">
                <a:solidFill>
                  <a:srgbClr val="FFFF00"/>
                </a:solidFill>
                <a:effectLst>
                  <a:outerShdw blurRad="38100" dist="38100" dir="2700000" algn="tl">
                    <a:srgbClr val="000000">
                      <a:alpha val="43137"/>
                    </a:srgbClr>
                  </a:outerShdw>
                </a:effectLst>
              </a:rPr>
              <a:t>changed</a:t>
            </a:r>
            <a:r>
              <a:rPr lang="en-US" sz="2800" b="1" dirty="0">
                <a:solidFill>
                  <a:schemeClr val="bg1"/>
                </a:solidFill>
                <a:effectLst>
                  <a:outerShdw blurRad="38100" dist="38100" dir="2700000" algn="tl">
                    <a:srgbClr val="000000">
                      <a:alpha val="43137"/>
                    </a:srgbClr>
                  </a:outerShdw>
                </a:effectLst>
              </a:rPr>
              <a:t>.</a:t>
            </a:r>
          </a:p>
          <a:p>
            <a:r>
              <a:rPr lang="en-US" sz="2800" b="1" dirty="0">
                <a:solidFill>
                  <a:schemeClr val="bg1"/>
                </a:solidFill>
                <a:effectLst>
                  <a:outerShdw blurRad="38100" dist="38100" dir="2700000" algn="tl">
                    <a:srgbClr val="000000">
                      <a:alpha val="43137"/>
                    </a:srgbClr>
                  </a:outerShdw>
                </a:effectLst>
              </a:rPr>
              <a:t>Enables new </a:t>
            </a:r>
            <a:r>
              <a:rPr lang="en-US" sz="2800" b="1" dirty="0">
                <a:solidFill>
                  <a:srgbClr val="FFFF00"/>
                </a:solidFill>
                <a:effectLst>
                  <a:outerShdw blurRad="38100" dist="38100" dir="2700000" algn="tl">
                    <a:srgbClr val="000000">
                      <a:alpha val="43137"/>
                    </a:srgbClr>
                  </a:outerShdw>
                </a:effectLst>
              </a:rPr>
              <a:t>ideas</a:t>
            </a:r>
            <a:r>
              <a:rPr lang="en-US" sz="2800" b="1" dirty="0">
                <a:solidFill>
                  <a:schemeClr val="bg1"/>
                </a:solidFill>
                <a:effectLst>
                  <a:outerShdw blurRad="38100" dist="38100" dir="2700000" algn="tl">
                    <a:srgbClr val="000000">
                      <a:alpha val="43137"/>
                    </a:srgbClr>
                  </a:outerShdw>
                </a:effectLst>
              </a:rPr>
              <a:t> to influence American government.</a:t>
            </a:r>
          </a:p>
          <a:p>
            <a:r>
              <a:rPr lang="en-US" sz="2800" b="1" dirty="0">
                <a:solidFill>
                  <a:schemeClr val="bg1"/>
                </a:solidFill>
                <a:effectLst>
                  <a:outerShdw blurRad="38100" dist="38100" dir="2700000" algn="tl">
                    <a:srgbClr val="000000">
                      <a:alpha val="43137"/>
                    </a:srgbClr>
                  </a:outerShdw>
                </a:effectLst>
              </a:rPr>
              <a:t>Prevents the Constitution from being </a:t>
            </a:r>
            <a:r>
              <a:rPr lang="en-US" sz="2800" b="1" dirty="0">
                <a:solidFill>
                  <a:srgbClr val="FFFF00"/>
                </a:solidFill>
                <a:effectLst>
                  <a:outerShdw blurRad="38100" dist="38100" dir="2700000" algn="tl">
                    <a:srgbClr val="000000">
                      <a:alpha val="43137"/>
                    </a:srgbClr>
                  </a:outerShdw>
                </a:effectLst>
              </a:rPr>
              <a:t>altered</a:t>
            </a:r>
            <a:r>
              <a:rPr lang="en-US" sz="2800" b="1" dirty="0">
                <a:solidFill>
                  <a:schemeClr val="bg1"/>
                </a:solidFill>
                <a:effectLst>
                  <a:outerShdw blurRad="38100" dist="38100" dir="2700000" algn="tl">
                    <a:srgbClr val="000000">
                      <a:alpha val="43137"/>
                    </a:srgbClr>
                  </a:outerShdw>
                </a:effectLst>
              </a:rPr>
              <a:t> easily.  </a:t>
            </a:r>
          </a:p>
        </p:txBody>
      </p:sp>
      <p:sp>
        <p:nvSpPr>
          <p:cNvPr id="6" name="Down Ribbon 5"/>
          <p:cNvSpPr/>
          <p:nvPr/>
        </p:nvSpPr>
        <p:spPr>
          <a:xfrm>
            <a:off x="3162299" y="2286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spTree>
    <p:extLst>
      <p:ext uri="{BB962C8B-B14F-4D97-AF65-F5344CB8AC3E}">
        <p14:creationId xmlns:p14="http://schemas.microsoft.com/office/powerpoint/2010/main" val="3081703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3200400" y="762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sp>
        <p:nvSpPr>
          <p:cNvPr id="5" name="Rectangle 4"/>
          <p:cNvSpPr/>
          <p:nvPr/>
        </p:nvSpPr>
        <p:spPr>
          <a:xfrm>
            <a:off x="228600" y="990600"/>
            <a:ext cx="4343400" cy="65532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Some constitutional scholars believe that Article V, which sets forth the amendment process, is the key to the Constitution's success. It establishes a process where adding amendments is not too easy, which would make the Constitution more like statutory law and less permanent—but also not too difficult, which would make violent revolution more likely.</a:t>
            </a:r>
          </a:p>
        </p:txBody>
      </p:sp>
      <p:pic>
        <p:nvPicPr>
          <p:cNvPr id="9" name="Picture 8"/>
          <p:cNvPicPr>
            <a:picLocks noChangeAspect="1"/>
          </p:cNvPicPr>
          <p:nvPr/>
        </p:nvPicPr>
        <p:blipFill>
          <a:blip r:embed="rId2"/>
          <a:stretch>
            <a:fillRect/>
          </a:stretch>
        </p:blipFill>
        <p:spPr>
          <a:xfrm>
            <a:off x="4800600" y="1828800"/>
            <a:ext cx="5106178" cy="5172997"/>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271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71" y="990600"/>
            <a:ext cx="10058400" cy="3886200"/>
          </a:xfrm>
          <a:prstGeom prst="rect">
            <a:avLst/>
          </a:prstGeom>
        </p:spPr>
      </p:pic>
      <p:sp>
        <p:nvSpPr>
          <p:cNvPr id="3" name="Content Placeholder 2"/>
          <p:cNvSpPr>
            <a:spLocks noGrp="1"/>
          </p:cNvSpPr>
          <p:nvPr>
            <p:ph idx="1"/>
          </p:nvPr>
        </p:nvSpPr>
        <p:spPr>
          <a:xfrm>
            <a:off x="528077" y="1524000"/>
            <a:ext cx="9220200"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The amendment process was deliberately designed to be </a:t>
            </a:r>
            <a:r>
              <a:rPr lang="en-US" sz="2800" b="1" dirty="0">
                <a:solidFill>
                  <a:srgbClr val="FFFF00"/>
                </a:solidFill>
                <a:effectLst>
                  <a:outerShdw blurRad="38100" dist="38100" dir="2700000" algn="tl">
                    <a:srgbClr val="000000">
                      <a:alpha val="43137"/>
                    </a:srgbClr>
                  </a:outerShdw>
                </a:effectLst>
              </a:rPr>
              <a:t>difficult</a:t>
            </a:r>
            <a:r>
              <a:rPr lang="en-US" sz="2800" b="1" dirty="0">
                <a:solidFill>
                  <a:schemeClr val="bg1"/>
                </a:solidFill>
                <a:effectLst>
                  <a:outerShdw blurRad="38100" dist="38100" dir="2700000" algn="tl">
                    <a:srgbClr val="000000">
                      <a:alpha val="43137"/>
                    </a:srgbClr>
                  </a:outerShdw>
                </a:effectLst>
              </a:rPr>
              <a:t>.</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The framers of the Constitution recognized that for government to function well, the basic </a:t>
            </a:r>
            <a:r>
              <a:rPr lang="en-US" sz="2800" b="1" dirty="0">
                <a:solidFill>
                  <a:srgbClr val="FFFF00"/>
                </a:solidFill>
                <a:effectLst>
                  <a:outerShdw blurRad="38100" dist="38100" dir="2700000" algn="tl">
                    <a:srgbClr val="000000">
                      <a:alpha val="43137"/>
                    </a:srgbClr>
                  </a:outerShdw>
                </a:effectLst>
              </a:rPr>
              <a:t>foundations</a:t>
            </a:r>
            <a:r>
              <a:rPr lang="en-US" sz="2800" b="1" dirty="0">
                <a:solidFill>
                  <a:schemeClr val="bg1"/>
                </a:solidFill>
                <a:effectLst>
                  <a:outerShdw blurRad="38100" dist="38100" dir="2700000" algn="tl">
                    <a:srgbClr val="000000">
                      <a:alpha val="43137"/>
                    </a:srgbClr>
                  </a:outerShdw>
                </a:effectLst>
              </a:rPr>
              <a:t> of our government must be </a:t>
            </a:r>
            <a:r>
              <a:rPr lang="en-US" sz="2800" b="1" dirty="0">
                <a:solidFill>
                  <a:srgbClr val="FFFF00"/>
                </a:solidFill>
                <a:effectLst>
                  <a:outerShdw blurRad="38100" dist="38100" dir="2700000" algn="tl">
                    <a:srgbClr val="000000">
                      <a:alpha val="43137"/>
                    </a:srgbClr>
                  </a:outerShdw>
                </a:effectLst>
              </a:rPr>
              <a:t>stable</a:t>
            </a:r>
            <a:r>
              <a:rPr lang="en-US" sz="2800" b="1" dirty="0">
                <a:solidFill>
                  <a:schemeClr val="bg1"/>
                </a:solidFill>
                <a:effectLst>
                  <a:outerShdw blurRad="38100" dist="38100" dir="2700000" algn="tl">
                    <a:srgbClr val="000000">
                      <a:alpha val="43137"/>
                    </a:srgbClr>
                  </a:outerShdw>
                </a:effectLst>
              </a:rPr>
              <a:t>. </a:t>
            </a:r>
            <a:endParaRPr lang="en-US"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3162299" y="2286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pic>
        <p:nvPicPr>
          <p:cNvPr id="4" name="Picture 3"/>
          <p:cNvPicPr>
            <a:picLocks noChangeAspect="1"/>
          </p:cNvPicPr>
          <p:nvPr/>
        </p:nvPicPr>
        <p:blipFill>
          <a:blip r:embed="rId3"/>
          <a:stretch>
            <a:fillRect/>
          </a:stretch>
        </p:blipFill>
        <p:spPr>
          <a:xfrm>
            <a:off x="5220929" y="5029201"/>
            <a:ext cx="4781758" cy="2743200"/>
          </a:xfrm>
          <a:prstGeom prst="rect">
            <a:avLst/>
          </a:prstGeom>
        </p:spPr>
      </p:pic>
      <p:pic>
        <p:nvPicPr>
          <p:cNvPr id="5" name="Picture 4"/>
          <p:cNvPicPr>
            <a:picLocks noChangeAspect="1"/>
          </p:cNvPicPr>
          <p:nvPr/>
        </p:nvPicPr>
        <p:blipFill>
          <a:blip r:embed="rId4"/>
          <a:stretch>
            <a:fillRect/>
          </a:stretch>
        </p:blipFill>
        <p:spPr>
          <a:xfrm>
            <a:off x="181082" y="5083830"/>
            <a:ext cx="4668271" cy="2555219"/>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7749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3200400" y="762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sp>
        <p:nvSpPr>
          <p:cNvPr id="5" name="Rectangle 4"/>
          <p:cNvSpPr/>
          <p:nvPr/>
        </p:nvSpPr>
        <p:spPr>
          <a:xfrm>
            <a:off x="228600" y="1143000"/>
            <a:ext cx="9601200" cy="63246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Failed Amendment Example: </a:t>
            </a:r>
          </a:p>
          <a:p>
            <a:pPr algn="ctr"/>
            <a:endParaRPr lang="en-US" sz="2400" b="1" dirty="0">
              <a:effectLst>
                <a:outerShdw blurRad="38100" dist="38100" dir="2700000" algn="tl">
                  <a:srgbClr val="000000">
                    <a:alpha val="43137"/>
                  </a:srgbClr>
                </a:outerShdw>
              </a:effectLst>
            </a:endParaRPr>
          </a:p>
          <a:p>
            <a:pPr algn="ctr"/>
            <a:r>
              <a:rPr lang="en-US" sz="2400" b="1" dirty="0">
                <a:effectLst>
                  <a:outerShdw blurRad="38100" dist="38100" dir="2700000" algn="tl">
                    <a:srgbClr val="000000">
                      <a:alpha val="43137"/>
                    </a:srgbClr>
                  </a:outerShdw>
                </a:effectLst>
              </a:rPr>
              <a:t>The Child Labor Amendment</a:t>
            </a:r>
          </a:p>
          <a:p>
            <a:pPr algn="ctr"/>
            <a:r>
              <a:rPr lang="en-US" sz="2400" b="1" dirty="0">
                <a:effectLst>
                  <a:outerShdw blurRad="38100" dist="38100" dir="2700000" algn="tl">
                    <a:srgbClr val="000000">
                      <a:alpha val="43137"/>
                    </a:srgbClr>
                  </a:outerShdw>
                </a:effectLst>
              </a:rPr>
              <a:t>In 1926, an amendment was proposed which granted Congress the power to regulate the labor of children under the age of 18. This amendment is still outstanding, having been ratified by 28 states. Ratification by 38 states is required to add an amendment. Congressional research shows that the amendment was ratified by 28 states, the last being in 1937.</a:t>
            </a:r>
          </a:p>
          <a:p>
            <a:pPr algn="ctr"/>
            <a:endParaRPr lang="en-US" sz="2400" b="1" dirty="0">
              <a:effectLst>
                <a:outerShdw blurRad="38100" dist="38100" dir="2700000" algn="tl">
                  <a:srgbClr val="000000">
                    <a:alpha val="43137"/>
                  </a:srgbClr>
                </a:outerShdw>
              </a:effectLst>
            </a:endParaRPr>
          </a:p>
          <a:p>
            <a:pPr algn="ctr"/>
            <a:r>
              <a:rPr lang="en-US" sz="2400" b="1" dirty="0">
                <a:effectLst>
                  <a:outerShdw blurRad="38100" dist="38100" dir="2700000" algn="tl">
                    <a:srgbClr val="000000">
                      <a:alpha val="43137"/>
                    </a:srgbClr>
                  </a:outerShdw>
                </a:effectLst>
              </a:rPr>
              <a:t>The text:</a:t>
            </a:r>
          </a:p>
          <a:p>
            <a:pPr algn="ctr"/>
            <a:endParaRPr lang="en-US" sz="2400" b="1" dirty="0">
              <a:effectLst>
                <a:outerShdw blurRad="38100" dist="38100" dir="2700000" algn="tl">
                  <a:srgbClr val="000000">
                    <a:alpha val="43137"/>
                  </a:srgbClr>
                </a:outerShdw>
              </a:effectLst>
            </a:endParaRPr>
          </a:p>
          <a:p>
            <a:pPr algn="ctr"/>
            <a:r>
              <a:rPr lang="en-US" sz="2400" b="1" dirty="0">
                <a:effectLst>
                  <a:outerShdw blurRad="38100" dist="38100" dir="2700000" algn="tl">
                    <a:srgbClr val="000000">
                      <a:alpha val="43137"/>
                    </a:srgbClr>
                  </a:outerShdw>
                </a:effectLst>
              </a:rPr>
              <a:t>Section 1. The Congress shall have power to limit, regulate, and prohibit the labor of persons under eighteen years of age.</a:t>
            </a:r>
          </a:p>
          <a:p>
            <a:pPr algn="ctr"/>
            <a:endParaRPr lang="en-US" sz="2400" b="1" dirty="0">
              <a:effectLst>
                <a:outerShdw blurRad="38100" dist="38100" dir="2700000" algn="tl">
                  <a:srgbClr val="000000">
                    <a:alpha val="43137"/>
                  </a:srgbClr>
                </a:outerShdw>
              </a:effectLst>
            </a:endParaRPr>
          </a:p>
          <a:p>
            <a:pPr algn="ctr"/>
            <a:r>
              <a:rPr lang="en-US" sz="2400" b="1" dirty="0">
                <a:effectLst>
                  <a:outerShdw blurRad="38100" dist="38100" dir="2700000" algn="tl">
                    <a:srgbClr val="000000">
                      <a:alpha val="43137"/>
                    </a:srgbClr>
                  </a:outerShdw>
                </a:effectLst>
              </a:rPr>
              <a:t>Section 2. The power of the several States is unimpaired by this article except that the operation of State laws shall be suspended to the extent necessary to give effect to legislation enacted by the Congress.</a:t>
            </a:r>
          </a:p>
        </p:txBody>
      </p:sp>
    </p:spTree>
    <p:extLst>
      <p:ext uri="{BB962C8B-B14F-4D97-AF65-F5344CB8AC3E}">
        <p14:creationId xmlns:p14="http://schemas.microsoft.com/office/powerpoint/2010/main" val="336179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362075"/>
            <a:ext cx="9565453" cy="12394242"/>
          </a:xfrm>
          <a:prstGeom prst="rect">
            <a:avLst/>
          </a:prstGeom>
        </p:spPr>
      </p:pic>
      <p:sp>
        <p:nvSpPr>
          <p:cNvPr id="4" name="Down Ribbon 3"/>
          <p:cNvSpPr/>
          <p:nvPr/>
        </p:nvSpPr>
        <p:spPr>
          <a:xfrm>
            <a:off x="1839786" y="152400"/>
            <a:ext cx="6495479" cy="9144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effectLst>
                  <a:outerShdw blurRad="38100" dist="38100" dir="2700000" algn="tl">
                    <a:srgbClr val="000000">
                      <a:alpha val="43137"/>
                    </a:srgbClr>
                  </a:outerShdw>
                </a:effectLst>
                <a:latin typeface="Bauhaus 93" panose="04030905020B02020C02" pitchFamily="82" charset="0"/>
                <a:ea typeface="+mj-ea"/>
                <a:cs typeface="+mj-cs"/>
              </a:rPr>
              <a:t>Slotted Notes</a:t>
            </a:r>
            <a:endParaRPr lang="en-US" sz="4000" dirty="0">
              <a:solidFill>
                <a:schemeClr val="bg1"/>
              </a:solidFill>
              <a:latin typeface="Bauhaus 93" panose="04030905020B02020C02" pitchFamily="82" charset="0"/>
            </a:endParaRPr>
          </a:p>
        </p:txBody>
      </p:sp>
      <p:pic>
        <p:nvPicPr>
          <p:cNvPr id="7" name="Picture 6"/>
          <p:cNvPicPr>
            <a:picLocks noChangeAspect="1"/>
          </p:cNvPicPr>
          <p:nvPr/>
        </p:nvPicPr>
        <p:blipFill>
          <a:blip r:embed="rId3"/>
          <a:stretch>
            <a:fillRect/>
          </a:stretch>
        </p:blipFill>
        <p:spPr>
          <a:xfrm>
            <a:off x="3011424" y="2590799"/>
            <a:ext cx="4298053" cy="5456393"/>
          </a:xfrm>
          <a:prstGeom prst="rect">
            <a:avLst/>
          </a:prstGeom>
        </p:spPr>
      </p:pic>
      <p:sp>
        <p:nvSpPr>
          <p:cNvPr id="13" name="Rectangle 12"/>
          <p:cNvSpPr/>
          <p:nvPr/>
        </p:nvSpPr>
        <p:spPr>
          <a:xfrm>
            <a:off x="2874450" y="5410200"/>
            <a:ext cx="4572000" cy="1295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rPr>
              <a:t>Words in a box like this are commentary and not for slotted notes.</a:t>
            </a:r>
          </a:p>
        </p:txBody>
      </p:sp>
    </p:spTree>
    <p:extLst>
      <p:ext uri="{BB962C8B-B14F-4D97-AF65-F5344CB8AC3E}">
        <p14:creationId xmlns:p14="http://schemas.microsoft.com/office/powerpoint/2010/main" val="424459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3124200" y="152400"/>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pic>
        <p:nvPicPr>
          <p:cNvPr id="2" name="Picture 1"/>
          <p:cNvPicPr>
            <a:picLocks noChangeAspect="1"/>
          </p:cNvPicPr>
          <p:nvPr/>
        </p:nvPicPr>
        <p:blipFill>
          <a:blip r:embed="rId2"/>
          <a:stretch>
            <a:fillRect/>
          </a:stretch>
        </p:blipFill>
        <p:spPr>
          <a:xfrm>
            <a:off x="228600" y="1219200"/>
            <a:ext cx="9655752" cy="61722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7188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3124200" y="132736"/>
            <a:ext cx="39517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Purpose</a:t>
            </a:r>
          </a:p>
        </p:txBody>
      </p:sp>
      <p:sp>
        <p:nvSpPr>
          <p:cNvPr id="3" name="Rectangle 2"/>
          <p:cNvSpPr/>
          <p:nvPr/>
        </p:nvSpPr>
        <p:spPr>
          <a:xfrm>
            <a:off x="228600" y="4477364"/>
            <a:ext cx="9601200" cy="3066436"/>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Proposed Amendment Example:</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The Equal Right Amendment is a proposed amendment to the United States Constitution designed to guarantee equal legal rights for all American citizens regardless of sex; it seeks to end the legal distinctions between men and women in terms of divorce, property, employment, and other matters.</a:t>
            </a:r>
          </a:p>
        </p:txBody>
      </p:sp>
      <p:pic>
        <p:nvPicPr>
          <p:cNvPr id="4" name="Picture 3"/>
          <p:cNvPicPr>
            <a:picLocks noChangeAspect="1"/>
          </p:cNvPicPr>
          <p:nvPr/>
        </p:nvPicPr>
        <p:blipFill>
          <a:blip r:embed="rId2"/>
          <a:stretch>
            <a:fillRect/>
          </a:stretch>
        </p:blipFill>
        <p:spPr>
          <a:xfrm>
            <a:off x="2271667" y="990600"/>
            <a:ext cx="5656822" cy="33528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441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209800" y="228600"/>
            <a:ext cx="5900594" cy="9906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Feather Out the Door</a:t>
            </a:r>
          </a:p>
        </p:txBody>
      </p:sp>
      <p:pic>
        <p:nvPicPr>
          <p:cNvPr id="3" name="Picture 2"/>
          <p:cNvPicPr>
            <a:picLocks noChangeAspect="1"/>
          </p:cNvPicPr>
          <p:nvPr/>
        </p:nvPicPr>
        <p:blipFill>
          <a:blip r:embed="rId2"/>
          <a:stretch>
            <a:fillRect/>
          </a:stretch>
        </p:blipFill>
        <p:spPr>
          <a:xfrm>
            <a:off x="1106262" y="1600200"/>
            <a:ext cx="8107670" cy="5787679"/>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65314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209798" y="76200"/>
            <a:ext cx="5900594" cy="9906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Amendment Graffiti</a:t>
            </a:r>
          </a:p>
        </p:txBody>
      </p:sp>
      <p:pic>
        <p:nvPicPr>
          <p:cNvPr id="3" name="Picture 2"/>
          <p:cNvPicPr>
            <a:picLocks noChangeAspect="1"/>
          </p:cNvPicPr>
          <p:nvPr/>
        </p:nvPicPr>
        <p:blipFill>
          <a:blip r:embed="rId2"/>
          <a:stretch>
            <a:fillRect/>
          </a:stretch>
        </p:blipFill>
        <p:spPr>
          <a:xfrm>
            <a:off x="2704942" y="1295400"/>
            <a:ext cx="4910307" cy="6401474"/>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49327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wn Ribbon 15"/>
          <p:cNvSpPr/>
          <p:nvPr/>
        </p:nvSpPr>
        <p:spPr>
          <a:xfrm>
            <a:off x="3048000" y="152400"/>
            <a:ext cx="3678020"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DUL</a:t>
            </a:r>
          </a:p>
        </p:txBody>
      </p:sp>
      <p:pic>
        <p:nvPicPr>
          <p:cNvPr id="2" name="Picture 1"/>
          <p:cNvPicPr>
            <a:picLocks noChangeAspect="1"/>
          </p:cNvPicPr>
          <p:nvPr/>
        </p:nvPicPr>
        <p:blipFill>
          <a:blip r:embed="rId2"/>
          <a:stretch>
            <a:fillRect/>
          </a:stretch>
        </p:blipFill>
        <p:spPr>
          <a:xfrm>
            <a:off x="228600" y="1295400"/>
            <a:ext cx="9553260" cy="12150381"/>
          </a:xfrm>
          <a:prstGeom prst="rect">
            <a:avLst/>
          </a:prstGeom>
        </p:spPr>
      </p:pic>
    </p:spTree>
    <p:extLst>
      <p:ext uri="{BB962C8B-B14F-4D97-AF65-F5344CB8AC3E}">
        <p14:creationId xmlns:p14="http://schemas.microsoft.com/office/powerpoint/2010/main" val="195104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wn Ribbon 15"/>
          <p:cNvSpPr/>
          <p:nvPr/>
        </p:nvSpPr>
        <p:spPr>
          <a:xfrm>
            <a:off x="1323290" y="152400"/>
            <a:ext cx="7564220" cy="9144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DUL Answer Key</a:t>
            </a:r>
          </a:p>
        </p:txBody>
      </p:sp>
      <p:pic>
        <p:nvPicPr>
          <p:cNvPr id="2" name="Picture 1"/>
          <p:cNvPicPr>
            <a:picLocks noChangeAspect="1"/>
          </p:cNvPicPr>
          <p:nvPr/>
        </p:nvPicPr>
        <p:blipFill>
          <a:blip r:embed="rId2"/>
          <a:stretch>
            <a:fillRect/>
          </a:stretch>
        </p:blipFill>
        <p:spPr>
          <a:xfrm>
            <a:off x="76200" y="1219200"/>
            <a:ext cx="9888569" cy="12875868"/>
          </a:xfrm>
          <a:prstGeom prst="rect">
            <a:avLst/>
          </a:prstGeom>
        </p:spPr>
      </p:pic>
    </p:spTree>
    <p:extLst>
      <p:ext uri="{BB962C8B-B14F-4D97-AF65-F5344CB8AC3E}">
        <p14:creationId xmlns:p14="http://schemas.microsoft.com/office/powerpoint/2010/main" val="18787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28600"/>
            <a:ext cx="9448800" cy="7391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57600" y="228600"/>
            <a:ext cx="3352800" cy="707886"/>
          </a:xfrm>
          <a:prstGeom prst="rect">
            <a:avLst/>
          </a:prstGeom>
          <a:noFill/>
        </p:spPr>
        <p:txBody>
          <a:bodyPr wrap="square" rtlCol="0">
            <a:spAutoFit/>
          </a:bodyPr>
          <a:lstStyle/>
          <a:p>
            <a:pPr lvl="0"/>
            <a:r>
              <a:rPr lang="en-US" sz="4000" b="1" dirty="0">
                <a:solidFill>
                  <a:schemeClr val="bg1"/>
                </a:solidFill>
                <a:effectLst>
                  <a:outerShdw blurRad="38100" dist="38100" dir="2700000" algn="tl">
                    <a:srgbClr val="000000">
                      <a:alpha val="43137"/>
                    </a:srgbClr>
                  </a:outerShdw>
                </a:effectLst>
              </a:rPr>
              <a:t>Terms of Use</a:t>
            </a:r>
            <a:endParaRPr lang="en-US" sz="4000" dirty="0">
              <a:solidFill>
                <a:schemeClr val="bg1"/>
              </a:solidFill>
            </a:endParaRPr>
          </a:p>
        </p:txBody>
      </p:sp>
      <p:sp>
        <p:nvSpPr>
          <p:cNvPr id="8" name="TextBox 7"/>
          <p:cNvSpPr txBox="1"/>
          <p:nvPr/>
        </p:nvSpPr>
        <p:spPr>
          <a:xfrm>
            <a:off x="609600" y="969645"/>
            <a:ext cx="8839200" cy="5909310"/>
          </a:xfrm>
          <a:prstGeom prst="rect">
            <a:avLst/>
          </a:prstGeom>
          <a:noFill/>
        </p:spPr>
        <p:txBody>
          <a:bodyPr wrap="square" rtlCol="0">
            <a:spAutoFit/>
          </a:bodyPr>
          <a:lstStyle/>
          <a:p>
            <a:pPr lvl="0"/>
            <a:r>
              <a:rPr lang="en-US" sz="1800" b="1" dirty="0">
                <a:solidFill>
                  <a:schemeClr val="bg1"/>
                </a:solidFill>
                <a:effectLst>
                  <a:outerShdw blurRad="38100" dist="38100" dir="2700000" algn="tl">
                    <a:srgbClr val="000000">
                      <a:alpha val="43137"/>
                    </a:srgbClr>
                  </a:outerShdw>
                </a:effectLst>
              </a:rPr>
              <a:t>© Brainy Yak. Your download includes a limited use license from Brainy Yak. The purchaser may use the resource for personal classroom use only. The license is not transferable to another person. Other teachers should purchase their own license through my store. </a:t>
            </a:r>
          </a:p>
          <a:p>
            <a:pPr lvl="0"/>
            <a:endParaRPr lang="en-US" sz="1800" b="1" dirty="0">
              <a:solidFill>
                <a:schemeClr val="bg1"/>
              </a:solidFill>
              <a:effectLst>
                <a:outerShdw blurRad="38100" dist="38100" dir="2700000" algn="tl">
                  <a:srgbClr val="000000">
                    <a:alpha val="43137"/>
                  </a:srgbClr>
                </a:outerShdw>
              </a:effectLst>
            </a:endParaRPr>
          </a:p>
          <a:p>
            <a:pPr lvl="0"/>
            <a:r>
              <a:rPr lang="en-US" sz="1800" b="1" dirty="0">
                <a:solidFill>
                  <a:schemeClr val="bg1"/>
                </a:solidFill>
                <a:effectLst>
                  <a:outerShdw blurRad="38100" dist="38100" dir="2700000" algn="tl">
                    <a:srgbClr val="000000">
                      <a:alpha val="43137"/>
                    </a:srgbClr>
                  </a:outerShdw>
                </a:effectLst>
              </a:rPr>
              <a:t>This resource is not to be used:</a:t>
            </a:r>
          </a:p>
          <a:p>
            <a:pPr lvl="0"/>
            <a:r>
              <a:rPr lang="en-US" sz="1800" b="1" dirty="0">
                <a:solidFill>
                  <a:schemeClr val="bg1"/>
                </a:solidFill>
                <a:effectLst>
                  <a:outerShdw blurRad="38100" dist="38100" dir="2700000" algn="tl">
                    <a:srgbClr val="000000">
                      <a:alpha val="43137"/>
                    </a:srgbClr>
                  </a:outerShdw>
                </a:effectLst>
              </a:rPr>
              <a:t>By an entire grade level, school, or district without purchasing the proper number of licenses. For school/district licenses at a discount, please contact me.</a:t>
            </a:r>
          </a:p>
          <a:p>
            <a:pPr lvl="0"/>
            <a:r>
              <a:rPr lang="en-US" sz="1800" b="1" dirty="0">
                <a:solidFill>
                  <a:schemeClr val="bg1"/>
                </a:solidFill>
                <a:effectLst>
                  <a:outerShdw blurRad="38100" dist="38100" dir="2700000" algn="tl">
                    <a:srgbClr val="000000">
                      <a:alpha val="43137"/>
                    </a:srgbClr>
                  </a:outerShdw>
                </a:effectLst>
              </a:rPr>
              <a:t>As part of a product listed for sale or for free by another individual.</a:t>
            </a:r>
          </a:p>
          <a:p>
            <a:pPr lvl="0"/>
            <a:r>
              <a:rPr lang="en-US" sz="1800" b="1" dirty="0">
                <a:solidFill>
                  <a:schemeClr val="bg1"/>
                </a:solidFill>
                <a:effectLst>
                  <a:outerShdw blurRad="38100" dist="38100" dir="2700000" algn="tl">
                    <a:srgbClr val="000000">
                      <a:alpha val="43137"/>
                    </a:srgbClr>
                  </a:outerShdw>
                </a:effectLst>
              </a:rPr>
              <a:t>On shared databases.</a:t>
            </a:r>
          </a:p>
          <a:p>
            <a:pPr lvl="0"/>
            <a:r>
              <a:rPr lang="en-US" sz="1800" b="1" dirty="0">
                <a:solidFill>
                  <a:schemeClr val="bg1"/>
                </a:solidFill>
                <a:effectLst>
                  <a:outerShdw blurRad="38100" dist="38100" dir="2700000" algn="tl">
                    <a:srgbClr val="000000">
                      <a:alpha val="43137"/>
                    </a:srgbClr>
                  </a:outerShdw>
                </a:effectLst>
              </a:rPr>
              <a:t>Online in any way other than on password-protected website for student use only. </a:t>
            </a:r>
          </a:p>
          <a:p>
            <a:pPr lvl="0"/>
            <a:endParaRPr lang="en-US" sz="1800" b="1" dirty="0">
              <a:solidFill>
                <a:schemeClr val="bg1"/>
              </a:solidFill>
              <a:effectLst>
                <a:outerShdw blurRad="38100" dist="38100" dir="2700000" algn="tl">
                  <a:srgbClr val="000000">
                    <a:alpha val="43137"/>
                  </a:srgbClr>
                </a:outerShdw>
              </a:effectLst>
            </a:endParaRPr>
          </a:p>
          <a:p>
            <a:pPr lvl="0"/>
            <a:r>
              <a:rPr lang="en-US" sz="1800" b="1" dirty="0">
                <a:solidFill>
                  <a:schemeClr val="bg1"/>
                </a:solidFill>
                <a:effectLst>
                  <a:outerShdw blurRad="38100" dist="38100" dir="2700000" algn="tl">
                    <a:srgbClr val="000000">
                      <a:alpha val="43137"/>
                    </a:srgbClr>
                  </a:outerShdw>
                </a:effectLst>
              </a:rPr>
              <a:t>© Copyright Brainy Yak. All rights reserved. Permission is granted to copy pages specifically designed for student or teacher use by the original purchaser or licensee. The reproduction of any other part of this product is strictly prohibited. Copying any part of this product and placing it on the Internet in any form (even a personal/classroom website) is strictly forbidden. Doing so makes it possible for an Internet search to make the document available on the Internet, free of charge, and is a violation of the Digital Millennium Copyright Act (DMCA).</a:t>
            </a:r>
          </a:p>
          <a:p>
            <a:pPr lvl="0"/>
            <a:endParaRPr lang="en-US" sz="1800" b="1" dirty="0">
              <a:solidFill>
                <a:schemeClr val="bg1"/>
              </a:solidFill>
              <a:effectLst>
                <a:outerShdw blurRad="38100" dist="38100" dir="2700000" algn="tl">
                  <a:srgbClr val="000000">
                    <a:alpha val="43137"/>
                  </a:srgbClr>
                </a:outerShdw>
              </a:effectLst>
            </a:endParaRPr>
          </a:p>
          <a:p>
            <a:pPr lvl="0"/>
            <a:r>
              <a:rPr lang="en-US" sz="1800" b="1" dirty="0">
                <a:solidFill>
                  <a:schemeClr val="bg1"/>
                </a:solidFill>
                <a:effectLst>
                  <a:outerShdw blurRad="38100" dist="38100" dir="2700000" algn="tl">
                    <a:srgbClr val="000000">
                      <a:alpha val="43137"/>
                    </a:srgbClr>
                  </a:outerShdw>
                </a:effectLst>
              </a:rPr>
              <a:t>Thank you,</a:t>
            </a:r>
          </a:p>
          <a:p>
            <a:pPr lvl="0"/>
            <a:r>
              <a:rPr lang="en-US" sz="1800" b="1" dirty="0">
                <a:solidFill>
                  <a:schemeClr val="bg1"/>
                </a:solidFill>
                <a:effectLst>
                  <a:outerShdw blurRad="38100" dist="38100" dir="2700000" algn="tl">
                    <a:srgbClr val="000000">
                      <a:alpha val="43137"/>
                    </a:srgbClr>
                  </a:outerShdw>
                </a:effectLst>
              </a:rPr>
              <a:t>James at Brainy Yak</a:t>
            </a:r>
          </a:p>
        </p:txBody>
      </p:sp>
      <p:pic>
        <p:nvPicPr>
          <p:cNvPr id="9" name="Picture 8">
            <a:hlinkClick r:id="rId2"/>
          </p:cNvPr>
          <p:cNvPicPr>
            <a:picLocks noChangeAspect="1"/>
          </p:cNvPicPr>
          <p:nvPr/>
        </p:nvPicPr>
        <p:blipFill>
          <a:blip r:embed="rId3"/>
          <a:stretch>
            <a:fillRect/>
          </a:stretch>
        </p:blipFill>
        <p:spPr>
          <a:xfrm>
            <a:off x="4191000" y="6316510"/>
            <a:ext cx="1444877" cy="1450974"/>
          </a:xfrm>
          <a:prstGeom prst="rect">
            <a:avLst/>
          </a:prstGeom>
        </p:spPr>
      </p:pic>
      <p:pic>
        <p:nvPicPr>
          <p:cNvPr id="10" name="Picture 9">
            <a:hlinkClick r:id="rId4"/>
          </p:cNvPr>
          <p:cNvPicPr>
            <a:picLocks noChangeAspect="1"/>
          </p:cNvPicPr>
          <p:nvPr/>
        </p:nvPicPr>
        <p:blipFill>
          <a:blip r:embed="rId5"/>
          <a:stretch>
            <a:fillRect/>
          </a:stretch>
        </p:blipFill>
        <p:spPr>
          <a:xfrm>
            <a:off x="6129896" y="6316510"/>
            <a:ext cx="1054699" cy="1054699"/>
          </a:xfrm>
          <a:prstGeom prst="rect">
            <a:avLst/>
          </a:prstGeom>
        </p:spPr>
      </p:pic>
      <p:pic>
        <p:nvPicPr>
          <p:cNvPr id="11" name="Picture 10">
            <a:hlinkClick r:id="rId6"/>
          </p:cNvPr>
          <p:cNvPicPr>
            <a:picLocks noChangeAspect="1"/>
          </p:cNvPicPr>
          <p:nvPr/>
        </p:nvPicPr>
        <p:blipFill>
          <a:blip r:embed="rId7"/>
          <a:stretch>
            <a:fillRect/>
          </a:stretch>
        </p:blipFill>
        <p:spPr>
          <a:xfrm>
            <a:off x="7341252" y="6343549"/>
            <a:ext cx="975445" cy="975445"/>
          </a:xfrm>
          <a:prstGeom prst="rect">
            <a:avLst/>
          </a:prstGeom>
        </p:spPr>
      </p:pic>
      <p:pic>
        <p:nvPicPr>
          <p:cNvPr id="12" name="Picture 11">
            <a:hlinkClick r:id="rId8"/>
          </p:cNvPr>
          <p:cNvPicPr>
            <a:picLocks noChangeAspect="1"/>
          </p:cNvPicPr>
          <p:nvPr/>
        </p:nvPicPr>
        <p:blipFill>
          <a:blip r:embed="rId9"/>
          <a:stretch>
            <a:fillRect/>
          </a:stretch>
        </p:blipFill>
        <p:spPr>
          <a:xfrm>
            <a:off x="8551683" y="6373319"/>
            <a:ext cx="975445" cy="963251"/>
          </a:xfrm>
          <a:prstGeom prst="rect">
            <a:avLst/>
          </a:prstGeom>
        </p:spPr>
      </p:pic>
    </p:spTree>
    <p:extLst>
      <p:ext uri="{BB962C8B-B14F-4D97-AF65-F5344CB8AC3E}">
        <p14:creationId xmlns:p14="http://schemas.microsoft.com/office/powerpoint/2010/main" val="71163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9001" y="1371600"/>
            <a:ext cx="9333785" cy="12461304"/>
          </a:xfrm>
          <a:prstGeom prst="rect">
            <a:avLst/>
          </a:prstGeom>
        </p:spPr>
      </p:pic>
      <p:sp>
        <p:nvSpPr>
          <p:cNvPr id="4" name="Down Ribbon 3"/>
          <p:cNvSpPr/>
          <p:nvPr/>
        </p:nvSpPr>
        <p:spPr>
          <a:xfrm>
            <a:off x="1524000" y="76200"/>
            <a:ext cx="7089655" cy="1143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effectLst>
                  <a:outerShdw blurRad="38100" dist="38100" dir="2700000" algn="tl">
                    <a:srgbClr val="000000">
                      <a:alpha val="43137"/>
                    </a:srgbClr>
                  </a:outerShdw>
                </a:effectLst>
                <a:latin typeface="Bauhaus 93" panose="04030905020B02020C02" pitchFamily="82" charset="0"/>
                <a:ea typeface="+mj-ea"/>
                <a:cs typeface="+mj-cs"/>
              </a:rPr>
              <a:t>Slotted Notes Answer Key</a:t>
            </a:r>
            <a:endParaRPr lang="en-US" sz="3200" dirty="0">
              <a:solidFill>
                <a:schemeClr val="bg1"/>
              </a:solidFill>
              <a:latin typeface="Bauhaus 93" panose="04030905020B02020C02" pitchFamily="82" charset="0"/>
            </a:endParaRPr>
          </a:p>
        </p:txBody>
      </p:sp>
      <p:pic>
        <p:nvPicPr>
          <p:cNvPr id="7" name="Picture 6"/>
          <p:cNvPicPr>
            <a:picLocks noChangeAspect="1"/>
          </p:cNvPicPr>
          <p:nvPr/>
        </p:nvPicPr>
        <p:blipFill>
          <a:blip r:embed="rId3"/>
          <a:stretch>
            <a:fillRect/>
          </a:stretch>
        </p:blipFill>
        <p:spPr>
          <a:xfrm>
            <a:off x="2825872" y="2667000"/>
            <a:ext cx="4298053" cy="5456393"/>
          </a:xfrm>
          <a:prstGeom prst="rect">
            <a:avLst/>
          </a:prstGeom>
        </p:spPr>
      </p:pic>
      <p:sp>
        <p:nvSpPr>
          <p:cNvPr id="13" name="Rectangle 12"/>
          <p:cNvSpPr/>
          <p:nvPr/>
        </p:nvSpPr>
        <p:spPr>
          <a:xfrm>
            <a:off x="2869894" y="5181600"/>
            <a:ext cx="4572000" cy="1295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rPr>
              <a:t>Words in a box like this are commentary and not for slotted notes.</a:t>
            </a:r>
          </a:p>
        </p:txBody>
      </p:sp>
    </p:spTree>
    <p:extLst>
      <p:ext uri="{BB962C8B-B14F-4D97-AF65-F5344CB8AC3E}">
        <p14:creationId xmlns:p14="http://schemas.microsoft.com/office/powerpoint/2010/main" val="168453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381000"/>
            <a:ext cx="8839200" cy="6934200"/>
          </a:xfrm>
          <a:prstGeom prst="rect">
            <a:avLst/>
          </a:prstGeom>
        </p:spPr>
      </p:pic>
      <p:sp>
        <p:nvSpPr>
          <p:cNvPr id="6" name="TextBox 5"/>
          <p:cNvSpPr txBox="1"/>
          <p:nvPr/>
        </p:nvSpPr>
        <p:spPr>
          <a:xfrm>
            <a:off x="1116128" y="1216610"/>
            <a:ext cx="7673744" cy="5262979"/>
          </a:xfrm>
          <a:prstGeom prst="rect">
            <a:avLst/>
          </a:prstGeom>
          <a:noFill/>
        </p:spPr>
        <p:txBody>
          <a:bodyPr wrap="square" rtlCol="0">
            <a:spAutoFit/>
          </a:bodyPr>
          <a:lstStyle/>
          <a:p>
            <a:pPr lvl="0" algn="ctr"/>
            <a:r>
              <a:rPr lang="en-US" sz="4800" b="1" dirty="0">
                <a:solidFill>
                  <a:schemeClr val="bg1"/>
                </a:solidFill>
                <a:effectLst>
                  <a:outerShdw blurRad="38100" dist="38100" dir="2700000" algn="tl">
                    <a:srgbClr val="000000">
                      <a:alpha val="43137"/>
                    </a:srgbClr>
                  </a:outerShdw>
                </a:effectLst>
              </a:rPr>
              <a:t>SS5CG2 Explain the process by which amendments to the U.S. Constitution are made.</a:t>
            </a:r>
          </a:p>
          <a:p>
            <a:pPr lvl="0" algn="ctr"/>
            <a:endParaRPr lang="en-US" sz="4800" b="1" dirty="0">
              <a:solidFill>
                <a:schemeClr val="bg1"/>
              </a:solidFill>
              <a:effectLst>
                <a:outerShdw blurRad="38100" dist="38100" dir="2700000" algn="tl">
                  <a:srgbClr val="000000">
                    <a:alpha val="43137"/>
                  </a:srgbClr>
                </a:outerShdw>
              </a:effectLst>
            </a:endParaRPr>
          </a:p>
          <a:p>
            <a:pPr lvl="0" algn="ctr"/>
            <a:r>
              <a:rPr lang="en-US" sz="4800" b="1" dirty="0">
                <a:solidFill>
                  <a:schemeClr val="bg1"/>
                </a:solidFill>
                <a:effectLst>
                  <a:outerShdw blurRad="38100" dist="38100" dir="2700000" algn="tl">
                    <a:srgbClr val="000000">
                      <a:alpha val="43137"/>
                    </a:srgbClr>
                  </a:outerShdw>
                </a:effectLst>
              </a:rPr>
              <a:t>a. Explain the amendment process outlined in the Constitution.</a:t>
            </a:r>
          </a:p>
        </p:txBody>
      </p:sp>
    </p:spTree>
    <p:extLst>
      <p:ext uri="{BB962C8B-B14F-4D97-AF65-F5344CB8AC3E}">
        <p14:creationId xmlns:p14="http://schemas.microsoft.com/office/powerpoint/2010/main" val="103549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36" y="1270051"/>
            <a:ext cx="4538664" cy="4673550"/>
          </a:xfrm>
          <a:prstGeom prst="rect">
            <a:avLst/>
          </a:prstGeom>
        </p:spPr>
      </p:pic>
      <p:sp>
        <p:nvSpPr>
          <p:cNvPr id="3" name="Content Placeholder 2"/>
          <p:cNvSpPr>
            <a:spLocks noGrp="1"/>
          </p:cNvSpPr>
          <p:nvPr>
            <p:ph idx="1"/>
          </p:nvPr>
        </p:nvSpPr>
        <p:spPr>
          <a:xfrm>
            <a:off x="397668" y="1628773"/>
            <a:ext cx="3962400"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Article </a:t>
            </a:r>
            <a:r>
              <a:rPr lang="en-US" sz="2800" b="1" dirty="0">
                <a:solidFill>
                  <a:srgbClr val="FFFF00"/>
                </a:solidFill>
                <a:effectLst>
                  <a:outerShdw blurRad="38100" dist="38100" dir="2700000" algn="tl">
                    <a:srgbClr val="000000">
                      <a:alpha val="43137"/>
                    </a:srgbClr>
                  </a:outerShdw>
                </a:effectLst>
              </a:rPr>
              <a:t>V</a:t>
            </a:r>
            <a:r>
              <a:rPr lang="en-US" sz="2800" b="1" dirty="0">
                <a:solidFill>
                  <a:schemeClr val="bg1"/>
                </a:solidFill>
                <a:effectLst>
                  <a:outerShdw blurRad="38100" dist="38100" dir="2700000" algn="tl">
                    <a:srgbClr val="000000">
                      <a:alpha val="43137"/>
                    </a:srgbClr>
                  </a:outerShdw>
                </a:effectLst>
              </a:rPr>
              <a:t> of the Constitution was established to set forth a process to allow change.</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A proposed </a:t>
            </a:r>
            <a:r>
              <a:rPr lang="en-US" sz="2800" b="1" dirty="0">
                <a:solidFill>
                  <a:srgbClr val="FFFF00"/>
                </a:solidFill>
                <a:effectLst>
                  <a:outerShdw blurRad="38100" dist="38100" dir="2700000" algn="tl">
                    <a:srgbClr val="000000">
                      <a:alpha val="43137"/>
                    </a:srgbClr>
                  </a:outerShdw>
                </a:effectLst>
              </a:rPr>
              <a:t>amendment</a:t>
            </a:r>
            <a:r>
              <a:rPr lang="en-US" sz="2800" b="1" dirty="0">
                <a:solidFill>
                  <a:schemeClr val="bg1"/>
                </a:solidFill>
                <a:effectLst>
                  <a:outerShdw blurRad="38100" dist="38100" dir="2700000" algn="tl">
                    <a:srgbClr val="000000">
                      <a:alpha val="43137"/>
                    </a:srgbClr>
                  </a:outerShdw>
                </a:effectLst>
              </a:rPr>
              <a:t> must be done in the form of a </a:t>
            </a:r>
            <a:r>
              <a:rPr lang="en-US" sz="2800" b="1" dirty="0">
                <a:solidFill>
                  <a:srgbClr val="FFFF00"/>
                </a:solidFill>
                <a:effectLst>
                  <a:outerShdw blurRad="38100" dist="38100" dir="2700000" algn="tl">
                    <a:srgbClr val="000000">
                      <a:alpha val="43137"/>
                    </a:srgbClr>
                  </a:outerShdw>
                </a:effectLst>
              </a:rPr>
              <a:t>joint</a:t>
            </a:r>
            <a:r>
              <a:rPr lang="en-US" sz="2800" b="1" dirty="0">
                <a:solidFill>
                  <a:schemeClr val="bg1"/>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resolution</a:t>
            </a:r>
            <a:r>
              <a:rPr lang="en-US" sz="2800" b="1" dirty="0">
                <a:solidFill>
                  <a:schemeClr val="bg1"/>
                </a:solidFill>
                <a:effectLst>
                  <a:outerShdw blurRad="38100" dist="38100" dir="2700000" algn="tl">
                    <a:srgbClr val="000000">
                      <a:alpha val="43137"/>
                    </a:srgbClr>
                  </a:outerShdw>
                </a:effectLst>
              </a:rPr>
              <a:t>.</a:t>
            </a:r>
          </a:p>
        </p:txBody>
      </p:sp>
      <p:sp>
        <p:nvSpPr>
          <p:cNvPr id="6" name="Down Ribbon 5"/>
          <p:cNvSpPr/>
          <p:nvPr/>
        </p:nvSpPr>
        <p:spPr>
          <a:xfrm>
            <a:off x="2438400" y="152400"/>
            <a:ext cx="57805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Amendment Process</a:t>
            </a:r>
          </a:p>
        </p:txBody>
      </p:sp>
      <p:sp>
        <p:nvSpPr>
          <p:cNvPr id="2" name="Rectangle 1"/>
          <p:cNvSpPr/>
          <p:nvPr/>
        </p:nvSpPr>
        <p:spPr>
          <a:xfrm>
            <a:off x="228601" y="6002440"/>
            <a:ext cx="9601200" cy="1514321"/>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The Constitution has been amended only 27 times since it was drafted in 1787, including the first 10 amendments adopted four years later as the Bill of Rights.</a:t>
            </a:r>
          </a:p>
        </p:txBody>
      </p:sp>
      <p:pic>
        <p:nvPicPr>
          <p:cNvPr id="5" name="Picture 4"/>
          <p:cNvPicPr>
            <a:picLocks noChangeAspect="1"/>
          </p:cNvPicPr>
          <p:nvPr/>
        </p:nvPicPr>
        <p:blipFill>
          <a:blip r:embed="rId3"/>
          <a:stretch>
            <a:fillRect/>
          </a:stretch>
        </p:blipFill>
        <p:spPr>
          <a:xfrm>
            <a:off x="4841848" y="1706588"/>
            <a:ext cx="4893469" cy="3800475"/>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842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37" y="1270050"/>
            <a:ext cx="4081464" cy="5359349"/>
          </a:xfrm>
          <a:prstGeom prst="rect">
            <a:avLst/>
          </a:prstGeom>
        </p:spPr>
      </p:pic>
      <p:sp>
        <p:nvSpPr>
          <p:cNvPr id="3" name="Content Placeholder 2"/>
          <p:cNvSpPr>
            <a:spLocks noGrp="1"/>
          </p:cNvSpPr>
          <p:nvPr>
            <p:ph idx="1"/>
          </p:nvPr>
        </p:nvSpPr>
        <p:spPr>
          <a:xfrm>
            <a:off x="397668" y="1628773"/>
            <a:ext cx="3640932"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The amendment process has two components, </a:t>
            </a:r>
            <a:r>
              <a:rPr lang="en-US" sz="2800" b="1" dirty="0">
                <a:solidFill>
                  <a:srgbClr val="FFFF00"/>
                </a:solidFill>
                <a:effectLst>
                  <a:outerShdw blurRad="38100" dist="38100" dir="2700000" algn="tl">
                    <a:srgbClr val="000000">
                      <a:alpha val="43137"/>
                    </a:srgbClr>
                  </a:outerShdw>
                </a:effectLst>
              </a:rPr>
              <a:t>proposal</a:t>
            </a:r>
            <a:r>
              <a:rPr lang="en-US" sz="2800" b="1" dirty="0">
                <a:solidFill>
                  <a:schemeClr val="bg1"/>
                </a:solidFill>
                <a:effectLst>
                  <a:outerShdw blurRad="38100" dist="38100" dir="2700000" algn="tl">
                    <a:srgbClr val="000000">
                      <a:alpha val="43137"/>
                    </a:srgbClr>
                  </a:outerShdw>
                </a:effectLst>
              </a:rPr>
              <a:t> and </a:t>
            </a:r>
            <a:r>
              <a:rPr lang="en-US" sz="2800" b="1" dirty="0">
                <a:solidFill>
                  <a:srgbClr val="FFFF00"/>
                </a:solidFill>
                <a:effectLst>
                  <a:outerShdw blurRad="38100" dist="38100" dir="2700000" algn="tl">
                    <a:srgbClr val="000000">
                      <a:alpha val="43137"/>
                    </a:srgbClr>
                  </a:outerShdw>
                </a:effectLst>
              </a:rPr>
              <a:t>ratification</a:t>
            </a:r>
            <a:r>
              <a:rPr lang="en-US" sz="2800" b="1" dirty="0">
                <a:solidFill>
                  <a:schemeClr val="bg1"/>
                </a:solidFill>
                <a:effectLst>
                  <a:outerShdw blurRad="38100" dist="38100" dir="2700000" algn="tl">
                    <a:srgbClr val="000000">
                      <a:alpha val="43137"/>
                    </a:srgbClr>
                  </a:outerShdw>
                </a:effectLst>
              </a:rPr>
              <a:t>.</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The amendment process is difficult because it includes </a:t>
            </a:r>
            <a:r>
              <a:rPr lang="en-US" sz="2800" b="1" dirty="0">
                <a:solidFill>
                  <a:srgbClr val="FFFF00"/>
                </a:solidFill>
                <a:effectLst>
                  <a:outerShdw blurRad="38100" dist="38100" dir="2700000" algn="tl">
                    <a:srgbClr val="000000">
                      <a:alpha val="43137"/>
                    </a:srgbClr>
                  </a:outerShdw>
                </a:effectLst>
              </a:rPr>
              <a:t>state</a:t>
            </a:r>
            <a:r>
              <a:rPr lang="en-US" sz="2800" b="1" dirty="0">
                <a:solidFill>
                  <a:schemeClr val="bg1"/>
                </a:solidFill>
                <a:effectLst>
                  <a:outerShdw blurRad="38100" dist="38100" dir="2700000" algn="tl">
                    <a:srgbClr val="000000">
                      <a:alpha val="43137"/>
                    </a:srgbClr>
                  </a:outerShdw>
                </a:effectLst>
              </a:rPr>
              <a:t> and </a:t>
            </a:r>
            <a:r>
              <a:rPr lang="en-US" sz="2800" b="1" dirty="0">
                <a:solidFill>
                  <a:srgbClr val="FFFF00"/>
                </a:solidFill>
                <a:effectLst>
                  <a:outerShdw blurRad="38100" dist="38100" dir="2700000" algn="tl">
                    <a:srgbClr val="000000">
                      <a:alpha val="43137"/>
                    </a:srgbClr>
                  </a:outerShdw>
                </a:effectLst>
              </a:rPr>
              <a:t>national</a:t>
            </a:r>
            <a:r>
              <a:rPr lang="en-US" sz="2800" b="1" dirty="0">
                <a:solidFill>
                  <a:schemeClr val="bg1"/>
                </a:solidFill>
                <a:effectLst>
                  <a:outerShdw blurRad="38100" dist="38100" dir="2700000" algn="tl">
                    <a:srgbClr val="000000">
                      <a:alpha val="43137"/>
                    </a:srgbClr>
                  </a:outerShdw>
                </a:effectLst>
              </a:rPr>
              <a:t> government.  </a:t>
            </a:r>
          </a:p>
        </p:txBody>
      </p:sp>
      <p:sp>
        <p:nvSpPr>
          <p:cNvPr id="6" name="Down Ribbon 5"/>
          <p:cNvSpPr/>
          <p:nvPr/>
        </p:nvSpPr>
        <p:spPr>
          <a:xfrm>
            <a:off x="2438400" y="152400"/>
            <a:ext cx="57805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Amendment Components</a:t>
            </a:r>
          </a:p>
        </p:txBody>
      </p:sp>
      <p:sp>
        <p:nvSpPr>
          <p:cNvPr id="2" name="Rectangle 1"/>
          <p:cNvSpPr/>
          <p:nvPr/>
        </p:nvSpPr>
        <p:spPr>
          <a:xfrm>
            <a:off x="4724400" y="1905000"/>
            <a:ext cx="4876799" cy="4524374"/>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While there are two ways, only one has ever been used. All 27 Amendments that have been ratified after two-thirds of the House and Senate approve of the proposal and send it to the states for a vote. Then, three-fourths of the states must affirm the proposed Amendment.</a:t>
            </a:r>
          </a:p>
        </p:txBody>
      </p:sp>
    </p:spTree>
    <p:extLst>
      <p:ext uri="{BB962C8B-B14F-4D97-AF65-F5344CB8AC3E}">
        <p14:creationId xmlns:p14="http://schemas.microsoft.com/office/powerpoint/2010/main" val="242293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9098" y="1295400"/>
            <a:ext cx="9296401" cy="2362200"/>
          </a:xfrm>
          <a:prstGeom prst="rect">
            <a:avLst/>
          </a:prstGeom>
        </p:spPr>
      </p:pic>
      <p:sp>
        <p:nvSpPr>
          <p:cNvPr id="3" name="Content Placeholder 2"/>
          <p:cNvSpPr>
            <a:spLocks noGrp="1"/>
          </p:cNvSpPr>
          <p:nvPr>
            <p:ph idx="1"/>
          </p:nvPr>
        </p:nvSpPr>
        <p:spPr>
          <a:xfrm>
            <a:off x="1219200" y="1752600"/>
            <a:ext cx="7892022"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The proposed amendment first requires </a:t>
            </a:r>
            <a:r>
              <a:rPr lang="en-US" sz="2800" b="1" dirty="0">
                <a:solidFill>
                  <a:srgbClr val="FFFF00"/>
                </a:solidFill>
                <a:effectLst>
                  <a:outerShdw blurRad="38100" dist="38100" dir="2700000" algn="tl">
                    <a:srgbClr val="000000">
                      <a:alpha val="43137"/>
                    </a:srgbClr>
                  </a:outerShdw>
                </a:effectLst>
              </a:rPr>
              <a:t>2/3</a:t>
            </a:r>
            <a:r>
              <a:rPr lang="en-US" sz="2800" b="1" dirty="0">
                <a:solidFill>
                  <a:schemeClr val="bg1"/>
                </a:solidFill>
                <a:effectLst>
                  <a:outerShdw blurRad="38100" dist="38100" dir="2700000" algn="tl">
                    <a:srgbClr val="000000">
                      <a:alpha val="43137"/>
                    </a:srgbClr>
                  </a:outerShdw>
                </a:effectLst>
              </a:rPr>
              <a:t> of the members of both the </a:t>
            </a:r>
            <a:r>
              <a:rPr lang="en-US" sz="2800" b="1" dirty="0">
                <a:solidFill>
                  <a:srgbClr val="FFFF00"/>
                </a:solidFill>
                <a:effectLst>
                  <a:outerShdw blurRad="38100" dist="38100" dir="2700000" algn="tl">
                    <a:srgbClr val="000000">
                      <a:alpha val="43137"/>
                    </a:srgbClr>
                  </a:outerShdw>
                </a:effectLst>
              </a:rPr>
              <a:t>House</a:t>
            </a:r>
            <a:r>
              <a:rPr lang="en-US" sz="2800" b="1" dirty="0">
                <a:solidFill>
                  <a:schemeClr val="bg1"/>
                </a:solidFill>
                <a:effectLst>
                  <a:outerShdw blurRad="38100" dist="38100" dir="2700000" algn="tl">
                    <a:srgbClr val="000000">
                      <a:alpha val="43137"/>
                    </a:srgbClr>
                  </a:outerShdw>
                </a:effectLst>
              </a:rPr>
              <a:t> of </a:t>
            </a:r>
            <a:r>
              <a:rPr lang="en-US" sz="2800" b="1" dirty="0">
                <a:solidFill>
                  <a:srgbClr val="FFFF00"/>
                </a:solidFill>
                <a:effectLst>
                  <a:outerShdw blurRad="38100" dist="38100" dir="2700000" algn="tl">
                    <a:srgbClr val="000000">
                      <a:alpha val="43137"/>
                    </a:srgbClr>
                  </a:outerShdw>
                </a:effectLst>
              </a:rPr>
              <a:t>Representatives</a:t>
            </a:r>
            <a:r>
              <a:rPr lang="en-US" sz="2800" b="1" dirty="0">
                <a:solidFill>
                  <a:schemeClr val="bg1"/>
                </a:solidFill>
                <a:effectLst>
                  <a:outerShdw blurRad="38100" dist="38100" dir="2700000" algn="tl">
                    <a:srgbClr val="000000">
                      <a:alpha val="43137"/>
                    </a:srgbClr>
                  </a:outerShdw>
                </a:effectLst>
              </a:rPr>
              <a:t> or the </a:t>
            </a:r>
            <a:r>
              <a:rPr lang="en-US" sz="2800" b="1" dirty="0">
                <a:solidFill>
                  <a:srgbClr val="FFFF00"/>
                </a:solidFill>
                <a:effectLst>
                  <a:outerShdw blurRad="38100" dist="38100" dir="2700000" algn="tl">
                    <a:srgbClr val="000000">
                      <a:alpha val="43137"/>
                    </a:srgbClr>
                  </a:outerShdw>
                </a:effectLst>
              </a:rPr>
              <a:t>Senate</a:t>
            </a:r>
            <a:r>
              <a:rPr lang="en-US" sz="2800" b="1" dirty="0">
                <a:solidFill>
                  <a:schemeClr val="bg1"/>
                </a:solidFill>
                <a:effectLst>
                  <a:outerShdw blurRad="38100" dist="38100" dir="2700000" algn="tl">
                    <a:srgbClr val="000000">
                      <a:alpha val="43137"/>
                    </a:srgbClr>
                  </a:outerShdw>
                </a:effectLst>
              </a:rPr>
              <a:t> to vote for the change.</a:t>
            </a:r>
          </a:p>
        </p:txBody>
      </p:sp>
      <p:sp>
        <p:nvSpPr>
          <p:cNvPr id="6" name="Down Ribbon 5"/>
          <p:cNvSpPr/>
          <p:nvPr/>
        </p:nvSpPr>
        <p:spPr>
          <a:xfrm>
            <a:off x="2519921" y="152400"/>
            <a:ext cx="5094757" cy="8763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Proposal</a:t>
            </a:r>
          </a:p>
        </p:txBody>
      </p:sp>
      <p:sp>
        <p:nvSpPr>
          <p:cNvPr id="5" name="Rectangle 4"/>
          <p:cNvSpPr/>
          <p:nvPr/>
        </p:nvSpPr>
        <p:spPr>
          <a:xfrm>
            <a:off x="304800" y="4038600"/>
            <a:ext cx="2933702" cy="35052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A significant amount of time often passes between the proposal of an amendment and its ratification.</a:t>
            </a:r>
          </a:p>
        </p:txBody>
      </p:sp>
      <p:pic>
        <p:nvPicPr>
          <p:cNvPr id="2" name="Picture 1"/>
          <p:cNvPicPr>
            <a:picLocks noChangeAspect="1"/>
          </p:cNvPicPr>
          <p:nvPr/>
        </p:nvPicPr>
        <p:blipFill>
          <a:blip r:embed="rId3"/>
          <a:stretch>
            <a:fillRect/>
          </a:stretch>
        </p:blipFill>
        <p:spPr>
          <a:xfrm>
            <a:off x="3505200" y="3990668"/>
            <a:ext cx="6096000" cy="3429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441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8696" y="1219200"/>
            <a:ext cx="9297206" cy="2057400"/>
          </a:xfrm>
          <a:prstGeom prst="rect">
            <a:avLst/>
          </a:prstGeom>
        </p:spPr>
      </p:pic>
      <p:sp>
        <p:nvSpPr>
          <p:cNvPr id="3" name="Content Placeholder 2"/>
          <p:cNvSpPr>
            <a:spLocks noGrp="1"/>
          </p:cNvSpPr>
          <p:nvPr>
            <p:ph idx="1"/>
          </p:nvPr>
        </p:nvSpPr>
        <p:spPr>
          <a:xfrm>
            <a:off x="1371600" y="1752600"/>
            <a:ext cx="7772400"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The proposed amendment must then be approved or ratified by </a:t>
            </a:r>
            <a:r>
              <a:rPr lang="en-US" sz="2800" b="1" dirty="0">
                <a:solidFill>
                  <a:srgbClr val="FFFF00"/>
                </a:solidFill>
                <a:effectLst>
                  <a:outerShdw blurRad="38100" dist="38100" dir="2700000" algn="tl">
                    <a:srgbClr val="000000">
                      <a:alpha val="43137"/>
                    </a:srgbClr>
                  </a:outerShdw>
                </a:effectLst>
              </a:rPr>
              <a:t>¾</a:t>
            </a:r>
            <a:r>
              <a:rPr lang="en-US" sz="2800" b="1" dirty="0">
                <a:solidFill>
                  <a:schemeClr val="bg1"/>
                </a:solidFill>
                <a:effectLst>
                  <a:outerShdw blurRad="38100" dist="38100" dir="2700000" algn="tl">
                    <a:srgbClr val="000000">
                      <a:alpha val="43137"/>
                    </a:srgbClr>
                  </a:outerShdw>
                </a:effectLst>
              </a:rPr>
              <a:t> of the states’ </a:t>
            </a:r>
            <a:r>
              <a:rPr lang="en-US" sz="2800" b="1" dirty="0">
                <a:solidFill>
                  <a:srgbClr val="FFFF00"/>
                </a:solidFill>
                <a:effectLst>
                  <a:outerShdw blurRad="38100" dist="38100" dir="2700000" algn="tl">
                    <a:srgbClr val="000000">
                      <a:alpha val="43137"/>
                    </a:srgbClr>
                  </a:outerShdw>
                </a:effectLst>
              </a:rPr>
              <a:t>legislatures</a:t>
            </a:r>
            <a:r>
              <a:rPr lang="en-US" sz="2800" b="1" dirty="0">
                <a:solidFill>
                  <a:schemeClr val="bg1"/>
                </a:solidFill>
                <a:effectLst>
                  <a:outerShdw blurRad="38100" dist="38100" dir="2700000" algn="tl">
                    <a:srgbClr val="000000">
                      <a:alpha val="43137"/>
                    </a:srgbClr>
                  </a:outerShdw>
                </a:effectLst>
              </a:rPr>
              <a:t>. </a:t>
            </a:r>
          </a:p>
          <a:p>
            <a:pPr marL="0" indent="0">
              <a:buNone/>
            </a:pPr>
            <a:endParaRPr lang="en-US" sz="2800"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2519921" y="152400"/>
            <a:ext cx="5094757" cy="8763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Ratification</a:t>
            </a:r>
          </a:p>
        </p:txBody>
      </p:sp>
      <p:sp>
        <p:nvSpPr>
          <p:cNvPr id="5" name="Rectangle 4"/>
          <p:cNvSpPr/>
          <p:nvPr/>
        </p:nvSpPr>
        <p:spPr>
          <a:xfrm>
            <a:off x="7010400" y="3721272"/>
            <a:ext cx="2819400" cy="38100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Though thousands of amendments to the US Constitution have been proposed, only 27 have been ratified.</a:t>
            </a:r>
          </a:p>
        </p:txBody>
      </p:sp>
      <p:pic>
        <p:nvPicPr>
          <p:cNvPr id="2" name="Picture 1"/>
          <p:cNvPicPr>
            <a:picLocks noChangeAspect="1"/>
          </p:cNvPicPr>
          <p:nvPr/>
        </p:nvPicPr>
        <p:blipFill>
          <a:blip r:embed="rId3"/>
          <a:stretch>
            <a:fillRect/>
          </a:stretch>
        </p:blipFill>
        <p:spPr>
          <a:xfrm>
            <a:off x="609600" y="3928224"/>
            <a:ext cx="6273328" cy="3603048"/>
          </a:xfrm>
          <a:prstGeom prst="rect">
            <a:avLst/>
          </a:prstGeom>
        </p:spPr>
      </p:pic>
    </p:spTree>
    <p:extLst>
      <p:ext uri="{BB962C8B-B14F-4D97-AF65-F5344CB8AC3E}">
        <p14:creationId xmlns:p14="http://schemas.microsoft.com/office/powerpoint/2010/main" val="221709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3876" y="2362200"/>
            <a:ext cx="7617948" cy="5791200"/>
          </a:xfrm>
        </p:spPr>
        <p:txBody>
          <a:bodyPr>
            <a:normAutofit/>
          </a:bodyPr>
          <a:lstStyle/>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endParaRPr lang="en-US" sz="2800"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2438400" y="152400"/>
            <a:ext cx="57805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Amendment Scenario</a:t>
            </a:r>
          </a:p>
        </p:txBody>
      </p:sp>
      <p:sp>
        <p:nvSpPr>
          <p:cNvPr id="5" name="Rectangle 4"/>
          <p:cNvSpPr/>
          <p:nvPr/>
        </p:nvSpPr>
        <p:spPr>
          <a:xfrm>
            <a:off x="381000" y="4724400"/>
            <a:ext cx="9220200" cy="26670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The second Amendment states: A well regulated Militia, being necessary to the security of a free State, the right of the people to keep and bear Arms, shall not be infringed.</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A proposal is created to allow silencers to be purchased without federal regulations. </a:t>
            </a:r>
          </a:p>
        </p:txBody>
      </p:sp>
      <p:pic>
        <p:nvPicPr>
          <p:cNvPr id="2" name="Picture 1"/>
          <p:cNvPicPr>
            <a:picLocks noChangeAspect="1"/>
          </p:cNvPicPr>
          <p:nvPr/>
        </p:nvPicPr>
        <p:blipFill>
          <a:blip r:embed="rId2"/>
          <a:stretch>
            <a:fillRect/>
          </a:stretch>
        </p:blipFill>
        <p:spPr>
          <a:xfrm>
            <a:off x="239047" y="1600200"/>
            <a:ext cx="4398706" cy="2695981"/>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4762316" y="1373341"/>
            <a:ext cx="5164337" cy="313695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9473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8F436F01DCBC4DB900867AF8EEB7F8" ma:contentTypeVersion="13" ma:contentTypeDescription="Create a new document." ma:contentTypeScope="" ma:versionID="644f8b16559b93f7eaa1ba038a30ea64">
  <xsd:schema xmlns:xsd="http://www.w3.org/2001/XMLSchema" xmlns:xs="http://www.w3.org/2001/XMLSchema" xmlns:p="http://schemas.microsoft.com/office/2006/metadata/properties" xmlns:ns2="59710849-33b5-4682-b3aa-81a91b42f44e" xmlns:ns3="621bc7cd-85f2-4f7a-9482-5a433b247909" targetNamespace="http://schemas.microsoft.com/office/2006/metadata/properties" ma:root="true" ma:fieldsID="2740461162aa801e4eecdf7bb113890b" ns2:_="" ns3:_="">
    <xsd:import namespace="59710849-33b5-4682-b3aa-81a91b42f44e"/>
    <xsd:import namespace="621bc7cd-85f2-4f7a-9482-5a433b24790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10849-33b5-4682-b3aa-81a91b42f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1bc7cd-85f2-4f7a-9482-5a433b24790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1275D8-4F52-4C5D-AC8D-EE121E03DCB9}">
  <ds:schemaRefs>
    <ds:schemaRef ds:uri="http://schemas.microsoft.com/sharepoint/v3/contenttype/forms"/>
  </ds:schemaRefs>
</ds:datastoreItem>
</file>

<file path=customXml/itemProps2.xml><?xml version="1.0" encoding="utf-8"?>
<ds:datastoreItem xmlns:ds="http://schemas.openxmlformats.org/officeDocument/2006/customXml" ds:itemID="{3E5E26B2-724B-44E4-B938-C446761639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710849-33b5-4682-b3aa-81a91b42f44e"/>
    <ds:schemaRef ds:uri="621bc7cd-85f2-4f7a-9482-5a433b2479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6CDEF9-0204-4683-9A72-87CAC0357B8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25496</TotalTime>
  <Words>1084</Words>
  <Application>Microsoft Office PowerPoint</Application>
  <PresentationFormat>Custom</PresentationFormat>
  <Paragraphs>98</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Algerian</vt:lpstr>
      <vt:lpstr>Arial</vt:lpstr>
      <vt:lpstr>Bauhaus 93</vt:lpstr>
      <vt:lpstr>Bookman Old Style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Wood</dc:creator>
  <cp:lastModifiedBy>Joseph Stone</cp:lastModifiedBy>
  <cp:revision>1425</cp:revision>
  <dcterms:created xsi:type="dcterms:W3CDTF">2017-03-09T13:02:16Z</dcterms:created>
  <dcterms:modified xsi:type="dcterms:W3CDTF">2021-09-20T21:37:20Z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0x010100EB8F436F01DCBC4DB900867AF8EEB7F8</vt:lpwstr>
  </property>
</Properties>
</file>