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63" r:id="rId3"/>
    <p:sldId id="257" r:id="rId4"/>
    <p:sldId id="258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6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48002-315D-49B1-B10F-137139C4BF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4896" y="1122363"/>
            <a:ext cx="7276733" cy="3381398"/>
          </a:xfrm>
        </p:spPr>
        <p:txBody>
          <a:bodyPr anchor="b">
            <a:normAutofit/>
          </a:bodyPr>
          <a:lstStyle>
            <a:lvl1pPr algn="l">
              <a:defRPr sz="4800" cap="none" spc="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4535E0-4D9C-4DCA-8569-64503C5DC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894" y="4612942"/>
            <a:ext cx="7276733" cy="1181683"/>
          </a:xfrm>
        </p:spPr>
        <p:txBody>
          <a:bodyPr>
            <a:normAutofit/>
          </a:bodyPr>
          <a:lstStyle>
            <a:lvl1pPr marL="0" indent="0" algn="l">
              <a:buNone/>
              <a:defRPr sz="1800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283B68-70CF-4A98-948C-6EA4BD68D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C2EF9-7F83-4AD3-B3F6-B9D4618D6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B751B-3464-41CD-B728-A72BB191E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37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B5731-248B-49C2-93DE-8A3260C9F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D4D5C5-3D5A-4F3D-8A08-7053DACF1F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9E5372-3FC6-4227-B2DD-6CB24E651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C1B1B1-B637-4E46-B64C-F082B54C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567AD-4B78-41F6-B814-726D4BD4C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039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674D5E-67E6-4C23-B80A-0C66B53315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76299"/>
            <a:ext cx="2628900" cy="5181601"/>
          </a:xfrm>
        </p:spPr>
        <p:txBody>
          <a:bodyPr vert="eaVert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EFF2A-08E8-447D-85C7-7D5A9C422C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76299"/>
            <a:ext cx="7734300" cy="51816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0030D-E580-4B0C-B5A8-2C8A094D9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2DCAEB-1B6E-492E-918E-47179AF48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AE4A38-A745-436E-9E33-63B9F81C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7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BFD42-94A9-4345-AF38-7D562B502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C458-A63B-4032-B4EC-732DAC188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A855B5-7F2F-408B-800D-92CB34B99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03412-EA6B-43CA-8B3A-F502587CB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46E9EE-F895-4ECE-B4B2-586D65ED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98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8193F-AFAD-4A9A-B0EF-530DFB19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49" y="876299"/>
            <a:ext cx="7876722" cy="37131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1BBE4-9FC1-4F89-B120-1C49D816F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46170"/>
            <a:ext cx="6781301" cy="104845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530A6B-E3FD-4920-8128-C263CA1D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B85-0649-47DB-AD69-458D8F600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B25931-A293-42E9-BDF5-B2AE121D7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44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5262B-ECD6-47BB-A6F1-92A6033E9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8B8779-51E9-44D1-9F7B-28F3C6D3C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48474" y="2080517"/>
            <a:ext cx="4970124" cy="39773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9E8BFB-5295-4C5E-9CB1-E276E9D0E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0899" y="2080517"/>
            <a:ext cx="4970124" cy="39773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5E22BF-1819-4301-B699-EF5A2F4D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00A2DF-39DE-49C3-A213-3E8423C7A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55D3A8-238B-4A68-A9F9-672D2F060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2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7D468-D010-4225-B024-DCEF543B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571955"/>
            <a:ext cx="10441236" cy="139835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3D60A0-FCAB-425A-9ECD-94CDE4F47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4926" y="1983242"/>
            <a:ext cx="5007110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F986B-07CB-4FB0-9419-2AAB318B8A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0063" y="2813959"/>
            <a:ext cx="5007110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A9D784-7968-4E8B-B704-E42EE8F18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49255" y="1983242"/>
            <a:ext cx="5031769" cy="814387"/>
          </a:xfrm>
        </p:spPr>
        <p:txBody>
          <a:bodyPr anchor="b">
            <a:normAutofit/>
          </a:bodyPr>
          <a:lstStyle>
            <a:lvl1pPr marL="0" indent="0">
              <a:lnSpc>
                <a:spcPct val="110000"/>
              </a:lnSpc>
              <a:buNone/>
              <a:defRPr sz="2000" b="0" cap="all" spc="14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5754F-08D1-4593-988F-95F0ED1A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9255" y="2813959"/>
            <a:ext cx="5031769" cy="32439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ED2E61-83B4-4C8F-BBFE-D95920342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0C136-A664-4013-8073-B0C6BDEF8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AE9547-8EE7-461B-9E99-484B11E9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6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E667-0EFA-4EE6-8E4D-20805309A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59" y="895440"/>
            <a:ext cx="10138451" cy="1832349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EE4825-BB8C-4567-B407-B4452409D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838892-25DB-4A4E-9D43-6058C45C5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C3DDDA-48EF-4B42-9980-4762AF5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54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2EFA7D9-6801-4DD0-8D7D-505212F4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FA3EA-1519-4178-AC3A-231A5BAA7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23DBE-6FD6-4D60-8336-7843B4BD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93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2D9AE-CA1A-4751-9B33-0AC09CE62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96948"/>
            <a:ext cx="3046410" cy="1479551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4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F9941-76E5-42B5-8464-C1A7010D9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60796" y="876300"/>
            <a:ext cx="5758235" cy="5181599"/>
          </a:xfrm>
        </p:spPr>
        <p:txBody>
          <a:bodyPr>
            <a:norm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4785D8-F112-415F-9AB4-5F2AC060D1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4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70A0B3-4E9C-4FAC-B1D1-2673F7B5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A370A-33F5-48A6-962A-47C0F15D4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AD606-A37D-4697-AA7A-EAE4F101A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44E0B5E-1030-4A34-AB09-05ACB45CE993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10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21D4C-0A93-40A6-9645-5EF7DE6C5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989314"/>
            <a:ext cx="3046409" cy="1487185"/>
          </a:xfrm>
        </p:spPr>
        <p:txBody>
          <a:bodyPr anchor="t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2F9455-852F-4604-87D4-801E8D5DB5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4" y="876300"/>
            <a:ext cx="5943596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842061-B161-4973-9EE4-76D0B73FC1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666143"/>
            <a:ext cx="3046409" cy="319490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DCE2E0-050A-4BC2-91DF-7A00811D2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951E3-958F-4611-B170-D081BA0250F9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0AB003-B443-4B96-9DD9-4284E7E1E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179DBA-16C0-4FFB-B367-B96169B4B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1EFB-7B9E-4E86-A89E-697E8EBB06F2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9F2BD78-1D6B-4742-9726-75646D91F4AC}"/>
              </a:ext>
            </a:extLst>
          </p:cNvPr>
          <p:cNvCxnSpPr>
            <a:cxnSpLocks/>
          </p:cNvCxnSpPr>
          <p:nvPr/>
        </p:nvCxnSpPr>
        <p:spPr>
          <a:xfrm>
            <a:off x="4610100" y="898989"/>
            <a:ext cx="0" cy="513879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3466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98CBCD-166B-4F97-A6DF-DAA3BF2B2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760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64D6D9-636D-450B-839A-22AE0CED23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9758" y="2065984"/>
            <a:ext cx="10427841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E6CAEC-1EE5-4B71-9646-5C378EEBEF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2838" y="6356350"/>
            <a:ext cx="33613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326951E3-958F-4611-B170-D081BA0250F9}" type="datetimeFigureOut">
              <a:rPr lang="en-US" smtClean="0"/>
              <a:pPr/>
              <a:t>9/5/2022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F8-70B2-4AFC-8388-691A146AA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8748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none" spc="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07DC7-D05C-4038-B51A-F00B7B9C99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20400" y="6356350"/>
            <a:ext cx="6176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i="1">
                <a:solidFill>
                  <a:schemeClr val="tx2"/>
                </a:solidFill>
              </a:defRPr>
            </a:lvl1pPr>
          </a:lstStyle>
          <a:p>
            <a:fld id="{57871EFB-7B9E-4E86-A89E-697E8EBB06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EAD4CCDA-06BF-4D2A-B44F-195AEC0B5B22}"/>
              </a:ext>
            </a:extLst>
          </p:cNvPr>
          <p:cNvCxnSpPr>
            <a:cxnSpLocks/>
          </p:cNvCxnSpPr>
          <p:nvPr/>
        </p:nvCxnSpPr>
        <p:spPr>
          <a:xfrm>
            <a:off x="952498" y="6252722"/>
            <a:ext cx="10325101" cy="0"/>
          </a:xfrm>
          <a:prstGeom prst="line">
            <a:avLst/>
          </a:prstGeom>
          <a:ln w="1079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9733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Tx/>
        <a:buNone/>
        <a:defRPr sz="1800" i="1" kern="1200">
          <a:solidFill>
            <a:schemeClr val="tx2"/>
          </a:solidFill>
          <a:latin typeface="+mn-lt"/>
          <a:ea typeface="+mn-ea"/>
          <a:cs typeface="+mn-cs"/>
        </a:defRPr>
      </a:lvl2pPr>
      <a:lvl3pPr marL="50292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548640" indent="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None/>
        <a:defRPr sz="1600" i="1" kern="1200">
          <a:solidFill>
            <a:schemeClr val="tx2"/>
          </a:solidFill>
          <a:latin typeface="+mn-lt"/>
          <a:ea typeface="+mn-ea"/>
          <a:cs typeface="+mn-cs"/>
        </a:defRPr>
      </a:lvl4pPr>
      <a:lvl5pPr marL="822960" indent="-228600" algn="l" defTabSz="914400" rtl="0" eaLnBrk="1" latinLnBrk="0" hangingPunct="1">
        <a:lnSpc>
          <a:spcPct val="12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A6F7EA0E-9196-4767-BBF1-F01DC43154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3" descr="Toy plastic numbers">
            <a:extLst>
              <a:ext uri="{FF2B5EF4-FFF2-40B4-BE49-F238E27FC236}">
                <a16:creationId xmlns:a16="http://schemas.microsoft.com/office/drawing/2014/main" id="{0AA1AE06-8E5C-4A81-8DA8-7BF15CA4F1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380" b="6350"/>
          <a:stretch/>
        </p:blipFill>
        <p:spPr>
          <a:xfrm>
            <a:off x="1" y="10"/>
            <a:ext cx="12191999" cy="6857989"/>
          </a:xfrm>
          <a:prstGeom prst="rect">
            <a:avLst/>
          </a:prstGeom>
        </p:spPr>
      </p:pic>
      <p:sp>
        <p:nvSpPr>
          <p:cNvPr id="16" name="Freeform: Shape 10">
            <a:extLst>
              <a:ext uri="{FF2B5EF4-FFF2-40B4-BE49-F238E27FC236}">
                <a16:creationId xmlns:a16="http://schemas.microsoft.com/office/drawing/2014/main" id="{A76F333A-62E0-4AF3-80DE-CFDF4B3763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153473 w 12192000"/>
              <a:gd name="connsiteY0" fmla="*/ 805938 h 6858000"/>
              <a:gd name="connsiteX1" fmla="*/ 964227 w 12192000"/>
              <a:gd name="connsiteY1" fmla="*/ 2995186 h 6858000"/>
              <a:gd name="connsiteX2" fmla="*/ 964227 w 12192000"/>
              <a:gd name="connsiteY2" fmla="*/ 3263695 h 6858000"/>
              <a:gd name="connsiteX3" fmla="*/ 964227 w 12192000"/>
              <a:gd name="connsiteY3" fmla="*/ 4781551 h 6858000"/>
              <a:gd name="connsiteX4" fmla="*/ 5343237 w 12192000"/>
              <a:gd name="connsiteY4" fmla="*/ 4781551 h 6858000"/>
              <a:gd name="connsiteX5" fmla="*/ 5343237 w 12192000"/>
              <a:gd name="connsiteY5" fmla="*/ 2995186 h 6858000"/>
              <a:gd name="connsiteX6" fmla="*/ 3153992 w 12192000"/>
              <a:gd name="connsiteY6" fmla="*/ 805938 h 6858000"/>
              <a:gd name="connsiteX7" fmla="*/ 0 w 12192000"/>
              <a:gd name="connsiteY7" fmla="*/ 0 h 6858000"/>
              <a:gd name="connsiteX8" fmla="*/ 12192000 w 12192000"/>
              <a:gd name="connsiteY8" fmla="*/ 0 h 6858000"/>
              <a:gd name="connsiteX9" fmla="*/ 12192000 w 12192000"/>
              <a:gd name="connsiteY9" fmla="*/ 6858000 h 6858000"/>
              <a:gd name="connsiteX10" fmla="*/ 0 w 12192000"/>
              <a:gd name="connsiteY1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92000" h="6858000">
                <a:moveTo>
                  <a:pt x="3153473" y="805938"/>
                </a:moveTo>
                <a:cubicBezTo>
                  <a:pt x="1944364" y="805938"/>
                  <a:pt x="964227" y="1786104"/>
                  <a:pt x="964227" y="2995186"/>
                </a:cubicBezTo>
                <a:lnTo>
                  <a:pt x="964227" y="3263695"/>
                </a:lnTo>
                <a:lnTo>
                  <a:pt x="964227" y="4781551"/>
                </a:lnTo>
                <a:lnTo>
                  <a:pt x="5343237" y="4781551"/>
                </a:lnTo>
                <a:lnTo>
                  <a:pt x="5343237" y="2995186"/>
                </a:lnTo>
                <a:cubicBezTo>
                  <a:pt x="5343237" y="1786104"/>
                  <a:pt x="4363097" y="805938"/>
                  <a:pt x="3153992" y="805938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6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DDFCE83-02D4-4AE6-A7A4-2E17E855E4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9570" y="5209099"/>
            <a:ext cx="10388030" cy="981633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CUBES Math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7DEC96-6B9F-4CDB-A08A-A5C832726D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112" y="3429000"/>
            <a:ext cx="4419600" cy="1459933"/>
          </a:xfrm>
        </p:spPr>
        <p:txBody>
          <a:bodyPr anchor="b">
            <a:normAutofit/>
          </a:bodyPr>
          <a:lstStyle/>
          <a:p>
            <a:pPr algn="r"/>
            <a:r>
              <a:rPr lang="en-US" dirty="0">
                <a:solidFill>
                  <a:srgbClr val="FFFFFF"/>
                </a:solidFill>
              </a:rPr>
              <a:t>How to Solve Math Problems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6BEECB0-0766-4C59-B86E-5D26B7D8E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54990" y="5150063"/>
            <a:ext cx="10325101" cy="0"/>
          </a:xfrm>
          <a:prstGeom prst="line">
            <a:avLst/>
          </a:prstGeom>
          <a:ln w="10795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790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319B429-3EF0-4A45-A987-B3C52D75D09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60" t="32851" r="-1374" b="37762"/>
          <a:stretch/>
        </p:blipFill>
        <p:spPr>
          <a:xfrm>
            <a:off x="914400" y="863526"/>
            <a:ext cx="10481440" cy="112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79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DDBB72A-1135-4285-894D-446F045A9A0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514" t="68356" r="514" b="2257"/>
          <a:stretch/>
        </p:blipFill>
        <p:spPr>
          <a:xfrm>
            <a:off x="796160" y="807958"/>
            <a:ext cx="10427839" cy="112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03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0055-76E1-4364-A0DA-9729B467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3: Standard: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DA80A4-343E-45D0-8F8A-28BF14CEEB90}"/>
              </a:ext>
            </a:extLst>
          </p:cNvPr>
          <p:cNvGraphicFramePr>
            <a:graphicFrameLocks noGrp="1"/>
          </p:cNvGraphicFramePr>
          <p:nvPr/>
        </p:nvGraphicFramePr>
        <p:xfrm>
          <a:off x="849313" y="2458720"/>
          <a:ext cx="10428287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28287">
                  <a:extLst>
                    <a:ext uri="{9D8B030D-6E8A-4147-A177-3AD203B41FA5}">
                      <a16:colId xmlns:a16="http://schemas.microsoft.com/office/drawing/2014/main" val="795138143"/>
                    </a:ext>
                  </a:extLst>
                </a:gridCol>
              </a:tblGrid>
              <a:tr h="1558449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 dirty="0">
                          <a:effectLst/>
                        </a:rPr>
                        <a:t>MGSE5.NBT.5 Fluently multiply multi-digit whole numbers using the standard algorithm (or other strategies demonstrating understanding of multiplication) up to a 3 digit by 2-digit factor.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95454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341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062AE-FED7-4028-B696-1A714E4E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85" y="800102"/>
            <a:ext cx="5531990" cy="1086056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a math student solve word problems?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A4C1C3-C4E3-4EF8-98F0-CF7DB02EC8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18" t="1629" r="3423" b="1037"/>
          <a:stretch/>
        </p:blipFill>
        <p:spPr>
          <a:xfrm>
            <a:off x="4747260" y="91440"/>
            <a:ext cx="2326640" cy="667512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435CC9-1C18-4B43-8594-7A1E4F6FB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941" y="263483"/>
            <a:ext cx="4833620" cy="63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3748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4B2778B-C1D7-430E-A897-EAC6C627D3D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7972"/>
          <a:stretch/>
        </p:blipFill>
        <p:spPr>
          <a:xfrm>
            <a:off x="914400" y="888717"/>
            <a:ext cx="10363200" cy="113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0894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28A847F-EFA5-4B53-ADAC-A5AC4971772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624" t="32606" r="-624" b="35366"/>
          <a:stretch/>
        </p:blipFill>
        <p:spPr>
          <a:xfrm>
            <a:off x="914400" y="888717"/>
            <a:ext cx="10363200" cy="113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23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C5AAE65-273D-4319-AAA8-29D0A0A838D0}"/>
              </a:ext>
            </a:extLst>
          </p:cNvPr>
          <p:cNvSpPr txBox="1">
            <a:spLocks/>
          </p:cNvSpPr>
          <p:nvPr/>
        </p:nvSpPr>
        <p:spPr>
          <a:xfrm>
            <a:off x="849759" y="876302"/>
            <a:ext cx="10427840" cy="10860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57BB8E4-C2C1-4BA3-B52A-45330644572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12" t="71113" r="-312" b="-3141"/>
          <a:stretch/>
        </p:blipFill>
        <p:spPr>
          <a:xfrm>
            <a:off x="914400" y="888717"/>
            <a:ext cx="10363200" cy="1138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37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0055-76E1-4364-A0DA-9729B467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1: Standard: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DA80A4-343E-45D0-8F8A-28BF14CEEB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406348"/>
              </p:ext>
            </p:extLst>
          </p:nvPr>
        </p:nvGraphicFramePr>
        <p:xfrm>
          <a:off x="849313" y="2458720"/>
          <a:ext cx="10428287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28287">
                  <a:extLst>
                    <a:ext uri="{9D8B030D-6E8A-4147-A177-3AD203B41FA5}">
                      <a16:colId xmlns:a16="http://schemas.microsoft.com/office/drawing/2014/main" val="795138143"/>
                    </a:ext>
                  </a:extLst>
                </a:gridCol>
              </a:tblGrid>
              <a:tr h="1558449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 dirty="0">
                          <a:effectLst/>
                        </a:rPr>
                        <a:t>MGSE5.NBT.5 Fluently multiply multi-digit whole numbers using the standard algorithm (or other strategies demonstrating understanding of multiplication) up to a 3 digit by 2-digit factor.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95454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591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062AE-FED7-4028-B696-1A714E4E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85" y="800102"/>
            <a:ext cx="5531990" cy="1086056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a math student solve word problems?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A4C1C3-C4E3-4EF8-98F0-CF7DB02EC8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18" t="1629" r="3423" b="1037"/>
          <a:stretch/>
        </p:blipFill>
        <p:spPr>
          <a:xfrm>
            <a:off x="4747260" y="91440"/>
            <a:ext cx="2326640" cy="667512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435CC9-1C18-4B43-8594-7A1E4F6FB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941" y="263483"/>
            <a:ext cx="4833620" cy="63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86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CE80EA-057A-4DDA-8A1E-8B6A6987E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4242"/>
          <a:stretch/>
        </p:blipFill>
        <p:spPr>
          <a:xfrm>
            <a:off x="967803" y="974036"/>
            <a:ext cx="10191750" cy="8905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015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CE80EA-057A-4DDA-8A1E-8B6A6987E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5241" b="39001"/>
          <a:stretch/>
        </p:blipFill>
        <p:spPr>
          <a:xfrm>
            <a:off x="967803" y="974036"/>
            <a:ext cx="10191750" cy="8905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905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DCE80EA-057A-4DDA-8A1E-8B6A6987EE7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24" t="71415" r="-524" b="2827"/>
          <a:stretch/>
        </p:blipFill>
        <p:spPr>
          <a:xfrm>
            <a:off x="967803" y="974036"/>
            <a:ext cx="10191750" cy="8905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19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50055-76E1-4364-A0DA-9729B4670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Day 2: Standard: 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9DA80A4-343E-45D0-8F8A-28BF14CEEB90}"/>
              </a:ext>
            </a:extLst>
          </p:cNvPr>
          <p:cNvGraphicFramePr>
            <a:graphicFrameLocks noGrp="1"/>
          </p:cNvGraphicFramePr>
          <p:nvPr/>
        </p:nvGraphicFramePr>
        <p:xfrm>
          <a:off x="849313" y="2458720"/>
          <a:ext cx="10428287" cy="1950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28287">
                  <a:extLst>
                    <a:ext uri="{9D8B030D-6E8A-4147-A177-3AD203B41FA5}">
                      <a16:colId xmlns:a16="http://schemas.microsoft.com/office/drawing/2014/main" val="795138143"/>
                    </a:ext>
                  </a:extLst>
                </a:gridCol>
              </a:tblGrid>
              <a:tr h="1558449">
                <a:tc>
                  <a:txBody>
                    <a:bodyPr/>
                    <a:lstStyle/>
                    <a:p>
                      <a:pPr marL="0" marR="0" algn="l"/>
                      <a:r>
                        <a:rPr lang="en-US" sz="3200" dirty="0">
                          <a:effectLst/>
                        </a:rPr>
                        <a:t>MGSE5.NBT.5 Fluently multiply multi-digit whole numbers using the standard algorithm (or other strategies demonstrating understanding of multiplication) up to a 3 digit by 2-digit factor.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954547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75526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062AE-FED7-4028-B696-1A714E4E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85" y="800102"/>
            <a:ext cx="5531990" cy="1086056"/>
          </a:xfrm>
        </p:spPr>
        <p:txBody>
          <a:bodyPr>
            <a:normAutofit fontScale="90000"/>
          </a:bodyPr>
          <a:lstStyle/>
          <a:p>
            <a:r>
              <a:rPr lang="en-US" dirty="0"/>
              <a:t>How does a math student solve word problems?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A4C1C3-C4E3-4EF8-98F0-CF7DB02EC8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18" t="1629" r="3423" b="1037"/>
          <a:stretch/>
        </p:blipFill>
        <p:spPr>
          <a:xfrm>
            <a:off x="4747260" y="91440"/>
            <a:ext cx="2326640" cy="667512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7435CC9-1C18-4B43-8594-7A1E4F6FBE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66941" y="263483"/>
            <a:ext cx="4833620" cy="6331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494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EC9AA-3C7E-4851-BD5F-6DCED1709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0A431-C676-48FC-9FF5-3D11B858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759" y="2065984"/>
            <a:ext cx="3630802" cy="3903298"/>
          </a:xfrm>
        </p:spPr>
        <p:txBody>
          <a:bodyPr/>
          <a:lstStyle/>
          <a:p>
            <a:r>
              <a:rPr lang="en-US" dirty="0"/>
              <a:t>Step 1: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2:  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CE89D0-C475-4A68-BBDD-C24E19A7F8F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5777" r="12334" b="77037"/>
          <a:stretch/>
        </p:blipFill>
        <p:spPr>
          <a:xfrm>
            <a:off x="2194560" y="220218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7B4A06C-8052-4A89-8A7F-C3957EA671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24576" r="13144" b="58238"/>
          <a:stretch/>
        </p:blipFill>
        <p:spPr>
          <a:xfrm>
            <a:off x="2194560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92D1053-4A8C-4599-A169-43F772CA5062}"/>
              </a:ext>
            </a:extLst>
          </p:cNvPr>
          <p:cNvSpPr txBox="1">
            <a:spLocks/>
          </p:cNvSpPr>
          <p:nvPr/>
        </p:nvSpPr>
        <p:spPr>
          <a:xfrm>
            <a:off x="3838640" y="2078400"/>
            <a:ext cx="3630802" cy="39032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70000"/>
              <a:buFont typeface="Arial" panose="020B0604020202020204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Tx/>
              <a:buNone/>
              <a:defRPr sz="18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50292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48640" indent="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None/>
              <a:defRPr sz="1600" i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70000"/>
              <a:buFont typeface="Arial" panose="020B0604020202020204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Step 3: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4: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Step 5:  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D8E61F9-5714-4382-B82F-C11A8D7C38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8" t="43260" r="12334" b="39554"/>
          <a:stretch/>
        </p:blipFill>
        <p:spPr>
          <a:xfrm>
            <a:off x="5205602" y="2078400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4A8C358-77AC-4BFF-809D-F3C48BEFFA0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438" t="62445" r="13144" b="20369"/>
          <a:stretch/>
        </p:blipFill>
        <p:spPr>
          <a:xfrm>
            <a:off x="5205602" y="3644902"/>
            <a:ext cx="1239520" cy="1178560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079CA70-6AD9-48C4-9B2F-BC3AD429870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033" t="77675" r="13549" b="3027"/>
          <a:stretch/>
        </p:blipFill>
        <p:spPr>
          <a:xfrm>
            <a:off x="5205602" y="5222295"/>
            <a:ext cx="1239520" cy="132333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F65E1E5-0DBA-4A24-907A-0C9C2A7A5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967" y="2078400"/>
            <a:ext cx="3046600" cy="399041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1F09A3D-769B-411E-8871-57309653C2B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515" t="-3350" r="1515" b="73963"/>
          <a:stretch/>
        </p:blipFill>
        <p:spPr>
          <a:xfrm>
            <a:off x="796160" y="807958"/>
            <a:ext cx="10427839" cy="1125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77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aultVTI">
  <a:themeElements>
    <a:clrScheme name="AnalogousFromRegularSeed_2SEEDS">
      <a:dk1>
        <a:srgbClr val="000000"/>
      </a:dk1>
      <a:lt1>
        <a:srgbClr val="FFFFFF"/>
      </a:lt1>
      <a:dk2>
        <a:srgbClr val="392022"/>
      </a:dk2>
      <a:lt2>
        <a:srgbClr val="E8E6E2"/>
      </a:lt2>
      <a:accent1>
        <a:srgbClr val="3068BC"/>
      </a:accent1>
      <a:accent2>
        <a:srgbClr val="40B1CA"/>
      </a:accent2>
      <a:accent3>
        <a:srgbClr val="4442CE"/>
      </a:accent3>
      <a:accent4>
        <a:srgbClr val="BC4330"/>
      </a:accent4>
      <a:accent5>
        <a:srgbClr val="CE9042"/>
      </a:accent5>
      <a:accent6>
        <a:srgbClr val="A9A62B"/>
      </a:accent6>
      <a:hlink>
        <a:srgbClr val="A77A37"/>
      </a:hlink>
      <a:folHlink>
        <a:srgbClr val="7F7F7F"/>
      </a:folHlink>
    </a:clrScheme>
    <a:fontScheme name="Custom 5">
      <a:majorFont>
        <a:latin typeface="Georgia Pro Light"/>
        <a:ea typeface=""/>
        <a:cs typeface=""/>
      </a:majorFont>
      <a:minorFont>
        <a:latin typeface="Georgia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ultVTI" id="{144E1EB0-F9F9-4F8D-8264-A2820BA0C47A}" vid="{3A992A48-7697-4A22-A884-B4A11E6218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281</Words>
  <Application>Microsoft Office PowerPoint</Application>
  <PresentationFormat>Widescreen</PresentationFormat>
  <Paragraphs>110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Georgia Pro Light</vt:lpstr>
      <vt:lpstr>Times New Roman</vt:lpstr>
      <vt:lpstr>VaultVTI</vt:lpstr>
      <vt:lpstr>CUBES Math Strategy</vt:lpstr>
      <vt:lpstr>Day 1: Standard:  </vt:lpstr>
      <vt:lpstr>How does a math student solve word problems?</vt:lpstr>
      <vt:lpstr>PowerPoint Presentation</vt:lpstr>
      <vt:lpstr>PowerPoint Presentation</vt:lpstr>
      <vt:lpstr>PowerPoint Presentation</vt:lpstr>
      <vt:lpstr>Day 2: Standard:  </vt:lpstr>
      <vt:lpstr>How does a math student solve word problems?</vt:lpstr>
      <vt:lpstr>PowerPoint Presentation</vt:lpstr>
      <vt:lpstr>PowerPoint Presentation</vt:lpstr>
      <vt:lpstr>PowerPoint Presentation</vt:lpstr>
      <vt:lpstr>Day 3: Standard:  </vt:lpstr>
      <vt:lpstr>How does a math student solve word problems?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CUBES Math Strategy</dc:title>
  <dc:creator>Joseph Stone</dc:creator>
  <cp:lastModifiedBy>Joseph Stone</cp:lastModifiedBy>
  <cp:revision>1</cp:revision>
  <dcterms:created xsi:type="dcterms:W3CDTF">2021-09-20T22:45:29Z</dcterms:created>
  <dcterms:modified xsi:type="dcterms:W3CDTF">2022-09-05T15:12:36Z</dcterms:modified>
</cp:coreProperties>
</file>