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sldIdLst>
    <p:sldId id="256" r:id="rId5"/>
    <p:sldId id="257" r:id="rId6"/>
    <p:sldId id="258" r:id="rId7"/>
    <p:sldId id="259" r:id="rId8"/>
    <p:sldId id="278"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Saturday, August 15, 2020</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88300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Saturday, August 15, 2020</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9644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Saturday, August 15, 2020</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9048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Saturday, August 15, 2020</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97339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Saturday, August 15, 2020</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5520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Saturday, August 15, 2020</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16424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Saturday, August 15, 2020</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7894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Saturday, August 15, 2020</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11553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Saturday, August 15, 2020</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6522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Saturday, August 15, 2020</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3153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Saturday, August 15, 2020</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9219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Saturday, August 15, 2020</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39254269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junior2.cumbresblogs.com/page/22/"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illustrations/cartoon-eyes-look-looking-anatomy-313457/"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1AE6C-C73B-45DB-875B-BF6AF72A5956}"/>
              </a:ext>
            </a:extLst>
          </p:cNvPr>
          <p:cNvSpPr>
            <a:spLocks noGrp="1"/>
          </p:cNvSpPr>
          <p:nvPr>
            <p:ph type="ctrTitle"/>
          </p:nvPr>
        </p:nvSpPr>
        <p:spPr>
          <a:xfrm>
            <a:off x="550863" y="549275"/>
            <a:ext cx="5437187" cy="2986234"/>
          </a:xfrm>
        </p:spPr>
        <p:txBody>
          <a:bodyPr anchor="b">
            <a:normAutofit/>
          </a:bodyPr>
          <a:lstStyle/>
          <a:p>
            <a:r>
              <a:rPr lang="en-US" sz="9600" dirty="0"/>
              <a:t>Narrative Writing</a:t>
            </a:r>
          </a:p>
        </p:txBody>
      </p:sp>
      <p:sp>
        <p:nvSpPr>
          <p:cNvPr id="3" name="Subtitle 2">
            <a:extLst>
              <a:ext uri="{FF2B5EF4-FFF2-40B4-BE49-F238E27FC236}">
                <a16:creationId xmlns:a16="http://schemas.microsoft.com/office/drawing/2014/main" id="{571DF8E8-0A7E-42B4-88BE-F8286B2CCBAA}"/>
              </a:ext>
            </a:extLst>
          </p:cNvPr>
          <p:cNvSpPr>
            <a:spLocks noGrp="1"/>
          </p:cNvSpPr>
          <p:nvPr>
            <p:ph type="subTitle" idx="1"/>
          </p:nvPr>
        </p:nvSpPr>
        <p:spPr>
          <a:xfrm>
            <a:off x="550863" y="3827610"/>
            <a:ext cx="5437187" cy="2265216"/>
          </a:xfrm>
        </p:spPr>
        <p:txBody>
          <a:bodyPr>
            <a:normAutofit/>
          </a:bodyPr>
          <a:lstStyle/>
          <a:p>
            <a:r>
              <a:rPr lang="en-US" sz="4800" dirty="0">
                <a:solidFill>
                  <a:schemeClr val="tx1">
                    <a:alpha val="60000"/>
                  </a:schemeClr>
                </a:solidFill>
              </a:rPr>
              <a:t>Week 1</a:t>
            </a:r>
          </a:p>
        </p:txBody>
      </p:sp>
      <p:pic>
        <p:nvPicPr>
          <p:cNvPr id="4" name="Picture 3">
            <a:extLst>
              <a:ext uri="{FF2B5EF4-FFF2-40B4-BE49-F238E27FC236}">
                <a16:creationId xmlns:a16="http://schemas.microsoft.com/office/drawing/2014/main" id="{6A43DD4A-AC47-429E-A4B6-FDDC30ABD5DA}"/>
              </a:ext>
            </a:extLst>
          </p:cNvPr>
          <p:cNvPicPr>
            <a:picLocks noChangeAspect="1"/>
          </p:cNvPicPr>
          <p:nvPr/>
        </p:nvPicPr>
        <p:blipFill rotWithShape="1">
          <a:blip r:embed="rId2"/>
          <a:srcRect l="8778" r="34973"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0" name="Group 19">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21" name="Freeform: Shape 20">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4" name="Oval 23">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4944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550861" y="549275"/>
            <a:ext cx="11477015" cy="1332000"/>
          </a:xfrm>
        </p:spPr>
        <p:txBody>
          <a:bodyPr/>
          <a:lstStyle/>
          <a:p>
            <a:r>
              <a:rPr lang="en-US" dirty="0"/>
              <a:t>Day 2: Looking at Text – </a:t>
            </a:r>
            <a:r>
              <a:rPr lang="en-US" sz="42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49538" y="1215275"/>
            <a:ext cx="11090274" cy="5642725"/>
          </a:xfrm>
        </p:spPr>
        <p:txBody>
          <a:bodyPr>
            <a:normAutofit/>
          </a:bodyPr>
          <a:lstStyle/>
          <a:p>
            <a:pPr marL="0" indent="0">
              <a:lnSpc>
                <a:spcPct val="150000"/>
              </a:lnSpc>
              <a:buNone/>
            </a:pPr>
            <a:r>
              <a:rPr lang="en-US" sz="1800" b="0" i="0" dirty="0">
                <a:solidFill>
                  <a:schemeClr val="tx1"/>
                </a:solidFill>
                <a:effectLst/>
                <a:latin typeface="Source Sans Pro" panose="020B0503030403020204" pitchFamily="34" charset="0"/>
              </a:rPr>
              <a:t>	The last activity for our group was a ropes course. Everyone was so excited about this activity, but I wasn’t sure if I would like it at all. I whispered to Brian, “I don’t think I am going to try this.” “You can do it,” Brian assured me. “Just don’t look down at first. You are connected to a safety harness, so there is no way you will fall to the ground.” “I’ll trust you,” I said. “But I’m not sure that I will like it.” First, we were hooked up to harnesses just like Brian said. Next, we were led up a twenty-five-foot tower. That was the part that I was not looking forward to. I am not scared of heights, but I sure would have rather been on the ground. However, there was no way I was going to miss this opportunity. First, we went through a twisted, wooden ladder. It was swaying back and forth, and I was taking baby steps hoping not to make it move too much. I actually made it across without any issues. “That was a piece of cake,” I hollered back to Brian. “See, I told you,” he said with a smile. Some of my friends were not so lucky. The ladder rolled on them and began to sway, so it was not easy for them to stand up and get going again. On the final section of the ropes course, we felt as if we were Tarzan. We got to swing from rope to rope until we reached the platform on the other side. I got a little nervous when I looked down, but I only had two more ropes to go, so I quickly conquered my fear.</a:t>
            </a:r>
            <a:endParaRPr lang="en-US" sz="1800" dirty="0">
              <a:solidFill>
                <a:schemeClr val="tx1"/>
              </a:solidFill>
            </a:endParaRPr>
          </a:p>
        </p:txBody>
      </p:sp>
    </p:spTree>
    <p:extLst>
      <p:ext uri="{BB962C8B-B14F-4D97-AF65-F5344CB8AC3E}">
        <p14:creationId xmlns:p14="http://schemas.microsoft.com/office/powerpoint/2010/main" val="275139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176464" y="292602"/>
            <a:ext cx="11662610" cy="1332000"/>
          </a:xfrm>
        </p:spPr>
        <p:txBody>
          <a:bodyPr/>
          <a:lstStyle/>
          <a:p>
            <a:r>
              <a:rPr lang="en-US" dirty="0"/>
              <a:t>Day 2: Looking at Text – </a:t>
            </a:r>
            <a:r>
              <a:rPr lang="en-US" sz="42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49537" y="1215276"/>
            <a:ext cx="11465999" cy="5490324"/>
          </a:xfrm>
        </p:spPr>
        <p:txBody>
          <a:bodyPr>
            <a:normAutofit lnSpcReduction="10000"/>
          </a:bodyPr>
          <a:lstStyle/>
          <a:p>
            <a:pPr marL="0" indent="0">
              <a:lnSpc>
                <a:spcPct val="150000"/>
              </a:lnSpc>
              <a:buNone/>
            </a:pPr>
            <a:r>
              <a:rPr lang="en-US" b="0" i="0" dirty="0">
                <a:solidFill>
                  <a:schemeClr val="tx1"/>
                </a:solidFill>
                <a:effectLst/>
                <a:latin typeface="Source Sans Pro" panose="020B0503030403020204" pitchFamily="34" charset="0"/>
              </a:rPr>
              <a:t>	The trip I had been looking forward to since we started school didn’t disappoint. The weather was awesome, and I enjoyed every activity. It is so hard for me to choose my favorite, but I think it has to be the ropes course. I didn’t think I would be able to do it, but I surprised myself. Canoeing was definitely my second favorite activity. I am so glad we didn’t flip over. The scavenger hunt was fun, too. Coming in second place was a pretty good feeling. I am sad that the trip was over so quickly, but I am so glad it turned out to be just what I was expecting…the best day ever!</a:t>
            </a:r>
          </a:p>
          <a:p>
            <a:pPr>
              <a:lnSpc>
                <a:spcPct val="150000"/>
              </a:lnSpc>
            </a:pPr>
            <a:r>
              <a:rPr lang="en-US" sz="3900" dirty="0">
                <a:solidFill>
                  <a:schemeClr val="tx1"/>
                </a:solidFill>
                <a:latin typeface="Source Sans Pro" panose="020B0503030403020204" pitchFamily="34" charset="0"/>
              </a:rPr>
              <a:t>After reading this story, do you think this is a narrative?</a:t>
            </a:r>
            <a:endParaRPr lang="en-US" sz="3900" dirty="0">
              <a:solidFill>
                <a:schemeClr val="tx1"/>
              </a:solidFill>
            </a:endParaRPr>
          </a:p>
        </p:txBody>
      </p:sp>
    </p:spTree>
    <p:extLst>
      <p:ext uri="{BB962C8B-B14F-4D97-AF65-F5344CB8AC3E}">
        <p14:creationId xmlns:p14="http://schemas.microsoft.com/office/powerpoint/2010/main" val="117359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550862" y="549275"/>
            <a:ext cx="11641138" cy="1332000"/>
          </a:xfrm>
        </p:spPr>
        <p:txBody>
          <a:bodyPr/>
          <a:lstStyle/>
          <a:p>
            <a:r>
              <a:rPr lang="en-US" dirty="0"/>
              <a:t>Day 2: Looking at Text – </a:t>
            </a:r>
            <a:r>
              <a:rPr lang="en-US" sz="42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49538" y="1215275"/>
            <a:ext cx="11090274" cy="5293895"/>
          </a:xfrm>
        </p:spPr>
        <p:txBody>
          <a:bodyPr>
            <a:normAutofit fontScale="70000" lnSpcReduction="20000"/>
          </a:bodyPr>
          <a:lstStyle/>
          <a:p>
            <a:pPr marL="0" indent="0">
              <a:lnSpc>
                <a:spcPct val="150000"/>
              </a:lnSpc>
              <a:buNone/>
            </a:pPr>
            <a:r>
              <a:rPr lang="en-US" b="0" i="0" dirty="0">
                <a:solidFill>
                  <a:schemeClr val="tx1"/>
                </a:solidFill>
                <a:effectLst/>
                <a:latin typeface="Source Sans Pro" panose="020B0503030403020204" pitchFamily="34" charset="0"/>
              </a:rPr>
              <a:t>	</a:t>
            </a:r>
            <a:r>
              <a:rPr lang="en-US" sz="3400" b="0" i="0" dirty="0">
                <a:solidFill>
                  <a:schemeClr val="tx1"/>
                </a:solidFill>
                <a:effectLst/>
                <a:latin typeface="Source Sans Pro" panose="020B0503030403020204" pitchFamily="34" charset="0"/>
              </a:rPr>
              <a:t>It was the </a:t>
            </a:r>
            <a:r>
              <a:rPr lang="en-US" sz="3400" b="0" i="0" dirty="0">
                <a:solidFill>
                  <a:srgbClr val="002060"/>
                </a:solidFill>
                <a:effectLst/>
                <a:highlight>
                  <a:srgbClr val="FFFF00"/>
                </a:highlight>
                <a:latin typeface="Source Sans Pro" panose="020B0503030403020204" pitchFamily="34" charset="0"/>
              </a:rPr>
              <a:t>night before the field trip that every fifth grader looks forward to since first grade, and I could hardly sleep</a:t>
            </a:r>
            <a:r>
              <a:rPr lang="en-US" sz="3400" b="0" i="0" dirty="0">
                <a:solidFill>
                  <a:srgbClr val="002060"/>
                </a:solidFill>
                <a:effectLst/>
                <a:latin typeface="Source Sans Pro" panose="020B0503030403020204" pitchFamily="34" charset="0"/>
              </a:rPr>
              <a:t>. </a:t>
            </a:r>
            <a:r>
              <a:rPr lang="en-US" sz="3400" b="0" i="0" dirty="0">
                <a:solidFill>
                  <a:schemeClr val="tx1"/>
                </a:solidFill>
                <a:effectLst/>
                <a:latin typeface="Source Sans Pro" panose="020B0503030403020204" pitchFamily="34" charset="0"/>
              </a:rPr>
              <a:t>I couldn’t stop thinking of all of the cool things that we were going to get to do tomorrow. My sister, who is a seventh grader now, couldn’t stop telling me all about the trip. She was still so excited to think about it. I knew it was going to be the best day ever! Usually mornings in my house are rough, because I never want to get up on time, and my mom gets so upset that I may miss the bus. But not that morning. I was the first one up. I dressed in my comfiest clothes just perfect for a day in nature. My mom said, “You must be excited! I have never seen you up this early on a school day.” “Yeah mom, I said, It’s the day I have been looking forward to for four years.” Thank goodness, the sun was shining, and the temperature was supposed to be a balmy, seventy-five degrees. I couldn’t wait to get the day started!</a:t>
            </a:r>
            <a:endParaRPr lang="en-US" sz="3400" dirty="0">
              <a:solidFill>
                <a:schemeClr val="tx1"/>
              </a:solidFill>
            </a:endParaRPr>
          </a:p>
        </p:txBody>
      </p:sp>
      <p:sp>
        <p:nvSpPr>
          <p:cNvPr id="4" name="Arrow: Up 3">
            <a:extLst>
              <a:ext uri="{FF2B5EF4-FFF2-40B4-BE49-F238E27FC236}">
                <a16:creationId xmlns:a16="http://schemas.microsoft.com/office/drawing/2014/main" id="{C76B3378-2376-4AC9-B194-0E54DD53860B}"/>
              </a:ext>
            </a:extLst>
          </p:cNvPr>
          <p:cNvSpPr/>
          <p:nvPr/>
        </p:nvSpPr>
        <p:spPr>
          <a:xfrm rot="19627990">
            <a:off x="4554632" y="1464180"/>
            <a:ext cx="3080085" cy="33207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308D69-A20D-4E43-974F-CBFE28B09786}"/>
              </a:ext>
            </a:extLst>
          </p:cNvPr>
          <p:cNvSpPr txBox="1"/>
          <p:nvPr/>
        </p:nvSpPr>
        <p:spPr>
          <a:xfrm rot="19597584">
            <a:off x="5112872" y="2335787"/>
            <a:ext cx="1892969" cy="1200329"/>
          </a:xfrm>
          <a:prstGeom prst="rect">
            <a:avLst/>
          </a:prstGeom>
          <a:noFill/>
        </p:spPr>
        <p:txBody>
          <a:bodyPr wrap="square" rtlCol="0">
            <a:spAutoFit/>
          </a:bodyPr>
          <a:lstStyle/>
          <a:p>
            <a:pPr algn="ctr"/>
            <a:r>
              <a:rPr lang="en-US" dirty="0">
                <a:solidFill>
                  <a:srgbClr val="FFFF00"/>
                </a:solidFill>
                <a:latin typeface="Copperplate Gothic Bold" panose="020E0705020206020404" pitchFamily="34" charset="0"/>
              </a:rPr>
              <a:t>Establishes</a:t>
            </a:r>
          </a:p>
          <a:p>
            <a:pPr algn="ctr"/>
            <a:r>
              <a:rPr lang="en-US" dirty="0">
                <a:solidFill>
                  <a:srgbClr val="FFFF00"/>
                </a:solidFill>
                <a:latin typeface="Copperplate Gothic Bold" panose="020E0705020206020404" pitchFamily="34" charset="0"/>
              </a:rPr>
              <a:t>Character and </a:t>
            </a:r>
          </a:p>
          <a:p>
            <a:pPr algn="ctr"/>
            <a:r>
              <a:rPr lang="en-US" dirty="0">
                <a:solidFill>
                  <a:srgbClr val="FFFF00"/>
                </a:solidFill>
                <a:latin typeface="Copperplate Gothic Bold" panose="020E0705020206020404" pitchFamily="34" charset="0"/>
              </a:rPr>
              <a:t>situation</a:t>
            </a:r>
          </a:p>
        </p:txBody>
      </p:sp>
    </p:spTree>
    <p:extLst>
      <p:ext uri="{BB962C8B-B14F-4D97-AF65-F5344CB8AC3E}">
        <p14:creationId xmlns:p14="http://schemas.microsoft.com/office/powerpoint/2010/main" val="36336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550862" y="549275"/>
            <a:ext cx="11641138" cy="1332000"/>
          </a:xfrm>
        </p:spPr>
        <p:txBody>
          <a:bodyPr/>
          <a:lstStyle/>
          <a:p>
            <a:r>
              <a:rPr lang="en-US" dirty="0"/>
              <a:t>Day 2: Looking at Text – </a:t>
            </a:r>
            <a:r>
              <a:rPr lang="en-US" sz="42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49538" y="1215275"/>
            <a:ext cx="11090274" cy="5293895"/>
          </a:xfrm>
        </p:spPr>
        <p:txBody>
          <a:bodyPr>
            <a:normAutofit fontScale="85000" lnSpcReduction="20000"/>
          </a:bodyPr>
          <a:lstStyle/>
          <a:p>
            <a:pPr marL="0" indent="0">
              <a:lnSpc>
                <a:spcPct val="150000"/>
              </a:lnSpc>
              <a:buNone/>
            </a:pPr>
            <a:r>
              <a:rPr lang="en-US" b="0" i="0" dirty="0">
                <a:solidFill>
                  <a:schemeClr val="tx1"/>
                </a:solidFill>
                <a:effectLst/>
                <a:latin typeface="Source Sans Pro" panose="020B0503030403020204" pitchFamily="34" charset="0"/>
              </a:rPr>
              <a:t>	</a:t>
            </a:r>
            <a:r>
              <a:rPr lang="en-US" sz="2800" b="0" i="0" dirty="0">
                <a:solidFill>
                  <a:schemeClr val="tx1"/>
                </a:solidFill>
                <a:effectLst/>
                <a:latin typeface="Source Sans Pro" panose="020B0503030403020204" pitchFamily="34" charset="0"/>
              </a:rPr>
              <a:t>When we first arrived at the nature park, we had to listen to a lot of instructions. Do you know how hard it is to think that standing between you and the best day ever is someone explaining what not to do all day? Finally, we were divided into groups. My fingers were crossed, because I was hoping to be the first group on the canoes. Yes! Canoeing is what I was looking forward to the most. We were in two man canoes, and my best friend Brian and I were partners. We saw tons of fish, turtles, and ducks. Brian shouted, “Look! It’s a bald eagle. Let’s try to take his picture.” “Cool! I have only seen them in books and magazines.” We found out that canoeing is not as easy as it looks. We almost tipped over a couple of times, but thankfully we managed to keep upright. Just when we were really getting the hang of it, the guide blew the whistle to signal that it was time to move to the next activity.</a:t>
            </a:r>
            <a:endParaRPr lang="en-US" sz="3400" dirty="0">
              <a:solidFill>
                <a:schemeClr val="tx1"/>
              </a:solidFill>
            </a:endParaRPr>
          </a:p>
        </p:txBody>
      </p:sp>
      <p:cxnSp>
        <p:nvCxnSpPr>
          <p:cNvPr id="4" name="Straight Connector 3">
            <a:extLst>
              <a:ext uri="{FF2B5EF4-FFF2-40B4-BE49-F238E27FC236}">
                <a16:creationId xmlns:a16="http://schemas.microsoft.com/office/drawing/2014/main" id="{7841525E-A2AA-4F2D-8652-C58A56E0FF0F}"/>
              </a:ext>
            </a:extLst>
          </p:cNvPr>
          <p:cNvCxnSpPr>
            <a:cxnSpLocks/>
          </p:cNvCxnSpPr>
          <p:nvPr/>
        </p:nvCxnSpPr>
        <p:spPr>
          <a:xfrm>
            <a:off x="2807368" y="1668378"/>
            <a:ext cx="362551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00817A-B809-4EDF-9F59-80AF6D925DF4}"/>
              </a:ext>
            </a:extLst>
          </p:cNvPr>
          <p:cNvCxnSpPr>
            <a:cxnSpLocks/>
          </p:cNvCxnSpPr>
          <p:nvPr/>
        </p:nvCxnSpPr>
        <p:spPr>
          <a:xfrm>
            <a:off x="6096000" y="2695074"/>
            <a:ext cx="470033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981C8A-AAD9-4F01-9EB6-12EE16220EF8}"/>
              </a:ext>
            </a:extLst>
          </p:cNvPr>
          <p:cNvCxnSpPr>
            <a:cxnSpLocks/>
          </p:cNvCxnSpPr>
          <p:nvPr/>
        </p:nvCxnSpPr>
        <p:spPr>
          <a:xfrm>
            <a:off x="7138736" y="3625516"/>
            <a:ext cx="352926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78AC059-BCDA-426B-A2FC-04A83BE5A83F}"/>
              </a:ext>
            </a:extLst>
          </p:cNvPr>
          <p:cNvSpPr/>
          <p:nvPr/>
        </p:nvSpPr>
        <p:spPr>
          <a:xfrm>
            <a:off x="770021" y="3128211"/>
            <a:ext cx="3513221" cy="3180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9DB9C59-4EA9-40C8-A35F-4C75C7AF2E99}"/>
              </a:ext>
            </a:extLst>
          </p:cNvPr>
          <p:cNvSpPr txBox="1"/>
          <p:nvPr/>
        </p:nvSpPr>
        <p:spPr>
          <a:xfrm>
            <a:off x="922420" y="3933638"/>
            <a:ext cx="3208421" cy="1569660"/>
          </a:xfrm>
          <a:prstGeom prst="rect">
            <a:avLst/>
          </a:prstGeom>
          <a:noFill/>
        </p:spPr>
        <p:txBody>
          <a:bodyPr wrap="square" rtlCol="0">
            <a:spAutoFit/>
          </a:bodyPr>
          <a:lstStyle/>
          <a:p>
            <a:pPr algn="ctr"/>
            <a:r>
              <a:rPr lang="en-US" sz="4800" dirty="0">
                <a:solidFill>
                  <a:srgbClr val="FFFF00"/>
                </a:solidFill>
                <a:latin typeface="Algerian" panose="04020705040A02060702" pitchFamily="82" charset="0"/>
              </a:rPr>
              <a:t>Event Sequence</a:t>
            </a:r>
          </a:p>
        </p:txBody>
      </p:sp>
    </p:spTree>
    <p:extLst>
      <p:ext uri="{BB962C8B-B14F-4D97-AF65-F5344CB8AC3E}">
        <p14:creationId xmlns:p14="http://schemas.microsoft.com/office/powerpoint/2010/main" val="108387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550862" y="549275"/>
            <a:ext cx="11280542" cy="1332000"/>
          </a:xfrm>
        </p:spPr>
        <p:txBody>
          <a:bodyPr/>
          <a:lstStyle/>
          <a:p>
            <a:r>
              <a:rPr lang="en-US" dirty="0"/>
              <a:t>Day 2: Looking at Text – </a:t>
            </a:r>
            <a:r>
              <a:rPr lang="en-US" sz="42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49538" y="1215275"/>
            <a:ext cx="11090274" cy="5293895"/>
          </a:xfrm>
        </p:spPr>
        <p:txBody>
          <a:bodyPr>
            <a:normAutofit lnSpcReduction="10000"/>
          </a:bodyPr>
          <a:lstStyle/>
          <a:p>
            <a:pPr marL="0" indent="0">
              <a:lnSpc>
                <a:spcPct val="150000"/>
              </a:lnSpc>
              <a:buNone/>
            </a:pPr>
            <a:r>
              <a:rPr lang="en-US" b="0" i="0" dirty="0">
                <a:solidFill>
                  <a:schemeClr val="tx1"/>
                </a:solidFill>
                <a:effectLst/>
                <a:latin typeface="Source Sans Pro" panose="020B0503030403020204" pitchFamily="34" charset="0"/>
              </a:rPr>
              <a:t>	</a:t>
            </a:r>
            <a:r>
              <a:rPr lang="en-US" sz="2000" b="0" i="0" dirty="0">
                <a:solidFill>
                  <a:schemeClr val="tx1"/>
                </a:solidFill>
                <a:effectLst/>
                <a:latin typeface="Source Sans Pro" panose="020B0503030403020204" pitchFamily="34" charset="0"/>
              </a:rPr>
              <a:t>My group was headed to the scavenger hunt next. We had a list of items to look for as we walked along trails in the woods. These weren’t just ordinary items like leaves and sticks. We had to find specific kinds of leaves like maple and oak and take rubbings of them to prove we found them. We also had to look for animal prints on the ground and holes bored in trees and take pictures of them with a digital camera. My partner and I found the leaves and the tracks right away, but the holes in the trees took forever to find. “Finally!” I hollered! “There is a hole right there. I think it must have been a woodpecker. It’s very small.” One of the last items on our list was a spider web. We thought that would be so easy too, but we were wrong. We had to look so carefully since they are difficult to see, and after what seemed like an hour we finally spied one and took the picture. “Let’s run, so we can beat everyone else,” Brian shouted over his shoulder. We rushed back to our group leader hoping there would be prizes for the first group finished and there were. However, our friends, Susie and Jill, beat us. Oh well, it was still so much fun being on the trail and searching for everything.</a:t>
            </a:r>
            <a:endParaRPr lang="en-US" sz="3400" dirty="0">
              <a:solidFill>
                <a:schemeClr val="tx1"/>
              </a:solidFill>
            </a:endParaRPr>
          </a:p>
        </p:txBody>
      </p:sp>
      <p:sp>
        <p:nvSpPr>
          <p:cNvPr id="4" name="Arrow: Up 3">
            <a:extLst>
              <a:ext uri="{FF2B5EF4-FFF2-40B4-BE49-F238E27FC236}">
                <a16:creationId xmlns:a16="http://schemas.microsoft.com/office/drawing/2014/main" id="{E424EA98-613D-48BE-A8D4-7B65B09CBAE4}"/>
              </a:ext>
            </a:extLst>
          </p:cNvPr>
          <p:cNvSpPr/>
          <p:nvPr/>
        </p:nvSpPr>
        <p:spPr>
          <a:xfrm rot="1173025">
            <a:off x="1796716" y="3834063"/>
            <a:ext cx="802105" cy="19731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988301-A4DC-4F2B-A805-E9370C685A1E}"/>
              </a:ext>
            </a:extLst>
          </p:cNvPr>
          <p:cNvSpPr txBox="1"/>
          <p:nvPr/>
        </p:nvSpPr>
        <p:spPr>
          <a:xfrm rot="17286850">
            <a:off x="1163259" y="4161644"/>
            <a:ext cx="2310063" cy="584775"/>
          </a:xfrm>
          <a:prstGeom prst="rect">
            <a:avLst/>
          </a:prstGeom>
          <a:noFill/>
        </p:spPr>
        <p:txBody>
          <a:bodyPr wrap="square" rtlCol="0">
            <a:spAutoFit/>
          </a:bodyPr>
          <a:lstStyle/>
          <a:p>
            <a:r>
              <a:rPr lang="en-US" sz="3200" dirty="0">
                <a:solidFill>
                  <a:srgbClr val="FFFF00"/>
                </a:solidFill>
                <a:latin typeface="Baskerville Old Face" panose="02020602080505020303" pitchFamily="18" charset="0"/>
              </a:rPr>
              <a:t>Dialogue</a:t>
            </a:r>
          </a:p>
        </p:txBody>
      </p:sp>
      <p:cxnSp>
        <p:nvCxnSpPr>
          <p:cNvPr id="7" name="Straight Connector 6">
            <a:extLst>
              <a:ext uri="{FF2B5EF4-FFF2-40B4-BE49-F238E27FC236}">
                <a16:creationId xmlns:a16="http://schemas.microsoft.com/office/drawing/2014/main" id="{76E45504-3835-44D0-98DD-9E56546FE9A9}"/>
              </a:ext>
            </a:extLst>
          </p:cNvPr>
          <p:cNvCxnSpPr/>
          <p:nvPr/>
        </p:nvCxnSpPr>
        <p:spPr>
          <a:xfrm>
            <a:off x="3368842" y="2165684"/>
            <a:ext cx="814939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30306C-147C-4957-B34B-4C98A88FC8F6}"/>
              </a:ext>
            </a:extLst>
          </p:cNvPr>
          <p:cNvCxnSpPr>
            <a:cxnSpLocks/>
          </p:cNvCxnSpPr>
          <p:nvPr/>
        </p:nvCxnSpPr>
        <p:spPr>
          <a:xfrm>
            <a:off x="549538" y="2606842"/>
            <a:ext cx="646086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Flowchart: Alternate Process 9">
            <a:extLst>
              <a:ext uri="{FF2B5EF4-FFF2-40B4-BE49-F238E27FC236}">
                <a16:creationId xmlns:a16="http://schemas.microsoft.com/office/drawing/2014/main" id="{FD83A473-7531-4B35-99E5-4615AC873138}"/>
              </a:ext>
            </a:extLst>
          </p:cNvPr>
          <p:cNvSpPr/>
          <p:nvPr/>
        </p:nvSpPr>
        <p:spPr>
          <a:xfrm>
            <a:off x="8037095" y="2606842"/>
            <a:ext cx="3794309" cy="14998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55CA680-6D1A-4693-8181-C6ACF286434A}"/>
              </a:ext>
            </a:extLst>
          </p:cNvPr>
          <p:cNvSpPr txBox="1"/>
          <p:nvPr/>
        </p:nvSpPr>
        <p:spPr>
          <a:xfrm>
            <a:off x="8261684" y="2774736"/>
            <a:ext cx="3378128" cy="1200329"/>
          </a:xfrm>
          <a:prstGeom prst="rect">
            <a:avLst/>
          </a:prstGeom>
          <a:noFill/>
        </p:spPr>
        <p:txBody>
          <a:bodyPr wrap="square" rtlCol="0">
            <a:spAutoFit/>
          </a:bodyPr>
          <a:lstStyle/>
          <a:p>
            <a:pPr algn="ctr"/>
            <a:r>
              <a:rPr lang="en-US" sz="3600" dirty="0">
                <a:solidFill>
                  <a:srgbClr val="FFFF00"/>
                </a:solidFill>
                <a:latin typeface="Britannic Bold" panose="020B0903060703020204" pitchFamily="34" charset="0"/>
              </a:rPr>
              <a:t>Descriptive Details</a:t>
            </a:r>
          </a:p>
        </p:txBody>
      </p:sp>
    </p:spTree>
    <p:extLst>
      <p:ext uri="{BB962C8B-B14F-4D97-AF65-F5344CB8AC3E}">
        <p14:creationId xmlns:p14="http://schemas.microsoft.com/office/powerpoint/2010/main" val="386556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DFC8-C290-4DFC-9973-9D74EC88CD8A}"/>
              </a:ext>
            </a:extLst>
          </p:cNvPr>
          <p:cNvSpPr>
            <a:spLocks noGrp="1"/>
          </p:cNvSpPr>
          <p:nvPr>
            <p:ph type="title"/>
          </p:nvPr>
        </p:nvSpPr>
        <p:spPr/>
        <p:txBody>
          <a:bodyPr>
            <a:normAutofit/>
          </a:bodyPr>
          <a:lstStyle/>
          <a:p>
            <a:r>
              <a:rPr lang="en-US" sz="4400" dirty="0"/>
              <a:t>Day 2: Looking at Text – </a:t>
            </a:r>
            <a:r>
              <a:rPr lang="en-US" sz="4400" i="1" dirty="0"/>
              <a:t>A Fabulous Friday</a:t>
            </a:r>
            <a:endParaRPr lang="en-US" sz="4400" dirty="0"/>
          </a:p>
        </p:txBody>
      </p:sp>
      <p:sp>
        <p:nvSpPr>
          <p:cNvPr id="3" name="Text Placeholder 2">
            <a:extLst>
              <a:ext uri="{FF2B5EF4-FFF2-40B4-BE49-F238E27FC236}">
                <a16:creationId xmlns:a16="http://schemas.microsoft.com/office/drawing/2014/main" id="{F1100A1A-FA97-4660-BB2C-D41C4C1BB2D5}"/>
              </a:ext>
            </a:extLst>
          </p:cNvPr>
          <p:cNvSpPr>
            <a:spLocks noGrp="1"/>
          </p:cNvSpPr>
          <p:nvPr>
            <p:ph type="body" idx="1"/>
          </p:nvPr>
        </p:nvSpPr>
        <p:spPr>
          <a:xfrm>
            <a:off x="6212023" y="1961595"/>
            <a:ext cx="5437186" cy="535354"/>
          </a:xfrm>
        </p:spPr>
        <p:txBody>
          <a:bodyPr>
            <a:noAutofit/>
          </a:bodyPr>
          <a:lstStyle/>
          <a:p>
            <a:pPr algn="ctr"/>
            <a:r>
              <a:rPr lang="en-US" sz="2800" dirty="0">
                <a:solidFill>
                  <a:srgbClr val="FFFF00"/>
                </a:solidFill>
              </a:rPr>
              <a:t>Descriptive Words &amp; Sensory Details</a:t>
            </a:r>
          </a:p>
        </p:txBody>
      </p:sp>
      <p:sp>
        <p:nvSpPr>
          <p:cNvPr id="4" name="Content Placeholder 3">
            <a:extLst>
              <a:ext uri="{FF2B5EF4-FFF2-40B4-BE49-F238E27FC236}">
                <a16:creationId xmlns:a16="http://schemas.microsoft.com/office/drawing/2014/main" id="{A7BE4746-BD33-40FB-B337-D0F9003CEFE4}"/>
              </a:ext>
            </a:extLst>
          </p:cNvPr>
          <p:cNvSpPr>
            <a:spLocks noGrp="1"/>
          </p:cNvSpPr>
          <p:nvPr>
            <p:ph sz="half" idx="2"/>
          </p:nvPr>
        </p:nvSpPr>
        <p:spPr/>
        <p:txBody>
          <a:bodyPr>
            <a:normAutofit fontScale="92500" lnSpcReduction="20000"/>
          </a:bodyPr>
          <a:lstStyle/>
          <a:p>
            <a:r>
              <a:rPr lang="en-US" dirty="0"/>
              <a:t>The night before</a:t>
            </a:r>
          </a:p>
          <a:p>
            <a:r>
              <a:rPr lang="en-US" dirty="0"/>
              <a:t>When we first arrived</a:t>
            </a:r>
          </a:p>
          <a:p>
            <a:r>
              <a:rPr lang="en-US" dirty="0"/>
              <a:t>Finally</a:t>
            </a:r>
          </a:p>
          <a:p>
            <a:r>
              <a:rPr lang="en-US" dirty="0"/>
              <a:t>The next activity </a:t>
            </a:r>
          </a:p>
          <a:p>
            <a:r>
              <a:rPr lang="en-US" dirty="0"/>
              <a:t>The last activity</a:t>
            </a:r>
          </a:p>
          <a:p>
            <a:r>
              <a:rPr lang="en-US" dirty="0"/>
              <a:t>First </a:t>
            </a:r>
          </a:p>
        </p:txBody>
      </p:sp>
      <p:sp>
        <p:nvSpPr>
          <p:cNvPr id="5" name="Text Placeholder 4">
            <a:extLst>
              <a:ext uri="{FF2B5EF4-FFF2-40B4-BE49-F238E27FC236}">
                <a16:creationId xmlns:a16="http://schemas.microsoft.com/office/drawing/2014/main" id="{947C9DF8-E209-4A19-9424-0D1CA89FEE9C}"/>
              </a:ext>
            </a:extLst>
          </p:cNvPr>
          <p:cNvSpPr>
            <a:spLocks noGrp="1"/>
          </p:cNvSpPr>
          <p:nvPr>
            <p:ph type="body" sz="quarter" idx="3"/>
          </p:nvPr>
        </p:nvSpPr>
        <p:spPr>
          <a:xfrm>
            <a:off x="550862" y="1961595"/>
            <a:ext cx="5436392" cy="535354"/>
          </a:xfrm>
        </p:spPr>
        <p:txBody>
          <a:bodyPr>
            <a:noAutofit/>
          </a:bodyPr>
          <a:lstStyle/>
          <a:p>
            <a:pPr marL="0" indent="0" algn="ctr">
              <a:buNone/>
            </a:pPr>
            <a:r>
              <a:rPr lang="en-US" sz="2800" dirty="0">
                <a:solidFill>
                  <a:srgbClr val="FFFF00"/>
                </a:solidFill>
              </a:rPr>
              <a:t> Transition Words       and phrases</a:t>
            </a:r>
          </a:p>
        </p:txBody>
      </p:sp>
      <p:sp>
        <p:nvSpPr>
          <p:cNvPr id="6" name="Content Placeholder 5">
            <a:extLst>
              <a:ext uri="{FF2B5EF4-FFF2-40B4-BE49-F238E27FC236}">
                <a16:creationId xmlns:a16="http://schemas.microsoft.com/office/drawing/2014/main" id="{E984AD5A-BA42-41C0-96C8-5EC33342A9B5}"/>
              </a:ext>
            </a:extLst>
          </p:cNvPr>
          <p:cNvSpPr>
            <a:spLocks noGrp="1"/>
          </p:cNvSpPr>
          <p:nvPr>
            <p:ph sz="quarter" idx="4"/>
          </p:nvPr>
        </p:nvSpPr>
        <p:spPr/>
        <p:txBody>
          <a:bodyPr>
            <a:normAutofit fontScale="92500" lnSpcReduction="20000"/>
          </a:bodyPr>
          <a:lstStyle/>
          <a:p>
            <a:r>
              <a:rPr lang="en-US" dirty="0"/>
              <a:t>Hardly sleep</a:t>
            </a:r>
          </a:p>
          <a:p>
            <a:r>
              <a:rPr lang="en-US" dirty="0"/>
              <a:t>Mornings are rough in my house</a:t>
            </a:r>
          </a:p>
          <a:p>
            <a:r>
              <a:rPr lang="en-US" dirty="0"/>
              <a:t>Balmy seventy-five degrees</a:t>
            </a:r>
          </a:p>
          <a:p>
            <a:r>
              <a:rPr lang="en-US" dirty="0"/>
              <a:t>Beat everyone else</a:t>
            </a:r>
          </a:p>
          <a:p>
            <a:r>
              <a:rPr lang="en-US" dirty="0"/>
              <a:t>Twenty-five-foot tower</a:t>
            </a:r>
          </a:p>
          <a:p>
            <a:r>
              <a:rPr lang="en-US" dirty="0"/>
              <a:t>Swayed back and forth</a:t>
            </a:r>
          </a:p>
          <a:p>
            <a:r>
              <a:rPr lang="en-US" dirty="0"/>
              <a:t>We felt as if we were Tarzan </a:t>
            </a:r>
          </a:p>
        </p:txBody>
      </p:sp>
    </p:spTree>
    <p:extLst>
      <p:ext uri="{BB962C8B-B14F-4D97-AF65-F5344CB8AC3E}">
        <p14:creationId xmlns:p14="http://schemas.microsoft.com/office/powerpoint/2010/main" val="177079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550864" y="549276"/>
            <a:ext cx="5957884" cy="1363950"/>
          </a:xfrm>
        </p:spPr>
        <p:txBody>
          <a:bodyPr wrap="square" anchor="b">
            <a:normAutofit/>
          </a:bodyPr>
          <a:lstStyle/>
          <a:p>
            <a:r>
              <a:rPr lang="en-US" sz="3400" dirty="0"/>
              <a:t>Day 2: Looking at Text –</a:t>
            </a:r>
            <a:br>
              <a:rPr lang="en-US" sz="3400" dirty="0"/>
            </a:br>
            <a:r>
              <a:rPr lang="en-US" sz="3400" dirty="0"/>
              <a:t> </a:t>
            </a:r>
            <a:r>
              <a:rPr lang="en-US" sz="34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50863" y="2110154"/>
            <a:ext cx="5957885" cy="3982671"/>
          </a:xfrm>
        </p:spPr>
        <p:txBody>
          <a:bodyPr anchor="t">
            <a:normAutofit lnSpcReduction="10000"/>
          </a:bodyPr>
          <a:lstStyle/>
          <a:p>
            <a:pPr marL="0" indent="0">
              <a:lnSpc>
                <a:spcPct val="100000"/>
              </a:lnSpc>
              <a:buNone/>
            </a:pPr>
            <a:r>
              <a:rPr lang="en-US" sz="3600" dirty="0">
                <a:latin typeface="Source Sans Pro" panose="020B0503030403020204" pitchFamily="34" charset="0"/>
              </a:rPr>
              <a:t>Is this a conclusion?</a:t>
            </a:r>
            <a:endParaRPr lang="en-US" sz="3600" b="0" i="0" dirty="0">
              <a:effectLst/>
              <a:latin typeface="Source Sans Pro" panose="020B0503030403020204" pitchFamily="34" charset="0"/>
            </a:endParaRPr>
          </a:p>
          <a:p>
            <a:pPr marL="0" indent="0">
              <a:lnSpc>
                <a:spcPct val="100000"/>
              </a:lnSpc>
              <a:buNone/>
            </a:pPr>
            <a:r>
              <a:rPr lang="en-US" sz="1400" b="0" i="0" dirty="0">
                <a:effectLst/>
                <a:latin typeface="Source Sans Pro" panose="020B0503030403020204" pitchFamily="34" charset="0"/>
              </a:rPr>
              <a:t>	</a:t>
            </a:r>
            <a:r>
              <a:rPr lang="en-US" sz="2000" b="0" i="0" dirty="0">
                <a:effectLst/>
                <a:latin typeface="Source Sans Pro" panose="020B0503030403020204" pitchFamily="34" charset="0"/>
              </a:rPr>
              <a:t>The trip I had been looking forward to since we started school didn’t disappoint. The weather was awesome, and I enjoyed every activity. It is so hard for me to choose my favorite, but I think it has to be the ropes course. I didn’t think I would be able to do it, but I surprised myself. Canoeing was definitely my second favorite activity. I am so glad we didn’t flip over. The scavenger hunt was fun, too. Coming in second place was a pretty good feeling. I am sad that the trip was over so quickly, but I am so glad it turned out to be just what I was expecting…the best day ever!</a:t>
            </a:r>
          </a:p>
        </p:txBody>
      </p:sp>
      <p:pic>
        <p:nvPicPr>
          <p:cNvPr id="5" name="Picture 4" descr="A picture containing drawing&#10;&#10;Description automatically generated">
            <a:extLst>
              <a:ext uri="{FF2B5EF4-FFF2-40B4-BE49-F238E27FC236}">
                <a16:creationId xmlns:a16="http://schemas.microsoft.com/office/drawing/2014/main" id="{2367AAB4-9122-4C36-9415-559BC13085C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250" r="-4" b="-4"/>
          <a:stretch/>
        </p:blipFill>
        <p:spPr>
          <a:xfrm>
            <a:off x="6508748" y="140379"/>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3" name="Group 1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Oval 1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200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B046F-2E6B-4361-B558-8D31B23EC099}"/>
              </a:ext>
            </a:extLst>
          </p:cNvPr>
          <p:cNvSpPr>
            <a:spLocks noGrp="1"/>
          </p:cNvSpPr>
          <p:nvPr>
            <p:ph type="title"/>
          </p:nvPr>
        </p:nvSpPr>
        <p:spPr>
          <a:xfrm>
            <a:off x="550863" y="549275"/>
            <a:ext cx="5437185" cy="1997855"/>
          </a:xfrm>
        </p:spPr>
        <p:txBody>
          <a:bodyPr wrap="square" anchor="b">
            <a:normAutofit/>
          </a:bodyPr>
          <a:lstStyle/>
          <a:p>
            <a:r>
              <a:rPr lang="en-US" dirty="0"/>
              <a:t>Day 3: Learning to Evaluate Narratives</a:t>
            </a:r>
          </a:p>
        </p:txBody>
      </p:sp>
      <p:sp>
        <p:nvSpPr>
          <p:cNvPr id="3" name="Content Placeholder 2">
            <a:extLst>
              <a:ext uri="{FF2B5EF4-FFF2-40B4-BE49-F238E27FC236}">
                <a16:creationId xmlns:a16="http://schemas.microsoft.com/office/drawing/2014/main" id="{84AF6668-4698-4EB6-B8FB-37C12EC8A2B9}"/>
              </a:ext>
            </a:extLst>
          </p:cNvPr>
          <p:cNvSpPr>
            <a:spLocks noGrp="1"/>
          </p:cNvSpPr>
          <p:nvPr>
            <p:ph idx="1"/>
          </p:nvPr>
        </p:nvSpPr>
        <p:spPr>
          <a:xfrm>
            <a:off x="550863" y="2677306"/>
            <a:ext cx="5437187" cy="3415519"/>
          </a:xfrm>
        </p:spPr>
        <p:txBody>
          <a:bodyPr anchor="t">
            <a:normAutofit/>
          </a:bodyPr>
          <a:lstStyle/>
          <a:p>
            <a:r>
              <a:rPr lang="en-US" sz="2000" dirty="0"/>
              <a:t>Listen to this portion of walk two moons and check off on your narrative checklist the details you hear.</a:t>
            </a:r>
          </a:p>
        </p:txBody>
      </p:sp>
      <p:pic>
        <p:nvPicPr>
          <p:cNvPr id="5" name="Picture 4">
            <a:extLst>
              <a:ext uri="{FF2B5EF4-FFF2-40B4-BE49-F238E27FC236}">
                <a16:creationId xmlns:a16="http://schemas.microsoft.com/office/drawing/2014/main" id="{E7BBB8E9-EFE8-469F-9EDF-3B023531E821}"/>
              </a:ext>
            </a:extLst>
          </p:cNvPr>
          <p:cNvPicPr>
            <a:picLocks noChangeAspect="1"/>
          </p:cNvPicPr>
          <p:nvPr/>
        </p:nvPicPr>
        <p:blipFill>
          <a:blip r:embed="rId2"/>
          <a:stretch>
            <a:fillRect/>
          </a:stretch>
        </p:blipFill>
        <p:spPr>
          <a:xfrm>
            <a:off x="7186636" y="549275"/>
            <a:ext cx="4189999" cy="5759450"/>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2419879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98D2E-C647-4A49-93AD-1F5715747CFE}"/>
              </a:ext>
            </a:extLst>
          </p:cNvPr>
          <p:cNvSpPr>
            <a:spLocks noGrp="1"/>
          </p:cNvSpPr>
          <p:nvPr>
            <p:ph type="title"/>
          </p:nvPr>
        </p:nvSpPr>
        <p:spPr>
          <a:xfrm>
            <a:off x="550864" y="549275"/>
            <a:ext cx="2764591" cy="1997855"/>
          </a:xfrm>
        </p:spPr>
        <p:txBody>
          <a:bodyPr wrap="square" anchor="b">
            <a:normAutofit/>
          </a:bodyPr>
          <a:lstStyle/>
          <a:p>
            <a:r>
              <a:rPr lang="en-US" dirty="0"/>
              <a:t>Day 3: Evaluate Narratives</a:t>
            </a:r>
          </a:p>
        </p:txBody>
      </p:sp>
      <p:grpSp>
        <p:nvGrpSpPr>
          <p:cNvPr id="14" name="Group 13">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5"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Oval 18">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Content Placeholder 8">
            <a:extLst>
              <a:ext uri="{FF2B5EF4-FFF2-40B4-BE49-F238E27FC236}">
                <a16:creationId xmlns:a16="http://schemas.microsoft.com/office/drawing/2014/main" id="{B5C9732E-F6CF-451C-BA10-2B3AC1A73FB5}"/>
              </a:ext>
            </a:extLst>
          </p:cNvPr>
          <p:cNvSpPr>
            <a:spLocks noGrp="1"/>
          </p:cNvSpPr>
          <p:nvPr>
            <p:ph idx="1"/>
          </p:nvPr>
        </p:nvSpPr>
        <p:spPr>
          <a:xfrm>
            <a:off x="550864" y="2677306"/>
            <a:ext cx="2764592" cy="3415519"/>
          </a:xfrm>
        </p:spPr>
        <p:txBody>
          <a:bodyPr anchor="t">
            <a:normAutofit/>
          </a:bodyPr>
          <a:lstStyle/>
          <a:p>
            <a:r>
              <a:rPr lang="en-US" sz="4400" i="1" dirty="0"/>
              <a:t>Walk Two Moons</a:t>
            </a:r>
          </a:p>
        </p:txBody>
      </p:sp>
      <p:pic>
        <p:nvPicPr>
          <p:cNvPr id="5" name="Content Placeholder 4">
            <a:extLst>
              <a:ext uri="{FF2B5EF4-FFF2-40B4-BE49-F238E27FC236}">
                <a16:creationId xmlns:a16="http://schemas.microsoft.com/office/drawing/2014/main" id="{1F995D39-C26E-4BEC-AB59-6E506301DC30}"/>
              </a:ext>
            </a:extLst>
          </p:cNvPr>
          <p:cNvPicPr>
            <a:picLocks noChangeAspect="1"/>
          </p:cNvPicPr>
          <p:nvPr/>
        </p:nvPicPr>
        <p:blipFill>
          <a:blip r:embed="rId2"/>
          <a:stretch>
            <a:fillRect/>
          </a:stretch>
        </p:blipFill>
        <p:spPr>
          <a:xfrm>
            <a:off x="3497179" y="509178"/>
            <a:ext cx="8641219" cy="5839644"/>
          </a:xfrm>
          <a:custGeom>
            <a:avLst/>
            <a:gdLst/>
            <a:ahLst/>
            <a:cxnLst/>
            <a:rect l="l" t="t" r="r" b="b"/>
            <a:pathLst>
              <a:path w="7090237" h="5759451">
                <a:moveTo>
                  <a:pt x="0" y="0"/>
                </a:moveTo>
                <a:lnTo>
                  <a:pt x="7090237" y="0"/>
                </a:lnTo>
                <a:lnTo>
                  <a:pt x="7090237" y="5759451"/>
                </a:lnTo>
                <a:lnTo>
                  <a:pt x="0" y="5759451"/>
                </a:lnTo>
                <a:close/>
              </a:path>
            </a:pathLst>
          </a:custGeom>
        </p:spPr>
      </p:pic>
    </p:spTree>
    <p:extLst>
      <p:ext uri="{BB962C8B-B14F-4D97-AF65-F5344CB8AC3E}">
        <p14:creationId xmlns:p14="http://schemas.microsoft.com/office/powerpoint/2010/main" val="3043749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16B1B-3D31-4879-88F9-555F8F311820}"/>
              </a:ext>
            </a:extLst>
          </p:cNvPr>
          <p:cNvSpPr>
            <a:spLocks noGrp="1"/>
          </p:cNvSpPr>
          <p:nvPr>
            <p:ph type="title"/>
          </p:nvPr>
        </p:nvSpPr>
        <p:spPr>
          <a:xfrm>
            <a:off x="550864" y="549275"/>
            <a:ext cx="6373812" cy="984885"/>
          </a:xfrm>
        </p:spPr>
        <p:txBody>
          <a:bodyPr vert="horz" wrap="square" lIns="0" tIns="0" rIns="0" bIns="0" rtlCol="0" anchor="ctr" anchorCtr="0">
            <a:normAutofit fontScale="90000"/>
          </a:bodyPr>
          <a:lstStyle/>
          <a:p>
            <a:pPr>
              <a:lnSpc>
                <a:spcPct val="100000"/>
              </a:lnSpc>
            </a:pPr>
            <a:r>
              <a:rPr lang="en-US" dirty="0"/>
              <a:t>Day 3: Evaluate Narratives</a:t>
            </a:r>
            <a:br>
              <a:rPr lang="en-US" dirty="0"/>
            </a:br>
            <a:r>
              <a:rPr lang="en-US" sz="4400" i="1" dirty="0"/>
              <a:t>Walk Two Moons</a:t>
            </a:r>
            <a:endParaRPr lang="en-US" sz="4400" dirty="0"/>
          </a:p>
        </p:txBody>
      </p:sp>
      <p:sp>
        <p:nvSpPr>
          <p:cNvPr id="24" name="Rectangle 23">
            <a:extLst>
              <a:ext uri="{FF2B5EF4-FFF2-40B4-BE49-F238E27FC236}">
                <a16:creationId xmlns:a16="http://schemas.microsoft.com/office/drawing/2014/main" id="{31ACE9CC-FA52-49A8-A8CB-4C6772C48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4"/>
            <a:ext cx="12192000" cy="4774566"/>
          </a:xfrm>
          <a:prstGeom prst="rect">
            <a:avLst/>
          </a:prstGeom>
          <a:solidFill>
            <a:schemeClr val="bg2">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0C2A13A-4392-470A-8CBC-509D9A63C293}"/>
              </a:ext>
            </a:extLst>
          </p:cNvPr>
          <p:cNvPicPr>
            <a:picLocks noGrp="1" noChangeAspect="1"/>
          </p:cNvPicPr>
          <p:nvPr>
            <p:ph idx="1"/>
          </p:nvPr>
        </p:nvPicPr>
        <p:blipFill>
          <a:blip r:embed="rId2"/>
          <a:stretch>
            <a:fillRect/>
          </a:stretch>
        </p:blipFill>
        <p:spPr>
          <a:xfrm>
            <a:off x="0" y="2212751"/>
            <a:ext cx="12192000" cy="3966658"/>
          </a:xfrm>
          <a:custGeom>
            <a:avLst/>
            <a:gdLst/>
            <a:ahLst/>
            <a:cxnLst/>
            <a:rect l="l" t="t" r="r" b="b"/>
            <a:pathLst>
              <a:path w="12192000" h="4225290">
                <a:moveTo>
                  <a:pt x="0" y="0"/>
                </a:moveTo>
                <a:lnTo>
                  <a:pt x="12192000" y="0"/>
                </a:lnTo>
                <a:lnTo>
                  <a:pt x="12192000" y="4225290"/>
                </a:lnTo>
                <a:lnTo>
                  <a:pt x="0" y="4225290"/>
                </a:lnTo>
                <a:close/>
              </a:path>
            </a:pathLst>
          </a:custGeom>
        </p:spPr>
      </p:pic>
      <p:sp>
        <p:nvSpPr>
          <p:cNvPr id="26" name="Rectangle 25">
            <a:extLst>
              <a:ext uri="{FF2B5EF4-FFF2-40B4-BE49-F238E27FC236}">
                <a16:creationId xmlns:a16="http://schemas.microsoft.com/office/drawing/2014/main" id="{28B56926-F216-4281-9196-1495BD306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70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1BA25-76F1-4FC2-8BB5-0650F2F247DD}"/>
              </a:ext>
            </a:extLst>
          </p:cNvPr>
          <p:cNvSpPr>
            <a:spLocks noGrp="1"/>
          </p:cNvSpPr>
          <p:nvPr>
            <p:ph type="title"/>
          </p:nvPr>
        </p:nvSpPr>
        <p:spPr>
          <a:xfrm>
            <a:off x="550863" y="549276"/>
            <a:ext cx="5437185" cy="1362856"/>
          </a:xfrm>
        </p:spPr>
        <p:txBody>
          <a:bodyPr wrap="square" anchor="b">
            <a:normAutofit/>
          </a:bodyPr>
          <a:lstStyle/>
          <a:p>
            <a:r>
              <a:rPr lang="en-US" dirty="0"/>
              <a:t>Day 1: Intro to Personal Narrative</a:t>
            </a:r>
          </a:p>
        </p:txBody>
      </p:sp>
      <p:sp>
        <p:nvSpPr>
          <p:cNvPr id="3" name="Content Placeholder 2">
            <a:extLst>
              <a:ext uri="{FF2B5EF4-FFF2-40B4-BE49-F238E27FC236}">
                <a16:creationId xmlns:a16="http://schemas.microsoft.com/office/drawing/2014/main" id="{BE21DBC4-15CA-40CA-8B75-BB415524D59F}"/>
              </a:ext>
            </a:extLst>
          </p:cNvPr>
          <p:cNvSpPr>
            <a:spLocks noGrp="1"/>
          </p:cNvSpPr>
          <p:nvPr>
            <p:ph idx="1"/>
          </p:nvPr>
        </p:nvSpPr>
        <p:spPr>
          <a:xfrm>
            <a:off x="550861" y="2128031"/>
            <a:ext cx="5437187" cy="4180693"/>
          </a:xfrm>
        </p:spPr>
        <p:txBody>
          <a:bodyPr anchor="t">
            <a:normAutofit fontScale="92500" lnSpcReduction="10000"/>
          </a:bodyPr>
          <a:lstStyle/>
          <a:p>
            <a:pPr>
              <a:lnSpc>
                <a:spcPct val="100000"/>
              </a:lnSpc>
            </a:pPr>
            <a:r>
              <a:rPr lang="en-US" b="0" i="0" dirty="0">
                <a:effectLst/>
                <a:latin typeface="Source Sans Pro" panose="020B0503030403020204" pitchFamily="34" charset="0"/>
              </a:rPr>
              <a:t>A personal narrative is a piece of fiction text that tells a sequence of events. Today I am going to ask you to plan and write a narrative on your own.</a:t>
            </a:r>
          </a:p>
          <a:p>
            <a:pPr>
              <a:lnSpc>
                <a:spcPct val="100000"/>
              </a:lnSpc>
            </a:pPr>
            <a:r>
              <a:rPr lang="en-US" b="0" i="0" dirty="0">
                <a:effectLst/>
                <a:latin typeface="Source Sans Pro" panose="020B0503030403020204" pitchFamily="34" charset="0"/>
              </a:rPr>
              <a:t>In this narrative, you will tell the reader about something that happened to you. It could be a story about something that happened to you at home or at school or anywhere. Think about all the things that happened. Then you can plan what you want to write. When you’ve finished the plan, you can start writing the story.</a:t>
            </a:r>
          </a:p>
          <a:p>
            <a:pPr>
              <a:lnSpc>
                <a:spcPct val="100000"/>
              </a:lnSpc>
            </a:pPr>
            <a:endParaRPr lang="en-US" sz="1900" dirty="0"/>
          </a:p>
        </p:txBody>
      </p:sp>
      <p:pic>
        <p:nvPicPr>
          <p:cNvPr id="7" name="Graphic 6" descr="Pencil">
            <a:extLst>
              <a:ext uri="{FF2B5EF4-FFF2-40B4-BE49-F238E27FC236}">
                <a16:creationId xmlns:a16="http://schemas.microsoft.com/office/drawing/2014/main" id="{0765DDE6-1A15-4050-B3DD-F1955BF559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198493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441A-91C6-4AC9-B76C-F98F13810384}"/>
              </a:ext>
            </a:extLst>
          </p:cNvPr>
          <p:cNvSpPr>
            <a:spLocks noGrp="1"/>
          </p:cNvSpPr>
          <p:nvPr>
            <p:ph type="title"/>
          </p:nvPr>
        </p:nvSpPr>
        <p:spPr/>
        <p:txBody>
          <a:bodyPr/>
          <a:lstStyle/>
          <a:p>
            <a:r>
              <a:rPr lang="en-US" dirty="0"/>
              <a:t>Day 3: Evaluate a Narrative</a:t>
            </a:r>
          </a:p>
        </p:txBody>
      </p:sp>
      <p:sp>
        <p:nvSpPr>
          <p:cNvPr id="3" name="Content Placeholder 2">
            <a:extLst>
              <a:ext uri="{FF2B5EF4-FFF2-40B4-BE49-F238E27FC236}">
                <a16:creationId xmlns:a16="http://schemas.microsoft.com/office/drawing/2014/main" id="{F93E5F09-0134-4969-ADC9-0FDF07D9876A}"/>
              </a:ext>
            </a:extLst>
          </p:cNvPr>
          <p:cNvSpPr>
            <a:spLocks noGrp="1"/>
          </p:cNvSpPr>
          <p:nvPr>
            <p:ph idx="1"/>
          </p:nvPr>
        </p:nvSpPr>
        <p:spPr>
          <a:xfrm>
            <a:off x="549538" y="1363580"/>
            <a:ext cx="11090274" cy="5149514"/>
          </a:xfrm>
        </p:spPr>
        <p:txBody>
          <a:bodyPr>
            <a:normAutofit fontScale="92500" lnSpcReduction="20000"/>
          </a:bodyPr>
          <a:lstStyle/>
          <a:p>
            <a:pPr marL="0" indent="0" algn="l">
              <a:buNone/>
            </a:pPr>
            <a:r>
              <a:rPr lang="en-US" b="0" i="0" dirty="0">
                <a:solidFill>
                  <a:schemeClr val="tx1"/>
                </a:solidFill>
                <a:effectLst/>
                <a:latin typeface="Source Sans Pro" panose="020B0503030403020204" pitchFamily="34" charset="0"/>
              </a:rPr>
              <a:t>	My teacher, Mr. Johnson, assigned us a writing assignment that had me stumped. What do I want to be when I grow up and why? How am I supposed to know what I want to be when I grow up when I am only ten years old? Sure, I could make something up, but he said to be as real as possible. I have been sitting at my desk for an hour now. Three sheets of paper with a word or two each are crumpled on the floor. I just want to scream.</a:t>
            </a:r>
          </a:p>
          <a:p>
            <a:pPr marL="0" indent="0" algn="l">
              <a:buNone/>
            </a:pPr>
            <a:r>
              <a:rPr lang="en-US" b="0" i="0" dirty="0">
                <a:solidFill>
                  <a:schemeClr val="tx1"/>
                </a:solidFill>
                <a:effectLst/>
                <a:latin typeface="Source Sans Pro" panose="020B0503030403020204" pitchFamily="34" charset="0"/>
              </a:rPr>
              <a:t>	I glanced at the clock. It was already 7:00 p.m., and I had to write at least two pages. Maybe I’ll write about becoming a doctor. I put my pen to the paper and started to write “When I grow up I want to be a doctor.” Now what do I write? I don’t know why I would want to be a doctor. I crumpled another piece of paper and added it to the pile. I was so frustrated. I heard a knock on my door. My brother says, “Can you please help me with my math homework?” “Yes, I need a break.” It only took ten minutes to make my little brother smile from ear to ear, because I had helped him figure out every problem.</a:t>
            </a:r>
          </a:p>
          <a:p>
            <a:pPr marL="0" indent="0" algn="l">
              <a:buNone/>
            </a:pPr>
            <a:r>
              <a:rPr lang="en-US" b="0" i="0" dirty="0">
                <a:solidFill>
                  <a:schemeClr val="tx1"/>
                </a:solidFill>
                <a:effectLst/>
                <a:latin typeface="Source Sans Pro" panose="020B0503030403020204" pitchFamily="34" charset="0"/>
              </a:rPr>
              <a:t>	Then I had to finish my paper or actually get started. I sat and thought and all of a sudden it came to me. I love helping kids learn. I want to be a teacher. Writing those two pages was easy once I figured out the plan for my future.</a:t>
            </a:r>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579B772D-5138-4FD7-8B4F-8A014F581D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42030" y="244897"/>
            <a:ext cx="2016369" cy="970378"/>
          </a:xfrm>
          <a:prstGeom prst="rect">
            <a:avLst/>
          </a:prstGeom>
        </p:spPr>
      </p:pic>
      <p:sp>
        <p:nvSpPr>
          <p:cNvPr id="6" name="TextBox 5">
            <a:extLst>
              <a:ext uri="{FF2B5EF4-FFF2-40B4-BE49-F238E27FC236}">
                <a16:creationId xmlns:a16="http://schemas.microsoft.com/office/drawing/2014/main" id="{D31BDB43-B3DF-49AC-A07B-5FC98FCACDD9}"/>
              </a:ext>
            </a:extLst>
          </p:cNvPr>
          <p:cNvSpPr txBox="1"/>
          <p:nvPr/>
        </p:nvSpPr>
        <p:spPr>
          <a:xfrm>
            <a:off x="10058399" y="244897"/>
            <a:ext cx="1581413" cy="1061829"/>
          </a:xfrm>
          <a:prstGeom prst="rect">
            <a:avLst/>
          </a:prstGeom>
          <a:noFill/>
        </p:spPr>
        <p:txBody>
          <a:bodyPr wrap="square" rtlCol="0">
            <a:spAutoFit/>
          </a:bodyPr>
          <a:lstStyle/>
          <a:p>
            <a:r>
              <a:rPr lang="en-US" sz="2100" dirty="0">
                <a:latin typeface="Bodoni MT Black" panose="02070A03080606020203" pitchFamily="18" charset="0"/>
              </a:rPr>
              <a:t>Look for Narrative Features! </a:t>
            </a:r>
          </a:p>
        </p:txBody>
      </p:sp>
    </p:spTree>
    <p:extLst>
      <p:ext uri="{BB962C8B-B14F-4D97-AF65-F5344CB8AC3E}">
        <p14:creationId xmlns:p14="http://schemas.microsoft.com/office/powerpoint/2010/main" val="46604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A6752-BB9E-40D8-BBA4-0C6C9912B204}"/>
              </a:ext>
            </a:extLst>
          </p:cNvPr>
          <p:cNvSpPr>
            <a:spLocks noGrp="1"/>
          </p:cNvSpPr>
          <p:nvPr>
            <p:ph type="title"/>
          </p:nvPr>
        </p:nvSpPr>
        <p:spPr>
          <a:xfrm>
            <a:off x="3359149" y="1520825"/>
            <a:ext cx="8281987" cy="1333057"/>
          </a:xfrm>
        </p:spPr>
        <p:txBody>
          <a:bodyPr wrap="square" anchor="t">
            <a:normAutofit/>
          </a:bodyPr>
          <a:lstStyle/>
          <a:p>
            <a:r>
              <a:rPr lang="en-US" dirty="0"/>
              <a:t>Day 3: Evaluating a Narrative</a:t>
            </a:r>
          </a:p>
        </p:txBody>
      </p:sp>
      <p:sp>
        <p:nvSpPr>
          <p:cNvPr id="10" name="Freeform: Shape 9">
            <a:extLst>
              <a:ext uri="{FF2B5EF4-FFF2-40B4-BE49-F238E27FC236}">
                <a16:creationId xmlns:a16="http://schemas.microsoft.com/office/drawing/2014/main" id="{6D438371-A37F-43CB-8166-3E9115593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74870" y="-114297"/>
            <a:ext cx="1853969" cy="926985"/>
          </a:xfrm>
          <a:custGeom>
            <a:avLst/>
            <a:gdLst>
              <a:gd name="connsiteX0" fmla="*/ 958943 w 1853969"/>
              <a:gd name="connsiteY0" fmla="*/ 1614 h 926985"/>
              <a:gd name="connsiteX1" fmla="*/ 1852355 w 1853969"/>
              <a:gd name="connsiteY1" fmla="*/ 895026 h 926985"/>
              <a:gd name="connsiteX2" fmla="*/ 1853969 w 1853969"/>
              <a:gd name="connsiteY2" fmla="*/ 926985 h 926985"/>
              <a:gd name="connsiteX3" fmla="*/ 1390476 w 1853969"/>
              <a:gd name="connsiteY3" fmla="*/ 926985 h 926985"/>
              <a:gd name="connsiteX4" fmla="*/ 926984 w 1853969"/>
              <a:gd name="connsiteY4" fmla="*/ 463493 h 926985"/>
              <a:gd name="connsiteX5" fmla="*/ 463493 w 1853969"/>
              <a:gd name="connsiteY5" fmla="*/ 926985 h 926985"/>
              <a:gd name="connsiteX6" fmla="*/ 0 w 1853969"/>
              <a:gd name="connsiteY6" fmla="*/ 926985 h 926985"/>
              <a:gd name="connsiteX7" fmla="*/ 926985 w 1853969"/>
              <a:gd name="connsiteY7" fmla="*/ 0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69" h="926985">
                <a:moveTo>
                  <a:pt x="958943" y="1614"/>
                </a:moveTo>
                <a:lnTo>
                  <a:pt x="1852355" y="895026"/>
                </a:lnTo>
                <a:lnTo>
                  <a:pt x="1853969" y="926985"/>
                </a:lnTo>
                <a:lnTo>
                  <a:pt x="1390476" y="926985"/>
                </a:lnTo>
                <a:cubicBezTo>
                  <a:pt x="1390476" y="671005"/>
                  <a:pt x="1182964" y="463493"/>
                  <a:pt x="926984" y="463493"/>
                </a:cubicBezTo>
                <a:cubicBezTo>
                  <a:pt x="671005" y="463493"/>
                  <a:pt x="463493" y="671005"/>
                  <a:pt x="463493" y="926985"/>
                </a:cubicBezTo>
                <a:lnTo>
                  <a:pt x="0" y="926985"/>
                </a:lnTo>
                <a:cubicBezTo>
                  <a:pt x="0" y="415026"/>
                  <a:pt x="415025" y="0"/>
                  <a:pt x="926985"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2" name="Oval 11">
            <a:extLst>
              <a:ext uri="{FF2B5EF4-FFF2-40B4-BE49-F238E27FC236}">
                <a16:creationId xmlns:a16="http://schemas.microsoft.com/office/drawing/2014/main" id="{2AE18936-8FC4-4357-B2D0-AEEAFF4D7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68027" y="-45404"/>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3CF94A42-720D-4B81-8D24-E4A974DE0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87001" y="93562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E15EB72A-E1B0-4CE0-BB0D-BEFCDF8EF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15857" y="-131277"/>
            <a:ext cx="1853969" cy="1042921"/>
          </a:xfrm>
          <a:custGeom>
            <a:avLst/>
            <a:gdLst>
              <a:gd name="connsiteX0" fmla="*/ 959154 w 1853969"/>
              <a:gd name="connsiteY0" fmla="*/ 1828 h 1042921"/>
              <a:gd name="connsiteX1" fmla="*/ 1842210 w 1853969"/>
              <a:gd name="connsiteY1" fmla="*/ 884883 h 1042921"/>
              <a:gd name="connsiteX2" fmla="*/ 1849183 w 1853969"/>
              <a:gd name="connsiteY2" fmla="*/ 936288 h 1042921"/>
              <a:gd name="connsiteX3" fmla="*/ 1853969 w 1853969"/>
              <a:gd name="connsiteY3" fmla="*/ 1042921 h 1042921"/>
              <a:gd name="connsiteX4" fmla="*/ 1390476 w 1853969"/>
              <a:gd name="connsiteY4" fmla="*/ 1042921 h 1042921"/>
              <a:gd name="connsiteX5" fmla="*/ 926984 w 1853969"/>
              <a:gd name="connsiteY5" fmla="*/ 521461 h 1042921"/>
              <a:gd name="connsiteX6" fmla="*/ 463493 w 1853969"/>
              <a:gd name="connsiteY6" fmla="*/ 1042921 h 1042921"/>
              <a:gd name="connsiteX7" fmla="*/ 0 w 1853969"/>
              <a:gd name="connsiteY7" fmla="*/ 1042921 h 1042921"/>
              <a:gd name="connsiteX8" fmla="*/ 926985 w 1853969"/>
              <a:gd name="connsiteY8" fmla="*/ 0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969" h="1042921">
                <a:moveTo>
                  <a:pt x="959154" y="1828"/>
                </a:moveTo>
                <a:lnTo>
                  <a:pt x="1842210" y="884883"/>
                </a:lnTo>
                <a:lnTo>
                  <a:pt x="1849183" y="936288"/>
                </a:lnTo>
                <a:cubicBezTo>
                  <a:pt x="1852348" y="971348"/>
                  <a:pt x="1853969" y="1006922"/>
                  <a:pt x="1853969" y="1042921"/>
                </a:cubicBezTo>
                <a:lnTo>
                  <a:pt x="1390476" y="1042921"/>
                </a:lnTo>
                <a:cubicBezTo>
                  <a:pt x="1390476" y="754927"/>
                  <a:pt x="1182964" y="521461"/>
                  <a:pt x="926984" y="521461"/>
                </a:cubicBezTo>
                <a:cubicBezTo>
                  <a:pt x="671005" y="521461"/>
                  <a:pt x="463493" y="754927"/>
                  <a:pt x="463493" y="1042921"/>
                </a:cubicBezTo>
                <a:lnTo>
                  <a:pt x="0" y="1042921"/>
                </a:lnTo>
                <a:cubicBezTo>
                  <a:pt x="0" y="466932"/>
                  <a:pt x="415025" y="0"/>
                  <a:pt x="926985" y="0"/>
                </a:cubicBezTo>
                <a:close/>
              </a:path>
            </a:pathLst>
          </a:custGeom>
          <a:solidFill>
            <a:schemeClr val="bg2">
              <a:lumMod val="50000"/>
              <a:lumOff val="50000"/>
              <a:alpha val="2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Oval 17">
            <a:extLst>
              <a:ext uri="{FF2B5EF4-FFF2-40B4-BE49-F238E27FC236}">
                <a16:creationId xmlns:a16="http://schemas.microsoft.com/office/drawing/2014/main" id="{88D9FE19-3EE9-41F7-8054-F2C86DBEB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908" y="472902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BD1794AB-856F-4D80-A2B3-21573C8142A9}"/>
              </a:ext>
            </a:extLst>
          </p:cNvPr>
          <p:cNvSpPr>
            <a:spLocks noGrp="1"/>
          </p:cNvSpPr>
          <p:nvPr>
            <p:ph idx="1"/>
          </p:nvPr>
        </p:nvSpPr>
        <p:spPr>
          <a:xfrm>
            <a:off x="3377566" y="3052367"/>
            <a:ext cx="5418772" cy="3040458"/>
          </a:xfrm>
        </p:spPr>
        <p:txBody>
          <a:bodyPr anchor="t">
            <a:normAutofit/>
          </a:bodyPr>
          <a:lstStyle/>
          <a:p>
            <a:r>
              <a:rPr lang="en-US" sz="3200" dirty="0"/>
              <a:t>Now it’s your turn!  Read through your passage and check of features of a narrative that you have found!</a:t>
            </a:r>
          </a:p>
        </p:txBody>
      </p:sp>
      <p:grpSp>
        <p:nvGrpSpPr>
          <p:cNvPr id="20" name="Group 19">
            <a:extLst>
              <a:ext uri="{FF2B5EF4-FFF2-40B4-BE49-F238E27FC236}">
                <a16:creationId xmlns:a16="http://schemas.microsoft.com/office/drawing/2014/main" id="{1D7EF0A0-9237-4001-884B-9E0F5ECE49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62595" y="3429000"/>
            <a:ext cx="2679292" cy="2525894"/>
            <a:chOff x="9469123" y="4029759"/>
            <a:chExt cx="2679292" cy="2525894"/>
          </a:xfrm>
        </p:grpSpPr>
        <p:sp>
          <p:nvSpPr>
            <p:cNvPr id="21" name="Freeform: Shape 20">
              <a:extLst>
                <a:ext uri="{FF2B5EF4-FFF2-40B4-BE49-F238E27FC236}">
                  <a16:creationId xmlns:a16="http://schemas.microsoft.com/office/drawing/2014/main" id="{149490B2-2AF9-4660-9B40-248A345D9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9988415" y="4029759"/>
              <a:ext cx="2160000" cy="252589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508000" dist="203200" dir="7320000">
                <a:schemeClr val="accent1">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0364A160-6ADA-4260-92B9-9BD8B6681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009123" y="3693413"/>
              <a:ext cx="1080000" cy="216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5022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5FBCF-C6A8-4BEB-A575-3447C2923C36}"/>
              </a:ext>
            </a:extLst>
          </p:cNvPr>
          <p:cNvSpPr>
            <a:spLocks noGrp="1"/>
          </p:cNvSpPr>
          <p:nvPr>
            <p:ph type="title"/>
          </p:nvPr>
        </p:nvSpPr>
        <p:spPr>
          <a:xfrm>
            <a:off x="6203950" y="549275"/>
            <a:ext cx="5437187" cy="2986234"/>
          </a:xfrm>
        </p:spPr>
        <p:txBody>
          <a:bodyPr vert="horz" wrap="square" lIns="0" tIns="0" rIns="0" bIns="0" rtlCol="0" anchor="b" anchorCtr="0">
            <a:normAutofit fontScale="90000"/>
          </a:bodyPr>
          <a:lstStyle/>
          <a:p>
            <a:pPr>
              <a:lnSpc>
                <a:spcPct val="100000"/>
              </a:lnSpc>
            </a:pPr>
            <a:r>
              <a:rPr lang="en-US" sz="5900" dirty="0"/>
              <a:t>Day 4 &amp; 5: Learning to Write a Narrative</a:t>
            </a:r>
          </a:p>
        </p:txBody>
      </p:sp>
      <p:pic>
        <p:nvPicPr>
          <p:cNvPr id="5" name="Content Placeholder 4">
            <a:extLst>
              <a:ext uri="{FF2B5EF4-FFF2-40B4-BE49-F238E27FC236}">
                <a16:creationId xmlns:a16="http://schemas.microsoft.com/office/drawing/2014/main" id="{74193C97-DB9C-4D25-A5CD-72DEB135DD16}"/>
              </a:ext>
            </a:extLst>
          </p:cNvPr>
          <p:cNvPicPr>
            <a:picLocks noGrp="1" noChangeAspect="1"/>
          </p:cNvPicPr>
          <p:nvPr>
            <p:ph idx="1"/>
          </p:nvPr>
        </p:nvPicPr>
        <p:blipFill>
          <a:blip r:embed="rId2"/>
          <a:stretch>
            <a:fillRect/>
          </a:stretch>
        </p:blipFill>
        <p:spPr>
          <a:xfrm>
            <a:off x="567119" y="549275"/>
            <a:ext cx="5069712" cy="5761037"/>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12642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AE71-8C5A-4E59-9899-8F22833A1408}"/>
              </a:ext>
            </a:extLst>
          </p:cNvPr>
          <p:cNvSpPr>
            <a:spLocks noGrp="1"/>
          </p:cNvSpPr>
          <p:nvPr>
            <p:ph type="title"/>
          </p:nvPr>
        </p:nvSpPr>
        <p:spPr/>
        <p:txBody>
          <a:bodyPr/>
          <a:lstStyle/>
          <a:p>
            <a:r>
              <a:rPr lang="en-US" dirty="0"/>
              <a:t>Day 2: Learning about Personal Narratives</a:t>
            </a:r>
          </a:p>
        </p:txBody>
      </p:sp>
      <p:sp>
        <p:nvSpPr>
          <p:cNvPr id="3" name="Content Placeholder 2">
            <a:extLst>
              <a:ext uri="{FF2B5EF4-FFF2-40B4-BE49-F238E27FC236}">
                <a16:creationId xmlns:a16="http://schemas.microsoft.com/office/drawing/2014/main" id="{F5062412-0B3C-4B3E-B4DB-449CD4E8E41C}"/>
              </a:ext>
            </a:extLst>
          </p:cNvPr>
          <p:cNvSpPr>
            <a:spLocks noGrp="1"/>
          </p:cNvSpPr>
          <p:nvPr>
            <p:ph idx="1"/>
          </p:nvPr>
        </p:nvSpPr>
        <p:spPr/>
        <p:txBody>
          <a:bodyPr/>
          <a:lstStyle/>
          <a:p>
            <a:r>
              <a:rPr lang="en-US" b="0" i="0" dirty="0">
                <a:solidFill>
                  <a:schemeClr val="tx1"/>
                </a:solidFill>
                <a:effectLst/>
                <a:latin typeface="Source Sans Pro" panose="020B0503030403020204" pitchFamily="34" charset="0"/>
              </a:rPr>
              <a:t>Previously you wrote a narrative, or a story, to tell about a time you were jittery. There are different types of writing and a narrative is one type. Each type of writing has different elements or parts. Let’s think about the important parts that you included in your story. Turn and talk to your partner about what needs to be included when you tell a story.</a:t>
            </a:r>
          </a:p>
          <a:p>
            <a:r>
              <a:rPr lang="en-US" b="0" i="0" dirty="0">
                <a:solidFill>
                  <a:schemeClr val="tx1"/>
                </a:solidFill>
                <a:effectLst/>
                <a:latin typeface="Source Sans Pro" panose="020B0503030403020204" pitchFamily="34" charset="0"/>
              </a:rPr>
              <a:t>Let’s share what you think are the important parts of a narrative.</a:t>
            </a:r>
            <a:endParaRPr lang="en-US" dirty="0">
              <a:solidFill>
                <a:schemeClr val="tx1"/>
              </a:solidFill>
            </a:endParaRPr>
          </a:p>
        </p:txBody>
      </p:sp>
    </p:spTree>
    <p:extLst>
      <p:ext uri="{BB962C8B-B14F-4D97-AF65-F5344CB8AC3E}">
        <p14:creationId xmlns:p14="http://schemas.microsoft.com/office/powerpoint/2010/main" val="84648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AEDC-1860-44D2-B55A-1B46ECB48836}"/>
              </a:ext>
            </a:extLst>
          </p:cNvPr>
          <p:cNvSpPr>
            <a:spLocks noGrp="1"/>
          </p:cNvSpPr>
          <p:nvPr>
            <p:ph type="title"/>
          </p:nvPr>
        </p:nvSpPr>
        <p:spPr/>
        <p:txBody>
          <a:bodyPr/>
          <a:lstStyle/>
          <a:p>
            <a:r>
              <a:rPr lang="en-US" dirty="0"/>
              <a:t>Day 2: Parts of a Narrative</a:t>
            </a:r>
          </a:p>
        </p:txBody>
      </p:sp>
      <p:sp>
        <p:nvSpPr>
          <p:cNvPr id="3" name="Content Placeholder 2">
            <a:extLst>
              <a:ext uri="{FF2B5EF4-FFF2-40B4-BE49-F238E27FC236}">
                <a16:creationId xmlns:a16="http://schemas.microsoft.com/office/drawing/2014/main" id="{00276C1E-849E-4892-8568-F546ABFAA0B1}"/>
              </a:ext>
            </a:extLst>
          </p:cNvPr>
          <p:cNvSpPr>
            <a:spLocks noGrp="1"/>
          </p:cNvSpPr>
          <p:nvPr>
            <p:ph idx="1"/>
          </p:nvPr>
        </p:nvSpPr>
        <p:spPr>
          <a:xfrm>
            <a:off x="550863" y="2113200"/>
            <a:ext cx="2946316" cy="1332000"/>
          </a:xfrm>
        </p:spPr>
        <p:txBody>
          <a:bodyPr>
            <a:normAutofit fontScale="92500" lnSpcReduction="20000"/>
          </a:bodyPr>
          <a:lstStyle/>
          <a:p>
            <a:r>
              <a:rPr lang="en-US" dirty="0"/>
              <a:t>Establish the situation and introduce the narrator and/or characters</a:t>
            </a:r>
          </a:p>
        </p:txBody>
      </p:sp>
      <p:sp>
        <p:nvSpPr>
          <p:cNvPr id="4" name="Content Placeholder 2">
            <a:extLst>
              <a:ext uri="{FF2B5EF4-FFF2-40B4-BE49-F238E27FC236}">
                <a16:creationId xmlns:a16="http://schemas.microsoft.com/office/drawing/2014/main" id="{E01350A5-0B8C-40F2-A9C4-6CC9B5EFB348}"/>
              </a:ext>
            </a:extLst>
          </p:cNvPr>
          <p:cNvSpPr txBox="1">
            <a:spLocks/>
          </p:cNvSpPr>
          <p:nvPr/>
        </p:nvSpPr>
        <p:spPr>
          <a:xfrm>
            <a:off x="550862" y="3644726"/>
            <a:ext cx="2946316" cy="1023527"/>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Organize an event sequence</a:t>
            </a:r>
          </a:p>
        </p:txBody>
      </p:sp>
      <p:sp>
        <p:nvSpPr>
          <p:cNvPr id="5" name="Content Placeholder 2">
            <a:extLst>
              <a:ext uri="{FF2B5EF4-FFF2-40B4-BE49-F238E27FC236}">
                <a16:creationId xmlns:a16="http://schemas.microsoft.com/office/drawing/2014/main" id="{36693D32-6BF4-442B-9088-80D20F1FE722}"/>
              </a:ext>
            </a:extLst>
          </p:cNvPr>
          <p:cNvSpPr txBox="1">
            <a:spLocks/>
          </p:cNvSpPr>
          <p:nvPr/>
        </p:nvSpPr>
        <p:spPr>
          <a:xfrm>
            <a:off x="550862" y="4867779"/>
            <a:ext cx="2946316" cy="1023527"/>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dialogue</a:t>
            </a:r>
          </a:p>
        </p:txBody>
      </p:sp>
      <p:sp>
        <p:nvSpPr>
          <p:cNvPr id="6" name="Content Placeholder 2">
            <a:extLst>
              <a:ext uri="{FF2B5EF4-FFF2-40B4-BE49-F238E27FC236}">
                <a16:creationId xmlns:a16="http://schemas.microsoft.com/office/drawing/2014/main" id="{C7187BC4-8C96-431F-A4B2-EAE0E07FCEB5}"/>
              </a:ext>
            </a:extLst>
          </p:cNvPr>
          <p:cNvSpPr txBox="1">
            <a:spLocks/>
          </p:cNvSpPr>
          <p:nvPr/>
        </p:nvSpPr>
        <p:spPr>
          <a:xfrm>
            <a:off x="4622842" y="2113200"/>
            <a:ext cx="2946316" cy="1023527"/>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Description and pacing</a:t>
            </a:r>
          </a:p>
        </p:txBody>
      </p:sp>
      <p:sp>
        <p:nvSpPr>
          <p:cNvPr id="7" name="Content Placeholder 2">
            <a:extLst>
              <a:ext uri="{FF2B5EF4-FFF2-40B4-BE49-F238E27FC236}">
                <a16:creationId xmlns:a16="http://schemas.microsoft.com/office/drawing/2014/main" id="{D498BA82-632A-4AA4-9E0E-9F80981FC5EC}"/>
              </a:ext>
            </a:extLst>
          </p:cNvPr>
          <p:cNvSpPr txBox="1">
            <a:spLocks/>
          </p:cNvSpPr>
          <p:nvPr/>
        </p:nvSpPr>
        <p:spPr>
          <a:xfrm>
            <a:off x="8376694" y="2113200"/>
            <a:ext cx="2946316" cy="1023527"/>
          </a:xfrm>
          <a:prstGeom prst="rect">
            <a:avLst/>
          </a:prstGeom>
        </p:spPr>
        <p:txBody>
          <a:bodyPr vert="horz" wrap="square" lIns="0" tIns="0" rIns="0" bIns="0" rtlCol="0">
            <a:normAutofit fontScale="92500" lnSpcReduction="10000"/>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transition words and phrases to manage the sequence of events</a:t>
            </a:r>
          </a:p>
        </p:txBody>
      </p:sp>
      <p:sp>
        <p:nvSpPr>
          <p:cNvPr id="8" name="Content Placeholder 2">
            <a:extLst>
              <a:ext uri="{FF2B5EF4-FFF2-40B4-BE49-F238E27FC236}">
                <a16:creationId xmlns:a16="http://schemas.microsoft.com/office/drawing/2014/main" id="{C2475732-755D-4589-9E2F-F8B6EFCD2363}"/>
              </a:ext>
            </a:extLst>
          </p:cNvPr>
          <p:cNvSpPr txBox="1">
            <a:spLocks/>
          </p:cNvSpPr>
          <p:nvPr/>
        </p:nvSpPr>
        <p:spPr>
          <a:xfrm>
            <a:off x="4622842" y="3644725"/>
            <a:ext cx="2946316" cy="1023527"/>
          </a:xfrm>
          <a:prstGeom prst="rect">
            <a:avLst/>
          </a:prstGeom>
        </p:spPr>
        <p:txBody>
          <a:bodyPr vert="horz" wrap="square" lIns="0" tIns="0" rIns="0" bIns="0" rtlCol="0">
            <a:normAutofit fontScale="92500" lnSpcReduction="10000"/>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concrete words and phrases and sensory details</a:t>
            </a:r>
          </a:p>
        </p:txBody>
      </p:sp>
      <p:sp>
        <p:nvSpPr>
          <p:cNvPr id="9" name="Content Placeholder 2">
            <a:extLst>
              <a:ext uri="{FF2B5EF4-FFF2-40B4-BE49-F238E27FC236}">
                <a16:creationId xmlns:a16="http://schemas.microsoft.com/office/drawing/2014/main" id="{B2A7B948-B6C5-4AE7-818D-4EF063E265FF}"/>
              </a:ext>
            </a:extLst>
          </p:cNvPr>
          <p:cNvSpPr txBox="1">
            <a:spLocks/>
          </p:cNvSpPr>
          <p:nvPr/>
        </p:nvSpPr>
        <p:spPr>
          <a:xfrm>
            <a:off x="8376694" y="3644724"/>
            <a:ext cx="2946316" cy="1023527"/>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 a conclusion</a:t>
            </a:r>
          </a:p>
        </p:txBody>
      </p:sp>
    </p:spTree>
    <p:extLst>
      <p:ext uri="{BB962C8B-B14F-4D97-AF65-F5344CB8AC3E}">
        <p14:creationId xmlns:p14="http://schemas.microsoft.com/office/powerpoint/2010/main" val="25854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1823-65AA-4C22-AA36-45F954E603C7}"/>
              </a:ext>
            </a:extLst>
          </p:cNvPr>
          <p:cNvSpPr>
            <a:spLocks noGrp="1"/>
          </p:cNvSpPr>
          <p:nvPr>
            <p:ph type="title"/>
          </p:nvPr>
        </p:nvSpPr>
        <p:spPr>
          <a:xfrm>
            <a:off x="550862" y="549275"/>
            <a:ext cx="4021138" cy="1332000"/>
          </a:xfrm>
        </p:spPr>
        <p:txBody>
          <a:bodyPr/>
          <a:lstStyle/>
          <a:p>
            <a:r>
              <a:rPr lang="en-US" dirty="0"/>
              <a:t>Anchor Chart</a:t>
            </a:r>
          </a:p>
        </p:txBody>
      </p:sp>
      <p:pic>
        <p:nvPicPr>
          <p:cNvPr id="5" name="Picture 4" descr="A screenshot of a cell phone&#10;&#10;Description automatically generated">
            <a:extLst>
              <a:ext uri="{FF2B5EF4-FFF2-40B4-BE49-F238E27FC236}">
                <a16:creationId xmlns:a16="http://schemas.microsoft.com/office/drawing/2014/main" id="{0B6FEFF9-A81B-413F-BCC1-B971D190D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2" y="0"/>
            <a:ext cx="4205052" cy="6818551"/>
          </a:xfrm>
          <a:prstGeom prst="rect">
            <a:avLst/>
          </a:prstGeom>
        </p:spPr>
      </p:pic>
      <p:pic>
        <p:nvPicPr>
          <p:cNvPr id="7" name="Picture 6">
            <a:extLst>
              <a:ext uri="{FF2B5EF4-FFF2-40B4-BE49-F238E27FC236}">
                <a16:creationId xmlns:a16="http://schemas.microsoft.com/office/drawing/2014/main" id="{EE95DC17-346A-4B88-BFFA-4BBDB0B957E3}"/>
              </a:ext>
            </a:extLst>
          </p:cNvPr>
          <p:cNvPicPr>
            <a:picLocks noChangeAspect="1"/>
          </p:cNvPicPr>
          <p:nvPr/>
        </p:nvPicPr>
        <p:blipFill>
          <a:blip r:embed="rId3"/>
          <a:stretch>
            <a:fillRect/>
          </a:stretch>
        </p:blipFill>
        <p:spPr>
          <a:xfrm>
            <a:off x="-85726" y="39449"/>
            <a:ext cx="12466320" cy="1981953"/>
          </a:xfrm>
          <a:prstGeom prst="rect">
            <a:avLst/>
          </a:prstGeom>
        </p:spPr>
      </p:pic>
      <p:pic>
        <p:nvPicPr>
          <p:cNvPr id="9" name="Picture 8">
            <a:extLst>
              <a:ext uri="{FF2B5EF4-FFF2-40B4-BE49-F238E27FC236}">
                <a16:creationId xmlns:a16="http://schemas.microsoft.com/office/drawing/2014/main" id="{D7DFA2F1-75BB-47BD-B8C2-C5B4CF8B8B2B}"/>
              </a:ext>
            </a:extLst>
          </p:cNvPr>
          <p:cNvPicPr>
            <a:picLocks noChangeAspect="1"/>
          </p:cNvPicPr>
          <p:nvPr/>
        </p:nvPicPr>
        <p:blipFill>
          <a:blip r:embed="rId4"/>
          <a:stretch>
            <a:fillRect/>
          </a:stretch>
        </p:blipFill>
        <p:spPr>
          <a:xfrm>
            <a:off x="-85726" y="1772324"/>
            <a:ext cx="12277725" cy="1676400"/>
          </a:xfrm>
          <a:prstGeom prst="rect">
            <a:avLst/>
          </a:prstGeom>
        </p:spPr>
      </p:pic>
      <p:pic>
        <p:nvPicPr>
          <p:cNvPr id="11" name="Picture 10">
            <a:extLst>
              <a:ext uri="{FF2B5EF4-FFF2-40B4-BE49-F238E27FC236}">
                <a16:creationId xmlns:a16="http://schemas.microsoft.com/office/drawing/2014/main" id="{A08975EF-7FFD-4C0D-8579-1644DDC1C9AA}"/>
              </a:ext>
            </a:extLst>
          </p:cNvPr>
          <p:cNvPicPr>
            <a:picLocks noChangeAspect="1"/>
          </p:cNvPicPr>
          <p:nvPr/>
        </p:nvPicPr>
        <p:blipFill>
          <a:blip r:embed="rId5"/>
          <a:stretch>
            <a:fillRect/>
          </a:stretch>
        </p:blipFill>
        <p:spPr>
          <a:xfrm>
            <a:off x="-1" y="3488173"/>
            <a:ext cx="12277725" cy="1767840"/>
          </a:xfrm>
          <a:prstGeom prst="rect">
            <a:avLst/>
          </a:prstGeom>
        </p:spPr>
      </p:pic>
      <p:pic>
        <p:nvPicPr>
          <p:cNvPr id="13" name="Picture 12">
            <a:extLst>
              <a:ext uri="{FF2B5EF4-FFF2-40B4-BE49-F238E27FC236}">
                <a16:creationId xmlns:a16="http://schemas.microsoft.com/office/drawing/2014/main" id="{330C1F30-E2B5-48B0-804E-DAB109262481}"/>
              </a:ext>
            </a:extLst>
          </p:cNvPr>
          <p:cNvPicPr>
            <a:picLocks noChangeAspect="1"/>
          </p:cNvPicPr>
          <p:nvPr/>
        </p:nvPicPr>
        <p:blipFill rotWithShape="1">
          <a:blip r:embed="rId6"/>
          <a:srcRect l="1121" t="23925" r="-1121" b="-12224"/>
          <a:stretch/>
        </p:blipFill>
        <p:spPr>
          <a:xfrm>
            <a:off x="101534" y="3773857"/>
            <a:ext cx="12176190" cy="1307242"/>
          </a:xfrm>
          <a:prstGeom prst="rect">
            <a:avLst/>
          </a:prstGeom>
        </p:spPr>
      </p:pic>
      <p:pic>
        <p:nvPicPr>
          <p:cNvPr id="15" name="Picture 14">
            <a:extLst>
              <a:ext uri="{FF2B5EF4-FFF2-40B4-BE49-F238E27FC236}">
                <a16:creationId xmlns:a16="http://schemas.microsoft.com/office/drawing/2014/main" id="{C9FABDA0-C163-4DF5-86DC-ADA44BF99E34}"/>
              </a:ext>
            </a:extLst>
          </p:cNvPr>
          <p:cNvPicPr>
            <a:picLocks noChangeAspect="1"/>
          </p:cNvPicPr>
          <p:nvPr/>
        </p:nvPicPr>
        <p:blipFill>
          <a:blip r:embed="rId7"/>
          <a:stretch>
            <a:fillRect/>
          </a:stretch>
        </p:blipFill>
        <p:spPr>
          <a:xfrm>
            <a:off x="-143543" y="108749"/>
            <a:ext cx="12564808" cy="1764026"/>
          </a:xfrm>
          <a:prstGeom prst="rect">
            <a:avLst/>
          </a:prstGeom>
        </p:spPr>
      </p:pic>
      <p:pic>
        <p:nvPicPr>
          <p:cNvPr id="17" name="Picture 16">
            <a:extLst>
              <a:ext uri="{FF2B5EF4-FFF2-40B4-BE49-F238E27FC236}">
                <a16:creationId xmlns:a16="http://schemas.microsoft.com/office/drawing/2014/main" id="{4B2520AC-8AFE-4616-B491-756BAF82627A}"/>
              </a:ext>
            </a:extLst>
          </p:cNvPr>
          <p:cNvPicPr>
            <a:picLocks noChangeAspect="1"/>
          </p:cNvPicPr>
          <p:nvPr/>
        </p:nvPicPr>
        <p:blipFill>
          <a:blip r:embed="rId8"/>
          <a:stretch>
            <a:fillRect/>
          </a:stretch>
        </p:blipFill>
        <p:spPr>
          <a:xfrm>
            <a:off x="-1" y="1976677"/>
            <a:ext cx="12380595" cy="1198123"/>
          </a:xfrm>
          <a:prstGeom prst="rect">
            <a:avLst/>
          </a:prstGeom>
        </p:spPr>
      </p:pic>
    </p:spTree>
    <p:extLst>
      <p:ext uri="{BB962C8B-B14F-4D97-AF65-F5344CB8AC3E}">
        <p14:creationId xmlns:p14="http://schemas.microsoft.com/office/powerpoint/2010/main" val="35653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FFC29-4FF4-4C43-867D-ABEBD1BB76FA}"/>
              </a:ext>
            </a:extLst>
          </p:cNvPr>
          <p:cNvSpPr>
            <a:spLocks noGrp="1"/>
          </p:cNvSpPr>
          <p:nvPr>
            <p:ph type="title"/>
          </p:nvPr>
        </p:nvSpPr>
        <p:spPr/>
        <p:txBody>
          <a:bodyPr/>
          <a:lstStyle/>
          <a:p>
            <a:r>
              <a:rPr lang="en-US" dirty="0"/>
              <a:t>Day 2: Looking at Text</a:t>
            </a:r>
          </a:p>
        </p:txBody>
      </p:sp>
      <p:sp>
        <p:nvSpPr>
          <p:cNvPr id="3" name="Content Placeholder 2">
            <a:extLst>
              <a:ext uri="{FF2B5EF4-FFF2-40B4-BE49-F238E27FC236}">
                <a16:creationId xmlns:a16="http://schemas.microsoft.com/office/drawing/2014/main" id="{3C26D4A1-41E8-4D1C-AF0B-B1EAAE680000}"/>
              </a:ext>
            </a:extLst>
          </p:cNvPr>
          <p:cNvSpPr>
            <a:spLocks noGrp="1"/>
          </p:cNvSpPr>
          <p:nvPr>
            <p:ph idx="1"/>
          </p:nvPr>
        </p:nvSpPr>
        <p:spPr/>
        <p:txBody>
          <a:bodyPr/>
          <a:lstStyle/>
          <a:p>
            <a:r>
              <a:rPr lang="en-US" dirty="0"/>
              <a:t>Now that we have created a list of the parts of a narrative we are going to look at different texts and decide whether each is a narrative or not a narrative. Let’s practice together first. We will read each text together and then we will decide whether it is a narrative or not based on our list of elements.</a:t>
            </a:r>
          </a:p>
        </p:txBody>
      </p:sp>
    </p:spTree>
    <p:extLst>
      <p:ext uri="{BB962C8B-B14F-4D97-AF65-F5344CB8AC3E}">
        <p14:creationId xmlns:p14="http://schemas.microsoft.com/office/powerpoint/2010/main" val="224982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550862" y="549275"/>
            <a:ext cx="11641138" cy="1332000"/>
          </a:xfrm>
        </p:spPr>
        <p:txBody>
          <a:bodyPr/>
          <a:lstStyle/>
          <a:p>
            <a:r>
              <a:rPr lang="en-US" dirty="0"/>
              <a:t>Day 2: Looking at Text – </a:t>
            </a:r>
            <a:r>
              <a:rPr lang="en-US" sz="42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49538" y="1215275"/>
            <a:ext cx="11090274" cy="5293895"/>
          </a:xfrm>
        </p:spPr>
        <p:txBody>
          <a:bodyPr>
            <a:normAutofit fontScale="70000" lnSpcReduction="20000"/>
          </a:bodyPr>
          <a:lstStyle/>
          <a:p>
            <a:pPr marL="0" indent="0">
              <a:lnSpc>
                <a:spcPct val="150000"/>
              </a:lnSpc>
              <a:buNone/>
            </a:pPr>
            <a:r>
              <a:rPr lang="en-US" b="0" i="0" dirty="0">
                <a:solidFill>
                  <a:schemeClr val="tx1"/>
                </a:solidFill>
                <a:effectLst/>
                <a:latin typeface="Source Sans Pro" panose="020B0503030403020204" pitchFamily="34" charset="0"/>
              </a:rPr>
              <a:t>	</a:t>
            </a:r>
            <a:r>
              <a:rPr lang="en-US" sz="3400" b="0" i="0" dirty="0">
                <a:solidFill>
                  <a:schemeClr val="tx1"/>
                </a:solidFill>
                <a:effectLst/>
                <a:latin typeface="Source Sans Pro" panose="020B0503030403020204" pitchFamily="34" charset="0"/>
              </a:rPr>
              <a:t>It was the night before the field trip that every fifth grader looks forward to since first grade, and I could hardly sleep. I couldn’t stop thinking of all of the cool things that we were going to get to do tomorrow. My sister, who is a seventh grader now, couldn’t stop telling me all about the trip. She was still so excited to think about it. I knew it was going to be the best day ever! Usually mornings in my house are rough, because I never want to get up on time, and my mom gets so upset that I may miss the bus. But not that morning. I was the first one up. I dressed in my comfiest clothes just perfect for a day in nature. My mom said, “You must be excited! I have never seen you up this early on a school day.” “Yeah mom, I said, It’s the day I have been looking forward to for four years.” Thank goodness, the sun was shining, and the temperature was supposed to be a balmy, seventy-five degrees. I couldn’t wait to get the day started!</a:t>
            </a:r>
            <a:endParaRPr lang="en-US" sz="3400" dirty="0">
              <a:solidFill>
                <a:schemeClr val="tx1"/>
              </a:solidFill>
            </a:endParaRPr>
          </a:p>
        </p:txBody>
      </p:sp>
    </p:spTree>
    <p:extLst>
      <p:ext uri="{BB962C8B-B14F-4D97-AF65-F5344CB8AC3E}">
        <p14:creationId xmlns:p14="http://schemas.microsoft.com/office/powerpoint/2010/main" val="340581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550861" y="549275"/>
            <a:ext cx="11512801" cy="1332000"/>
          </a:xfrm>
        </p:spPr>
        <p:txBody>
          <a:bodyPr/>
          <a:lstStyle/>
          <a:p>
            <a:r>
              <a:rPr lang="en-US" dirty="0"/>
              <a:t>Day 2: Looking at Text – </a:t>
            </a:r>
            <a:r>
              <a:rPr lang="en-US" sz="42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49538" y="1215275"/>
            <a:ext cx="11090274" cy="5293895"/>
          </a:xfrm>
        </p:spPr>
        <p:txBody>
          <a:bodyPr>
            <a:normAutofit fontScale="85000" lnSpcReduction="20000"/>
          </a:bodyPr>
          <a:lstStyle/>
          <a:p>
            <a:pPr marL="0" indent="0">
              <a:lnSpc>
                <a:spcPct val="150000"/>
              </a:lnSpc>
              <a:buNone/>
            </a:pPr>
            <a:r>
              <a:rPr lang="en-US" b="0" i="0" dirty="0">
                <a:solidFill>
                  <a:schemeClr val="tx1"/>
                </a:solidFill>
                <a:effectLst/>
                <a:latin typeface="Source Sans Pro" panose="020B0503030403020204" pitchFamily="34" charset="0"/>
              </a:rPr>
              <a:t>	</a:t>
            </a:r>
            <a:r>
              <a:rPr lang="en-US" sz="2800" b="0" i="0" dirty="0">
                <a:solidFill>
                  <a:schemeClr val="tx1"/>
                </a:solidFill>
                <a:effectLst/>
                <a:latin typeface="Source Sans Pro" panose="020B0503030403020204" pitchFamily="34" charset="0"/>
              </a:rPr>
              <a:t>When we first arrived at the nature park, we had to listen to a lot of instructions. Do you know how hard it is to think that standing between you and the best day ever is someone explaining what not to do all day? Finally, we were divided into groups. My fingers were crossed, because I was hoping to be the first group on the canoes. Yes! Canoeing is what I was looking forward to the most. We were in two man canoes, and my best friend Brian and I were partners. We saw tons of fish, turtles, and ducks. Brian shouted, “Look! It’s a bald eagle. Let’s try to take his picture.” “Cool! I have only seen them in books and magazines.” We found out that canoeing is not as easy as it looks. We almost tipped over a couple of times, but thankfully we managed to keep upright. Just when we were really getting the hang of it, the guide blew the whistle to signal that it was time to move to the next activity.</a:t>
            </a:r>
            <a:endParaRPr lang="en-US" sz="3400" dirty="0">
              <a:solidFill>
                <a:schemeClr val="tx1"/>
              </a:solidFill>
            </a:endParaRPr>
          </a:p>
        </p:txBody>
      </p:sp>
    </p:spTree>
    <p:extLst>
      <p:ext uri="{BB962C8B-B14F-4D97-AF65-F5344CB8AC3E}">
        <p14:creationId xmlns:p14="http://schemas.microsoft.com/office/powerpoint/2010/main" val="194544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E111-1563-4CDC-B018-4E524CD38133}"/>
              </a:ext>
            </a:extLst>
          </p:cNvPr>
          <p:cNvSpPr>
            <a:spLocks noGrp="1"/>
          </p:cNvSpPr>
          <p:nvPr>
            <p:ph type="title"/>
          </p:nvPr>
        </p:nvSpPr>
        <p:spPr>
          <a:xfrm>
            <a:off x="550862" y="549275"/>
            <a:ext cx="11641138" cy="1332000"/>
          </a:xfrm>
        </p:spPr>
        <p:txBody>
          <a:bodyPr/>
          <a:lstStyle/>
          <a:p>
            <a:r>
              <a:rPr lang="en-US" dirty="0"/>
              <a:t>Day 2: Looking at Text – </a:t>
            </a:r>
            <a:r>
              <a:rPr lang="en-US" sz="4200" i="1" dirty="0"/>
              <a:t>A Fabulous Friday</a:t>
            </a:r>
          </a:p>
        </p:txBody>
      </p:sp>
      <p:sp>
        <p:nvSpPr>
          <p:cNvPr id="3" name="Content Placeholder 2">
            <a:extLst>
              <a:ext uri="{FF2B5EF4-FFF2-40B4-BE49-F238E27FC236}">
                <a16:creationId xmlns:a16="http://schemas.microsoft.com/office/drawing/2014/main" id="{2F7421D4-6751-4675-BA1E-B184F4171040}"/>
              </a:ext>
            </a:extLst>
          </p:cNvPr>
          <p:cNvSpPr>
            <a:spLocks noGrp="1"/>
          </p:cNvSpPr>
          <p:nvPr>
            <p:ph idx="1"/>
          </p:nvPr>
        </p:nvSpPr>
        <p:spPr>
          <a:xfrm>
            <a:off x="549538" y="1215275"/>
            <a:ext cx="11090274" cy="5293895"/>
          </a:xfrm>
        </p:spPr>
        <p:txBody>
          <a:bodyPr>
            <a:normAutofit lnSpcReduction="10000"/>
          </a:bodyPr>
          <a:lstStyle/>
          <a:p>
            <a:pPr marL="0" indent="0">
              <a:lnSpc>
                <a:spcPct val="150000"/>
              </a:lnSpc>
              <a:buNone/>
            </a:pPr>
            <a:r>
              <a:rPr lang="en-US" b="0" i="0" dirty="0">
                <a:solidFill>
                  <a:schemeClr val="tx1"/>
                </a:solidFill>
                <a:effectLst/>
                <a:latin typeface="Source Sans Pro" panose="020B0503030403020204" pitchFamily="34" charset="0"/>
              </a:rPr>
              <a:t>	</a:t>
            </a:r>
            <a:r>
              <a:rPr lang="en-US" sz="2000" b="0" i="0" dirty="0">
                <a:solidFill>
                  <a:schemeClr val="tx1"/>
                </a:solidFill>
                <a:effectLst/>
                <a:latin typeface="Source Sans Pro" panose="020B0503030403020204" pitchFamily="34" charset="0"/>
              </a:rPr>
              <a:t>My group was headed to the scavenger hunt next. We had a list of items to look for as we walked along trails in the woods. These weren’t just ordinary items like leaves and sticks. We had to find specific kinds of leaves like maple and oak and take rubbings of them to prove we found them. We also had to look for animal prints on the ground and holes bored in trees and take pictures of them with a digital camera. My partner and I found the leaves and the tracks right away, but the holes in the trees took forever to find. “Finally!” I hollered! “There is a hole right there. I think it must have been a woodpecker. It’s very small.” One of the last items on our list was a spider web. We thought that would be so easy too, but we were wrong. We had to look so carefully since they are difficult to see, and after what seemed like an hour we finally spied one and took the picture. “Let’s run, so we can beat everyone else,” Brian shouted over his shoulder. We rushed back to our group leader hoping there would be prizes for the first group finished and there were. However, our friends, Susie and Jill, beat us. Oh well, it was still so much fun being on the trail and searching for everything</a:t>
            </a:r>
            <a:endParaRPr lang="en-US" sz="3400" dirty="0">
              <a:solidFill>
                <a:schemeClr val="tx1"/>
              </a:solidFill>
            </a:endParaRPr>
          </a:p>
        </p:txBody>
      </p:sp>
    </p:spTree>
    <p:extLst>
      <p:ext uri="{BB962C8B-B14F-4D97-AF65-F5344CB8AC3E}">
        <p14:creationId xmlns:p14="http://schemas.microsoft.com/office/powerpoint/2010/main" val="102380319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87E5420C7F2B4091ED955E2A7BF366" ma:contentTypeVersion="13" ma:contentTypeDescription="Create a new document." ma:contentTypeScope="" ma:versionID="863f6e55d7d05c74bc20bc7d4cec629a">
  <xsd:schema xmlns:xsd="http://www.w3.org/2001/XMLSchema" xmlns:xs="http://www.w3.org/2001/XMLSchema" xmlns:p="http://schemas.microsoft.com/office/2006/metadata/properties" xmlns:ns3="c818ab90-1c1c-4669-af2e-5695a16e48fd" xmlns:ns4="aa1db389-24c6-484b-9676-1ee27101eaea" targetNamespace="http://schemas.microsoft.com/office/2006/metadata/properties" ma:root="true" ma:fieldsID="a8964d874338e5ae8f9f753dc3bb86ff" ns3:_="" ns4:_="">
    <xsd:import namespace="c818ab90-1c1c-4669-af2e-5695a16e48fd"/>
    <xsd:import namespace="aa1db389-24c6-484b-9676-1ee27101eae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18ab90-1c1c-4669-af2e-5695a16e48f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1db389-24c6-484b-9676-1ee27101eae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3A373-8454-46F3-A384-F28AD56074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DF275B-D071-4855-AEC9-993A6501D76D}">
  <ds:schemaRefs>
    <ds:schemaRef ds:uri="http://schemas.microsoft.com/sharepoint/v3/contenttype/forms"/>
  </ds:schemaRefs>
</ds:datastoreItem>
</file>

<file path=customXml/itemProps3.xml><?xml version="1.0" encoding="utf-8"?>
<ds:datastoreItem xmlns:ds="http://schemas.openxmlformats.org/officeDocument/2006/customXml" ds:itemID="{E600E759-415B-4AFD-876F-D95EBA949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18ab90-1c1c-4669-af2e-5695a16e48fd"/>
    <ds:schemaRef ds:uri="aa1db389-24c6-484b-9676-1ee27101e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TotalTime>
  <Words>2877</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Algerian</vt:lpstr>
      <vt:lpstr>Arial</vt:lpstr>
      <vt:lpstr>Baskerville Old Face</vt:lpstr>
      <vt:lpstr>Bodoni MT Black</vt:lpstr>
      <vt:lpstr>Britannic Bold</vt:lpstr>
      <vt:lpstr>Copperplate Gothic Bold</vt:lpstr>
      <vt:lpstr>Gill Sans MT</vt:lpstr>
      <vt:lpstr>Source Sans Pro</vt:lpstr>
      <vt:lpstr>Walbaum Display</vt:lpstr>
      <vt:lpstr>3DFloatVTI</vt:lpstr>
      <vt:lpstr>Narrative Writing</vt:lpstr>
      <vt:lpstr>Day 1: Intro to Personal Narrative</vt:lpstr>
      <vt:lpstr>Day 2: Learning about Personal Narratives</vt:lpstr>
      <vt:lpstr>Day 2: Parts of a Narrative</vt:lpstr>
      <vt:lpstr>Anchor Chart</vt:lpstr>
      <vt:lpstr>Day 2: Looking at Text</vt:lpstr>
      <vt:lpstr>Day 2: Looking at Text – A Fabulous Friday</vt:lpstr>
      <vt:lpstr>Day 2: Looking at Text – A Fabulous Friday</vt:lpstr>
      <vt:lpstr>Day 2: Looking at Text – A Fabulous Friday</vt:lpstr>
      <vt:lpstr>Day 2: Looking at Text – A Fabulous Friday</vt:lpstr>
      <vt:lpstr>Day 2: Looking at Text – A Fabulous Friday</vt:lpstr>
      <vt:lpstr>Day 2: Looking at Text – A Fabulous Friday</vt:lpstr>
      <vt:lpstr>Day 2: Looking at Text – A Fabulous Friday</vt:lpstr>
      <vt:lpstr>Day 2: Looking at Text – A Fabulous Friday</vt:lpstr>
      <vt:lpstr>Day 2: Looking at Text – A Fabulous Friday</vt:lpstr>
      <vt:lpstr>Day 2: Looking at Text –  A Fabulous Friday</vt:lpstr>
      <vt:lpstr>Day 3: Learning to Evaluate Narratives</vt:lpstr>
      <vt:lpstr>Day 3: Evaluate Narratives</vt:lpstr>
      <vt:lpstr>Day 3: Evaluate Narratives Walk Two Moons</vt:lpstr>
      <vt:lpstr>Day 3: Evaluate a Narrative</vt:lpstr>
      <vt:lpstr>Day 3: Evaluating a Narrative</vt:lpstr>
      <vt:lpstr>Day 4 &amp; 5: Learning to Write a Narrative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Writing</dc:title>
  <dc:creator>Melissa A. Belanger</dc:creator>
  <cp:lastModifiedBy>Joseph Stone</cp:lastModifiedBy>
  <cp:revision>3</cp:revision>
  <dcterms:created xsi:type="dcterms:W3CDTF">2020-08-12T18:54:24Z</dcterms:created>
  <dcterms:modified xsi:type="dcterms:W3CDTF">2020-08-15T11:44:11Z</dcterms:modified>
</cp:coreProperties>
</file>