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6" r:id="rId9"/>
    <p:sldId id="263" r:id="rId10"/>
    <p:sldId id="264" r:id="rId11"/>
    <p:sldId id="265" r:id="rId12"/>
    <p:sldId id="267" r:id="rId13"/>
    <p:sldId id="271" r:id="rId14"/>
    <p:sldId id="272" r:id="rId15"/>
    <p:sldId id="273" r:id="rId16"/>
    <p:sldId id="275" r:id="rId17"/>
    <p:sldId id="279" r:id="rId18"/>
    <p:sldId id="278" r:id="rId19"/>
    <p:sldId id="277" r:id="rId20"/>
    <p:sldId id="276" r:id="rId21"/>
    <p:sldId id="280" r:id="rId22"/>
    <p:sldId id="281" r:id="rId23"/>
    <p:sldId id="282" r:id="rId24"/>
    <p:sldId id="298" r:id="rId25"/>
    <p:sldId id="302" r:id="rId26"/>
    <p:sldId id="301" r:id="rId27"/>
    <p:sldId id="300" r:id="rId28"/>
    <p:sldId id="299" r:id="rId29"/>
    <p:sldId id="297" r:id="rId30"/>
    <p:sldId id="303" r:id="rId31"/>
    <p:sldId id="296" r:id="rId32"/>
    <p:sldId id="295" r:id="rId33"/>
    <p:sldId id="294" r:id="rId34"/>
    <p:sldId id="293" r:id="rId35"/>
    <p:sldId id="292" r:id="rId36"/>
    <p:sldId id="290" r:id="rId37"/>
    <p:sldId id="304" r:id="rId38"/>
    <p:sldId id="305" r:id="rId39"/>
    <p:sldId id="311" r:id="rId40"/>
    <p:sldId id="306" r:id="rId41"/>
    <p:sldId id="307" r:id="rId42"/>
    <p:sldId id="310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D216B-9DB7-4D12-88A8-4F5365C6F15A}" v="643" dt="2020-09-04T01:38:07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7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8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4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2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7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6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8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8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5F8234-3080-4C07-B575-B79541029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0BAC78-976D-4FC1-BE96-44469958E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03" b="120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0E0466-9F2F-4C27-AE6F-953F891B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554430" y="1148464"/>
            <a:ext cx="4637567" cy="501914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36F80-BB3D-44D0-B870-8431B6293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4826" y="2118095"/>
            <a:ext cx="3454255" cy="2376525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/>
              <a:t>Expanded Form of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112A8-121E-4CE7-9132-965C02F99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4826" y="4500438"/>
            <a:ext cx="3454255" cy="813684"/>
          </a:xfrm>
        </p:spPr>
        <p:txBody>
          <a:bodyPr anchor="t">
            <a:normAutofit/>
          </a:bodyPr>
          <a:lstStyle/>
          <a:p>
            <a:pPr algn="ctr"/>
            <a:r>
              <a:rPr lang="en-US" b="1" dirty="0"/>
              <a:t>5.NBT.3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F2DCBC-B44F-4E3C-871F-87CC2B8BD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5"/>
            <a:ext cx="6858002" cy="6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3065B8-2E07-4810-B74C-42FD04091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1084456"/>
            <a:ext cx="4636008" cy="6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529F17-FB87-4ECB-9485-C58500A1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6109423"/>
            <a:ext cx="4636008" cy="6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72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/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961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 write the expanded form: </a:t>
            </a:r>
            <a:r>
              <a:rPr lang="en-US" b="1" dirty="0">
                <a:solidFill>
                  <a:srgbClr val="0070C0"/>
                </a:solidFill>
              </a:rPr>
              <a:t>4,000</a:t>
            </a:r>
            <a:r>
              <a:rPr lang="en-US" b="1" dirty="0"/>
              <a:t> + </a:t>
            </a:r>
            <a:r>
              <a:rPr lang="en-US" b="1" dirty="0">
                <a:solidFill>
                  <a:srgbClr val="00B050"/>
                </a:solidFill>
              </a:rPr>
              <a:t>300</a:t>
            </a:r>
            <a:r>
              <a:rPr lang="en-US" b="1" dirty="0"/>
              <a:t> + </a:t>
            </a:r>
            <a:r>
              <a:rPr lang="en-US" b="1" dirty="0">
                <a:solidFill>
                  <a:srgbClr val="7030A0"/>
                </a:solidFill>
              </a:rPr>
              <a:t>20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3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/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961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 write the expanded form: </a:t>
            </a:r>
            <a:r>
              <a:rPr lang="en-US" b="1" dirty="0">
                <a:solidFill>
                  <a:srgbClr val="0070C0"/>
                </a:solidFill>
              </a:rPr>
              <a:t>4,000</a:t>
            </a:r>
            <a:r>
              <a:rPr lang="en-US" b="1" dirty="0"/>
              <a:t> + </a:t>
            </a:r>
            <a:r>
              <a:rPr lang="en-US" b="1" dirty="0">
                <a:solidFill>
                  <a:srgbClr val="00B050"/>
                </a:solidFill>
              </a:rPr>
              <a:t>300</a:t>
            </a:r>
            <a:r>
              <a:rPr lang="en-US" b="1" dirty="0"/>
              <a:t> + </a:t>
            </a:r>
            <a:r>
              <a:rPr lang="en-US" b="1" dirty="0">
                <a:solidFill>
                  <a:srgbClr val="7030A0"/>
                </a:solidFill>
              </a:rPr>
              <a:t>20</a:t>
            </a:r>
            <a:r>
              <a:rPr lang="en-US" b="1" dirty="0"/>
              <a:t> +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14212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In 5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grade...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418004"/>
            <a:ext cx="10721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We can take expanded form one step further and write the </a:t>
            </a:r>
            <a:r>
              <a:rPr lang="en-US" b="1" dirty="0">
                <a:solidFill>
                  <a:srgbClr val="C20AC6"/>
                </a:solidFill>
              </a:rPr>
              <a:t>Expanded Notation</a:t>
            </a:r>
            <a:r>
              <a:rPr lang="en-US" sz="1600" b="1" dirty="0"/>
              <a:t>. To do this, we just need to know how many groups of each place value we have.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79085"/>
              </p:ext>
            </p:extLst>
          </p:nvPr>
        </p:nvGraphicFramePr>
        <p:xfrm>
          <a:off x="2551383" y="3191050"/>
          <a:ext cx="8128000" cy="248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31267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</a:tblGrid>
              <a:tr h="41275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702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C7953BF-C7E3-4C23-BBAF-63946A861050}"/>
              </a:ext>
            </a:extLst>
          </p:cNvPr>
          <p:cNvGrpSpPr/>
          <p:nvPr/>
        </p:nvGrpSpPr>
        <p:grpSpPr>
          <a:xfrm>
            <a:off x="2835966" y="4040477"/>
            <a:ext cx="874643" cy="584775"/>
            <a:chOff x="2770829" y="4054866"/>
            <a:chExt cx="874643" cy="58477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B89647-64C6-4D39-838D-57993DF140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A3F7C2-50B5-44F1-BE71-B8A28758C125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18EEBA-6630-4C6D-8D4D-C5B8AEDC9B95}"/>
              </a:ext>
            </a:extLst>
          </p:cNvPr>
          <p:cNvGrpSpPr/>
          <p:nvPr/>
        </p:nvGrpSpPr>
        <p:grpSpPr>
          <a:xfrm>
            <a:off x="3677475" y="4022561"/>
            <a:ext cx="874643" cy="584775"/>
            <a:chOff x="2770829" y="4054866"/>
            <a:chExt cx="874643" cy="58477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871CCC7-02EE-45FA-96D4-87E6B9657E8C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AAC6F8-FA30-4597-947B-962B9A16D7C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CD2EEF-E819-46D0-8034-1A0264D0944D}"/>
              </a:ext>
            </a:extLst>
          </p:cNvPr>
          <p:cNvGrpSpPr/>
          <p:nvPr/>
        </p:nvGrpSpPr>
        <p:grpSpPr>
          <a:xfrm>
            <a:off x="2819964" y="4684099"/>
            <a:ext cx="874643" cy="584775"/>
            <a:chOff x="2770829" y="4054866"/>
            <a:chExt cx="874643" cy="58477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7C9F71D-99A5-4A86-9858-EB0D11F4DC5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FBCDAF-75D0-4557-9FD6-EDC03F2F764B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D60019E-EF5A-4D26-A3EB-49BF66F7CC74}"/>
              </a:ext>
            </a:extLst>
          </p:cNvPr>
          <p:cNvGrpSpPr/>
          <p:nvPr/>
        </p:nvGrpSpPr>
        <p:grpSpPr>
          <a:xfrm>
            <a:off x="3658725" y="4683054"/>
            <a:ext cx="874643" cy="584775"/>
            <a:chOff x="2770829" y="4054866"/>
            <a:chExt cx="874643" cy="58477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2D8CED4-E527-44AC-B2E1-AC86EA1E224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D5351A0-8565-45ED-9688-16DB65179BCA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(4 x 1,000)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In 5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grade...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418004"/>
            <a:ext cx="10721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We can take expanded form one step further and write the </a:t>
            </a:r>
            <a:r>
              <a:rPr lang="en-US" b="1" dirty="0">
                <a:solidFill>
                  <a:srgbClr val="C20AC6"/>
                </a:solidFill>
              </a:rPr>
              <a:t>Expanded Notation</a:t>
            </a:r>
            <a:r>
              <a:rPr lang="en-US" sz="1600" b="1" dirty="0"/>
              <a:t>. To do this, we just need to know how many groups of each place value we have.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551383" y="3191050"/>
          <a:ext cx="8128000" cy="248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31267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</a:tblGrid>
              <a:tr h="41275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702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C7953BF-C7E3-4C23-BBAF-63946A861050}"/>
              </a:ext>
            </a:extLst>
          </p:cNvPr>
          <p:cNvGrpSpPr/>
          <p:nvPr/>
        </p:nvGrpSpPr>
        <p:grpSpPr>
          <a:xfrm>
            <a:off x="2835966" y="4040477"/>
            <a:ext cx="874643" cy="584775"/>
            <a:chOff x="2770829" y="4054866"/>
            <a:chExt cx="874643" cy="58477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B89647-64C6-4D39-838D-57993DF140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A3F7C2-50B5-44F1-BE71-B8A28758C125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18EEBA-6630-4C6D-8D4D-C5B8AEDC9B95}"/>
              </a:ext>
            </a:extLst>
          </p:cNvPr>
          <p:cNvGrpSpPr/>
          <p:nvPr/>
        </p:nvGrpSpPr>
        <p:grpSpPr>
          <a:xfrm>
            <a:off x="3677475" y="4022561"/>
            <a:ext cx="874643" cy="584775"/>
            <a:chOff x="2770829" y="4054866"/>
            <a:chExt cx="874643" cy="58477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871CCC7-02EE-45FA-96D4-87E6B9657E8C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AAC6F8-FA30-4597-947B-962B9A16D7C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CD2EEF-E819-46D0-8034-1A0264D0944D}"/>
              </a:ext>
            </a:extLst>
          </p:cNvPr>
          <p:cNvGrpSpPr/>
          <p:nvPr/>
        </p:nvGrpSpPr>
        <p:grpSpPr>
          <a:xfrm>
            <a:off x="2819964" y="4684099"/>
            <a:ext cx="874643" cy="584775"/>
            <a:chOff x="2770829" y="4054866"/>
            <a:chExt cx="874643" cy="58477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7C9F71D-99A5-4A86-9858-EB0D11F4DC5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FBCDAF-75D0-4557-9FD6-EDC03F2F764B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D60019E-EF5A-4D26-A3EB-49BF66F7CC74}"/>
              </a:ext>
            </a:extLst>
          </p:cNvPr>
          <p:cNvGrpSpPr/>
          <p:nvPr/>
        </p:nvGrpSpPr>
        <p:grpSpPr>
          <a:xfrm>
            <a:off x="3658725" y="4683054"/>
            <a:ext cx="874643" cy="584775"/>
            <a:chOff x="2770829" y="4054866"/>
            <a:chExt cx="874643" cy="58477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2D8CED4-E527-44AC-B2E1-AC86EA1E224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D5351A0-8565-45ED-9688-16DB65179BCA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(4 x 1,000)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4860341" y="4035949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694572-099E-4DB4-BE12-859DB3DE31F7}"/>
              </a:ext>
            </a:extLst>
          </p:cNvPr>
          <p:cNvGrpSpPr/>
          <p:nvPr/>
        </p:nvGrpSpPr>
        <p:grpSpPr>
          <a:xfrm>
            <a:off x="5309116" y="461237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C0C2742-16C5-4072-A27C-BCAA1E49ADD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676779-9FCC-4F11-98BA-9C64A2126128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D260AF9-0052-480E-BFBE-0B2CEF9179A3}"/>
              </a:ext>
            </a:extLst>
          </p:cNvPr>
          <p:cNvGrpSpPr/>
          <p:nvPr/>
        </p:nvGrpSpPr>
        <p:grpSpPr>
          <a:xfrm>
            <a:off x="5769723" y="4035950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C967A6-603C-4B33-9581-1A961D02400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2E9A6D-FF51-4E81-A2D0-6DA81B65FCBD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603419" y="6106503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(3 x 100)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In 5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grade...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418004"/>
            <a:ext cx="10721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We can take expanded form one step further and write the </a:t>
            </a:r>
            <a:r>
              <a:rPr lang="en-US" b="1" dirty="0">
                <a:solidFill>
                  <a:srgbClr val="C20AC6"/>
                </a:solidFill>
              </a:rPr>
              <a:t>Expanded Notation</a:t>
            </a:r>
            <a:r>
              <a:rPr lang="en-US" sz="1600" b="1" dirty="0"/>
              <a:t>. To do this, we just need to know how many groups of each place value we have.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551383" y="3191050"/>
          <a:ext cx="8128000" cy="248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31267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</a:tblGrid>
              <a:tr h="41275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702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C7953BF-C7E3-4C23-BBAF-63946A861050}"/>
              </a:ext>
            </a:extLst>
          </p:cNvPr>
          <p:cNvGrpSpPr/>
          <p:nvPr/>
        </p:nvGrpSpPr>
        <p:grpSpPr>
          <a:xfrm>
            <a:off x="2835966" y="4040477"/>
            <a:ext cx="874643" cy="584775"/>
            <a:chOff x="2770829" y="4054866"/>
            <a:chExt cx="874643" cy="58477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B89647-64C6-4D39-838D-57993DF140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A3F7C2-50B5-44F1-BE71-B8A28758C125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18EEBA-6630-4C6D-8D4D-C5B8AEDC9B95}"/>
              </a:ext>
            </a:extLst>
          </p:cNvPr>
          <p:cNvGrpSpPr/>
          <p:nvPr/>
        </p:nvGrpSpPr>
        <p:grpSpPr>
          <a:xfrm>
            <a:off x="3677475" y="4022561"/>
            <a:ext cx="874643" cy="584775"/>
            <a:chOff x="2770829" y="4054866"/>
            <a:chExt cx="874643" cy="58477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871CCC7-02EE-45FA-96D4-87E6B9657E8C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AAC6F8-FA30-4597-947B-962B9A16D7C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CD2EEF-E819-46D0-8034-1A0264D0944D}"/>
              </a:ext>
            </a:extLst>
          </p:cNvPr>
          <p:cNvGrpSpPr/>
          <p:nvPr/>
        </p:nvGrpSpPr>
        <p:grpSpPr>
          <a:xfrm>
            <a:off x="2819964" y="4684099"/>
            <a:ext cx="874643" cy="584775"/>
            <a:chOff x="2770829" y="4054866"/>
            <a:chExt cx="874643" cy="58477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7C9F71D-99A5-4A86-9858-EB0D11F4DC5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FBCDAF-75D0-4557-9FD6-EDC03F2F764B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D60019E-EF5A-4D26-A3EB-49BF66F7CC74}"/>
              </a:ext>
            </a:extLst>
          </p:cNvPr>
          <p:cNvGrpSpPr/>
          <p:nvPr/>
        </p:nvGrpSpPr>
        <p:grpSpPr>
          <a:xfrm>
            <a:off x="3658725" y="4683054"/>
            <a:ext cx="874643" cy="584775"/>
            <a:chOff x="2770829" y="4054866"/>
            <a:chExt cx="874643" cy="58477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2D8CED4-E527-44AC-B2E1-AC86EA1E224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D5351A0-8565-45ED-9688-16DB65179BCA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(4 x 1,000)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4860341" y="4035949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694572-099E-4DB4-BE12-859DB3DE31F7}"/>
              </a:ext>
            </a:extLst>
          </p:cNvPr>
          <p:cNvGrpSpPr/>
          <p:nvPr/>
        </p:nvGrpSpPr>
        <p:grpSpPr>
          <a:xfrm>
            <a:off x="5309116" y="461237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C0C2742-16C5-4072-A27C-BCAA1E49ADD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676779-9FCC-4F11-98BA-9C64A2126128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D260AF9-0052-480E-BFBE-0B2CEF9179A3}"/>
              </a:ext>
            </a:extLst>
          </p:cNvPr>
          <p:cNvGrpSpPr/>
          <p:nvPr/>
        </p:nvGrpSpPr>
        <p:grpSpPr>
          <a:xfrm>
            <a:off x="5769723" y="4035950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C967A6-603C-4B33-9581-1A961D02400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2E9A6D-FF51-4E81-A2D0-6DA81B65FCBD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603419" y="6106503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(3 x 100)</a:t>
            </a:r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6847194" y="404047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7648651" y="4048352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7065609" y="6106503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2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In 5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grade...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418004"/>
            <a:ext cx="10721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We can take expanded form one step further and write the </a:t>
            </a:r>
            <a:r>
              <a:rPr lang="en-US" b="1" dirty="0">
                <a:solidFill>
                  <a:srgbClr val="C20AC6"/>
                </a:solidFill>
              </a:rPr>
              <a:t>Expanded Notation</a:t>
            </a:r>
            <a:r>
              <a:rPr lang="en-US" sz="1600" b="1" dirty="0"/>
              <a:t>. To do this, we just need to know how many groups of each place value we have.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551383" y="3191050"/>
          <a:ext cx="8128000" cy="248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31267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</a:tblGrid>
              <a:tr h="41275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702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C7953BF-C7E3-4C23-BBAF-63946A861050}"/>
              </a:ext>
            </a:extLst>
          </p:cNvPr>
          <p:cNvGrpSpPr/>
          <p:nvPr/>
        </p:nvGrpSpPr>
        <p:grpSpPr>
          <a:xfrm>
            <a:off x="2835966" y="4040477"/>
            <a:ext cx="874643" cy="584775"/>
            <a:chOff x="2770829" y="4054866"/>
            <a:chExt cx="874643" cy="58477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B89647-64C6-4D39-838D-57993DF140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A3F7C2-50B5-44F1-BE71-B8A28758C125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18EEBA-6630-4C6D-8D4D-C5B8AEDC9B95}"/>
              </a:ext>
            </a:extLst>
          </p:cNvPr>
          <p:cNvGrpSpPr/>
          <p:nvPr/>
        </p:nvGrpSpPr>
        <p:grpSpPr>
          <a:xfrm>
            <a:off x="3677475" y="4022561"/>
            <a:ext cx="874643" cy="584775"/>
            <a:chOff x="2770829" y="4054866"/>
            <a:chExt cx="874643" cy="58477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871CCC7-02EE-45FA-96D4-87E6B9657E8C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AAC6F8-FA30-4597-947B-962B9A16D7C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CD2EEF-E819-46D0-8034-1A0264D0944D}"/>
              </a:ext>
            </a:extLst>
          </p:cNvPr>
          <p:cNvGrpSpPr/>
          <p:nvPr/>
        </p:nvGrpSpPr>
        <p:grpSpPr>
          <a:xfrm>
            <a:off x="2819964" y="4684099"/>
            <a:ext cx="874643" cy="584775"/>
            <a:chOff x="2770829" y="4054866"/>
            <a:chExt cx="874643" cy="58477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7C9F71D-99A5-4A86-9858-EB0D11F4DC5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FBCDAF-75D0-4557-9FD6-EDC03F2F764B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D60019E-EF5A-4D26-A3EB-49BF66F7CC74}"/>
              </a:ext>
            </a:extLst>
          </p:cNvPr>
          <p:cNvGrpSpPr/>
          <p:nvPr/>
        </p:nvGrpSpPr>
        <p:grpSpPr>
          <a:xfrm>
            <a:off x="3658725" y="4683054"/>
            <a:ext cx="874643" cy="584775"/>
            <a:chOff x="2770829" y="4054866"/>
            <a:chExt cx="874643" cy="58477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2D8CED4-E527-44AC-B2E1-AC86EA1E224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D5351A0-8565-45ED-9688-16DB65179BCA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(4 x 1,000)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4860341" y="4035949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694572-099E-4DB4-BE12-859DB3DE31F7}"/>
              </a:ext>
            </a:extLst>
          </p:cNvPr>
          <p:cNvGrpSpPr/>
          <p:nvPr/>
        </p:nvGrpSpPr>
        <p:grpSpPr>
          <a:xfrm>
            <a:off x="5309116" y="461237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C0C2742-16C5-4072-A27C-BCAA1E49ADD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676779-9FCC-4F11-98BA-9C64A2126128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D260AF9-0052-480E-BFBE-0B2CEF9179A3}"/>
              </a:ext>
            </a:extLst>
          </p:cNvPr>
          <p:cNvGrpSpPr/>
          <p:nvPr/>
        </p:nvGrpSpPr>
        <p:grpSpPr>
          <a:xfrm>
            <a:off x="5769723" y="4035950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C967A6-603C-4B33-9581-1A961D02400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2E9A6D-FF51-4E81-A2D0-6DA81B65FCBD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603419" y="6106503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(3 x 100)</a:t>
            </a:r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6847194" y="404047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7648651" y="4048352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7065609" y="6106503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8773692" y="402256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8783118" y="455523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8797513" y="51332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646F966-6CC3-499C-8C0C-617BB63253A0}"/>
              </a:ext>
            </a:extLst>
          </p:cNvPr>
          <p:cNvGrpSpPr/>
          <p:nvPr/>
        </p:nvGrpSpPr>
        <p:grpSpPr>
          <a:xfrm>
            <a:off x="9429547" y="4569531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0042818-0B0D-4D28-9AF9-38D20FDF46F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6B542A5-D0B2-444D-ACCB-51D55CE54430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9428278" y="51332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F1EB8AE-1831-4127-8348-D4ABF74B37A9}"/>
              </a:ext>
            </a:extLst>
          </p:cNvPr>
          <p:cNvGrpSpPr/>
          <p:nvPr/>
        </p:nvGrpSpPr>
        <p:grpSpPr>
          <a:xfrm>
            <a:off x="10053539" y="51332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DDEAB96-B5AE-4D42-813C-9EDBCC2314A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6675DFD-5F58-4BFE-A79D-7E4472448E83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A207553-0288-47C4-9857-B137043668BE}"/>
              </a:ext>
            </a:extLst>
          </p:cNvPr>
          <p:cNvGrpSpPr/>
          <p:nvPr/>
        </p:nvGrpSpPr>
        <p:grpSpPr>
          <a:xfrm>
            <a:off x="10050016" y="456421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55FAB43-181F-4635-ACB3-6DA7267191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B08B5E7-1132-45EA-A673-2AAA19DF705A}"/>
                </a:ext>
              </a:extLst>
            </p:cNvPr>
            <p:cNvSpPr txBox="1"/>
            <p:nvPr/>
          </p:nvSpPr>
          <p:spPr>
            <a:xfrm>
              <a:off x="2980163" y="4189840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9429547" y="4000455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495B7EE-C2EE-4E1A-8C97-A3244C3529BE}"/>
              </a:ext>
            </a:extLst>
          </p:cNvPr>
          <p:cNvGrpSpPr/>
          <p:nvPr/>
        </p:nvGrpSpPr>
        <p:grpSpPr>
          <a:xfrm>
            <a:off x="10034153" y="40080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500B365-9C32-4D24-A349-623120CB609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10A6FB2-C3DD-4975-A44C-6729C47A428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3B5DE04F-701D-4E64-A581-AF00618E1D2D}"/>
              </a:ext>
            </a:extLst>
          </p:cNvPr>
          <p:cNvSpPr txBox="1"/>
          <p:nvPr/>
        </p:nvSpPr>
        <p:spPr>
          <a:xfrm>
            <a:off x="8368853" y="6095140"/>
            <a:ext cx="1346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(9 x 1)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BEEED0-47C3-4E5F-8021-537FF6DA7F1D}"/>
              </a:ext>
            </a:extLst>
          </p:cNvPr>
          <p:cNvSpPr txBox="1"/>
          <p:nvPr/>
        </p:nvSpPr>
        <p:spPr>
          <a:xfrm>
            <a:off x="1737184" y="6451460"/>
            <a:ext cx="787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Form</a:t>
            </a:r>
            <a:r>
              <a:rPr lang="en-US" dirty="0"/>
              <a:t>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4,000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300</a:t>
            </a:r>
            <a:r>
              <a:rPr lang="en-US" b="1" dirty="0"/>
              <a:t> + </a:t>
            </a:r>
            <a:r>
              <a:rPr lang="en-US" b="1" dirty="0">
                <a:solidFill>
                  <a:srgbClr val="0070C0"/>
                </a:solidFill>
              </a:rPr>
              <a:t>20</a:t>
            </a:r>
            <a:r>
              <a:rPr lang="en-US" b="1" dirty="0"/>
              <a:t> + </a:t>
            </a:r>
            <a:r>
              <a:rPr lang="en-US" b="1" dirty="0">
                <a:solidFill>
                  <a:srgbClr val="00B050"/>
                </a:solidFill>
              </a:rPr>
              <a:t>9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141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57228E-7A63-4CA8-8308-88DA21E0A74B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6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3C7AE-853F-4500-9DD0-7A92BEBB51E7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6675400" y="6092647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(5 x 1)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5686711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6019272" y="467889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5640788" y="516806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6337956" y="51641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6330853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DCB565-B8AE-4117-A2BD-DB8DDE0688DB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793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6675400" y="6092647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(5 x 1)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5686711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6019272" y="467889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5640788" y="516806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6337956" y="51641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6330853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3B5DE04F-701D-4E64-A581-AF00618E1D2D}"/>
              </a:ext>
            </a:extLst>
          </p:cNvPr>
          <p:cNvSpPr txBox="1"/>
          <p:nvPr/>
        </p:nvSpPr>
        <p:spPr>
          <a:xfrm>
            <a:off x="7837631" y="6108441"/>
            <a:ext cx="1599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(4 x 0.1)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464AF45-450F-4CED-AC97-33FBFCCDDFF5}"/>
              </a:ext>
            </a:extLst>
          </p:cNvPr>
          <p:cNvGrpSpPr/>
          <p:nvPr/>
        </p:nvGrpSpPr>
        <p:grpSpPr>
          <a:xfrm>
            <a:off x="7236423" y="4090321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0163282-9AAC-45E7-A247-EC1BD4DACA4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4E5860-2107-4EBC-9389-B233FB17067E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D90898A-28F2-4464-A9E8-7BE1D66E8C3A}"/>
              </a:ext>
            </a:extLst>
          </p:cNvPr>
          <p:cNvGrpSpPr/>
          <p:nvPr/>
        </p:nvGrpSpPr>
        <p:grpSpPr>
          <a:xfrm>
            <a:off x="7236423" y="4614121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7C1B76E-1415-4FDA-9695-AE198DAE696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BCF551-CCA6-4F97-95DF-8C8AB774449F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7A6120A-03D8-4B48-9990-B51E8E70C36E}"/>
              </a:ext>
            </a:extLst>
          </p:cNvPr>
          <p:cNvGrpSpPr/>
          <p:nvPr/>
        </p:nvGrpSpPr>
        <p:grpSpPr>
          <a:xfrm>
            <a:off x="7862130" y="4600564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F8D29DB-D5DB-4425-8A6E-49737321652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4745F1-FE09-4C1A-90F7-26558E8CD01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EF0658C-3094-4FF0-8A17-1639688933D6}"/>
              </a:ext>
            </a:extLst>
          </p:cNvPr>
          <p:cNvGrpSpPr/>
          <p:nvPr/>
        </p:nvGrpSpPr>
        <p:grpSpPr>
          <a:xfrm>
            <a:off x="7857039" y="409424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8653DB2-BA81-4402-A47C-2A44E6D807C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2AD4F7-83FD-49CE-BA79-53A14E95C845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B99331C-2725-4263-AE8F-D423822624D6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26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99050"/>
              </p:ext>
            </p:extLst>
          </p:nvPr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</p:spTree>
    <p:extLst>
      <p:ext uri="{BB962C8B-B14F-4D97-AF65-F5344CB8AC3E}">
        <p14:creationId xmlns:p14="http://schemas.microsoft.com/office/powerpoint/2010/main" val="10449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6675400" y="6092647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(5 x 1)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5686711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6019272" y="467889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5640788" y="516806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6337956" y="51641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6330853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3B5DE04F-701D-4E64-A581-AF00618E1D2D}"/>
              </a:ext>
            </a:extLst>
          </p:cNvPr>
          <p:cNvSpPr txBox="1"/>
          <p:nvPr/>
        </p:nvSpPr>
        <p:spPr>
          <a:xfrm>
            <a:off x="7837631" y="6108441"/>
            <a:ext cx="1599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(4 x 0.1)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464AF45-450F-4CED-AC97-33FBFCCDDFF5}"/>
              </a:ext>
            </a:extLst>
          </p:cNvPr>
          <p:cNvGrpSpPr/>
          <p:nvPr/>
        </p:nvGrpSpPr>
        <p:grpSpPr>
          <a:xfrm>
            <a:off x="7236423" y="4090321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0163282-9AAC-45E7-A247-EC1BD4DACA4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4E5860-2107-4EBC-9389-B233FB17067E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D90898A-28F2-4464-A9E8-7BE1D66E8C3A}"/>
              </a:ext>
            </a:extLst>
          </p:cNvPr>
          <p:cNvGrpSpPr/>
          <p:nvPr/>
        </p:nvGrpSpPr>
        <p:grpSpPr>
          <a:xfrm>
            <a:off x="7236423" y="4614121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7C1B76E-1415-4FDA-9695-AE198DAE696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BCF551-CCA6-4F97-95DF-8C8AB774449F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7A6120A-03D8-4B48-9990-B51E8E70C36E}"/>
              </a:ext>
            </a:extLst>
          </p:cNvPr>
          <p:cNvGrpSpPr/>
          <p:nvPr/>
        </p:nvGrpSpPr>
        <p:grpSpPr>
          <a:xfrm>
            <a:off x="7862130" y="4600564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F8D29DB-D5DB-4425-8A6E-49737321652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4745F1-FE09-4C1A-90F7-26558E8CD01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EF0658C-3094-4FF0-8A17-1639688933D6}"/>
              </a:ext>
            </a:extLst>
          </p:cNvPr>
          <p:cNvGrpSpPr/>
          <p:nvPr/>
        </p:nvGrpSpPr>
        <p:grpSpPr>
          <a:xfrm>
            <a:off x="7857039" y="409424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8653DB2-BA81-4402-A47C-2A44E6D807C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2AD4F7-83FD-49CE-BA79-53A14E95C845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D5EF76E-0114-423F-8952-2ED709646C00}"/>
              </a:ext>
            </a:extLst>
          </p:cNvPr>
          <p:cNvGrpSpPr/>
          <p:nvPr/>
        </p:nvGrpSpPr>
        <p:grpSpPr>
          <a:xfrm>
            <a:off x="8774551" y="4154296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AF41A65-1BA8-4F05-A7DF-07198DDE2F91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3F8FF96-4F8C-4412-9A32-63698C6B802F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4824216-3224-40C5-B40F-FD337DA28D1E}"/>
              </a:ext>
            </a:extLst>
          </p:cNvPr>
          <p:cNvGrpSpPr/>
          <p:nvPr/>
        </p:nvGrpSpPr>
        <p:grpSpPr>
          <a:xfrm>
            <a:off x="9088589" y="4650879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B02ED81-9573-4CD7-A0EF-9FD209F11493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7856743-BD10-478F-991C-B44C318BED6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11B8895-81F4-46FA-B528-B3EB9CC08203}"/>
              </a:ext>
            </a:extLst>
          </p:cNvPr>
          <p:cNvGrpSpPr/>
          <p:nvPr/>
        </p:nvGrpSpPr>
        <p:grpSpPr>
          <a:xfrm>
            <a:off x="9437153" y="4146770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112D8B6-A15E-47BF-899C-1B6DBD669A8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41E780C-B70D-422A-9531-60217D310E91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82510FA-3D37-470D-8464-894BCCC4C366}"/>
              </a:ext>
            </a:extLst>
          </p:cNvPr>
          <p:cNvSpPr txBox="1"/>
          <p:nvPr/>
        </p:nvSpPr>
        <p:spPr>
          <a:xfrm>
            <a:off x="9234503" y="6099667"/>
            <a:ext cx="1779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(3 x 0.01)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7444F7-08C9-4E43-AEB5-2F7C0ECED7FD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59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6675400" y="6092647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(5 x 1)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5686711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6019272" y="467889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5640788" y="516806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6337956" y="51641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6330853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3B5DE04F-701D-4E64-A581-AF00618E1D2D}"/>
              </a:ext>
            </a:extLst>
          </p:cNvPr>
          <p:cNvSpPr txBox="1"/>
          <p:nvPr/>
        </p:nvSpPr>
        <p:spPr>
          <a:xfrm>
            <a:off x="7837631" y="6108441"/>
            <a:ext cx="1599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(4 x 0.1)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464AF45-450F-4CED-AC97-33FBFCCDDFF5}"/>
              </a:ext>
            </a:extLst>
          </p:cNvPr>
          <p:cNvGrpSpPr/>
          <p:nvPr/>
        </p:nvGrpSpPr>
        <p:grpSpPr>
          <a:xfrm>
            <a:off x="7236423" y="4090321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0163282-9AAC-45E7-A247-EC1BD4DACA4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4E5860-2107-4EBC-9389-B233FB17067E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D90898A-28F2-4464-A9E8-7BE1D66E8C3A}"/>
              </a:ext>
            </a:extLst>
          </p:cNvPr>
          <p:cNvGrpSpPr/>
          <p:nvPr/>
        </p:nvGrpSpPr>
        <p:grpSpPr>
          <a:xfrm>
            <a:off x="7236423" y="4614121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7C1B76E-1415-4FDA-9695-AE198DAE696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BCF551-CCA6-4F97-95DF-8C8AB774449F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7A6120A-03D8-4B48-9990-B51E8E70C36E}"/>
              </a:ext>
            </a:extLst>
          </p:cNvPr>
          <p:cNvGrpSpPr/>
          <p:nvPr/>
        </p:nvGrpSpPr>
        <p:grpSpPr>
          <a:xfrm>
            <a:off x="7862130" y="4600564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F8D29DB-D5DB-4425-8A6E-49737321652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4745F1-FE09-4C1A-90F7-26558E8CD01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EF0658C-3094-4FF0-8A17-1639688933D6}"/>
              </a:ext>
            </a:extLst>
          </p:cNvPr>
          <p:cNvGrpSpPr/>
          <p:nvPr/>
        </p:nvGrpSpPr>
        <p:grpSpPr>
          <a:xfrm>
            <a:off x="7857039" y="409424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8653DB2-BA81-4402-A47C-2A44E6D807C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2AD4F7-83FD-49CE-BA79-53A14E95C845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D5EF76E-0114-423F-8952-2ED709646C00}"/>
              </a:ext>
            </a:extLst>
          </p:cNvPr>
          <p:cNvGrpSpPr/>
          <p:nvPr/>
        </p:nvGrpSpPr>
        <p:grpSpPr>
          <a:xfrm>
            <a:off x="8774551" y="4154296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AF41A65-1BA8-4F05-A7DF-07198DDE2F91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3F8FF96-4F8C-4412-9A32-63698C6B802F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4824216-3224-40C5-B40F-FD337DA28D1E}"/>
              </a:ext>
            </a:extLst>
          </p:cNvPr>
          <p:cNvGrpSpPr/>
          <p:nvPr/>
        </p:nvGrpSpPr>
        <p:grpSpPr>
          <a:xfrm>
            <a:off x="9088589" y="4650879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B02ED81-9573-4CD7-A0EF-9FD209F11493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7856743-BD10-478F-991C-B44C318BED6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11B8895-81F4-46FA-B528-B3EB9CC08203}"/>
              </a:ext>
            </a:extLst>
          </p:cNvPr>
          <p:cNvGrpSpPr/>
          <p:nvPr/>
        </p:nvGrpSpPr>
        <p:grpSpPr>
          <a:xfrm>
            <a:off x="9437153" y="4146770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112D8B6-A15E-47BF-899C-1B6DBD669A8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41E780C-B70D-422A-9531-60217D310E91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82510FA-3D37-470D-8464-894BCCC4C366}"/>
              </a:ext>
            </a:extLst>
          </p:cNvPr>
          <p:cNvSpPr txBox="1"/>
          <p:nvPr/>
        </p:nvSpPr>
        <p:spPr>
          <a:xfrm>
            <a:off x="9234503" y="6099667"/>
            <a:ext cx="1779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(3 x 0.01)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4E22AB-5BF8-4AB7-8559-AF59094A297F}"/>
              </a:ext>
            </a:extLst>
          </p:cNvPr>
          <p:cNvSpPr txBox="1"/>
          <p:nvPr/>
        </p:nvSpPr>
        <p:spPr>
          <a:xfrm rot="20963005">
            <a:off x="7644543" y="3930674"/>
            <a:ext cx="2523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howcard Gothic" panose="04020904020102020604" pitchFamily="82" charset="0"/>
              </a:rPr>
              <a:t>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7A2A9D-3601-4EDB-AEA8-CFE82DE60A6F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6015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6675400" y="6092647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(5 x 1)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5686711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6019272" y="467889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5640788" y="516806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6337956" y="51641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6330853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B5DE04F-701D-4E64-A581-AF00618E1D2D}"/>
                  </a:ext>
                </a:extLst>
              </p:cNvPr>
              <p:cNvSpPr txBox="1"/>
              <p:nvPr/>
            </p:nvSpPr>
            <p:spPr>
              <a:xfrm>
                <a:off x="7825581" y="6025980"/>
                <a:ext cx="1599521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+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ln w="3175">
                      <a:solidFill>
                        <a:schemeClr val="tx1"/>
                      </a:solidFill>
                    </a:ln>
                    <a:solidFill>
                      <a:srgbClr val="FFFF00"/>
                    </a:solidFill>
                  </a:rPr>
                  <a:t>(4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b="1" dirty="0">
                    <a:ln w="3175">
                      <a:solidFill>
                        <a:schemeClr val="tx1"/>
                      </a:solidFill>
                    </a:ln>
                    <a:solidFill>
                      <a:srgbClr val="FFFF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B5DE04F-701D-4E64-A581-AF00618E1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581" y="6025980"/>
                <a:ext cx="1599521" cy="492443"/>
              </a:xfrm>
              <a:prstGeom prst="rect">
                <a:avLst/>
              </a:prstGeom>
              <a:blipFill>
                <a:blip r:embed="rId2"/>
                <a:stretch>
                  <a:fillRect l="-3435"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464AF45-450F-4CED-AC97-33FBFCCDDFF5}"/>
              </a:ext>
            </a:extLst>
          </p:cNvPr>
          <p:cNvGrpSpPr/>
          <p:nvPr/>
        </p:nvGrpSpPr>
        <p:grpSpPr>
          <a:xfrm>
            <a:off x="7236421" y="4090321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0163282-9AAC-45E7-A247-EC1BD4DACA4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B74E5860-2107-4EBC-9389-B233FB17067E}"/>
                    </a:ext>
                  </a:extLst>
                </p:cNvPr>
                <p:cNvSpPr txBox="1"/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B74E5860-2107-4EBC-9389-B233FB1706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A9B46F6-F389-48D3-8334-229974459ACD}"/>
              </a:ext>
            </a:extLst>
          </p:cNvPr>
          <p:cNvGrpSpPr/>
          <p:nvPr/>
        </p:nvGrpSpPr>
        <p:grpSpPr>
          <a:xfrm>
            <a:off x="7825581" y="4600564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CEDE7C9-6E98-48D1-AC1D-C804628BDFBC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D150155-8B50-4A64-A670-059D4620AE1E}"/>
                    </a:ext>
                  </a:extLst>
                </p:cNvPr>
                <p:cNvSpPr txBox="1"/>
                <p:nvPr/>
              </p:nvSpPr>
              <p:spPr>
                <a:xfrm>
                  <a:off x="2844930" y="4089733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D150155-8B50-4A64-A670-059D4620AE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0" y="4089733"/>
                  <a:ext cx="629642" cy="51667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384076A-575E-4AD1-ADEC-3B6B0839C5D6}"/>
              </a:ext>
            </a:extLst>
          </p:cNvPr>
          <p:cNvGrpSpPr/>
          <p:nvPr/>
        </p:nvGrpSpPr>
        <p:grpSpPr>
          <a:xfrm>
            <a:off x="7252411" y="4618226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EA6A40A-77FF-459D-B448-77EE31C445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5789F091-F04B-436A-A1AE-2E9461298B65}"/>
                    </a:ext>
                  </a:extLst>
                </p:cNvPr>
                <p:cNvSpPr txBox="1"/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5789F091-F04B-436A-A1AE-2E9461298B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A6E2569-9917-4B56-BD71-B51B61D09454}"/>
              </a:ext>
            </a:extLst>
          </p:cNvPr>
          <p:cNvGrpSpPr/>
          <p:nvPr/>
        </p:nvGrpSpPr>
        <p:grpSpPr>
          <a:xfrm>
            <a:off x="7837631" y="4099446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DD1F90B-8F9B-45B6-AAD3-D48BA77C5B4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C4876043-B0A5-48D0-B35A-B39F8968E265}"/>
                    </a:ext>
                  </a:extLst>
                </p:cNvPr>
                <p:cNvSpPr txBox="1"/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C4876043-B0A5-48D0-B35A-B39F8968E2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EC1C3CF-765C-4D96-AF89-2EC5C064355B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5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Expanded Notation with Decimals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2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Expanded Notation: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4672DD6-1B47-4C5B-B355-963C50519942}"/>
              </a:ext>
            </a:extLst>
          </p:cNvPr>
          <p:cNvGraphicFramePr>
            <a:graphicFrameLocks noGrp="1"/>
          </p:cNvGraphicFramePr>
          <p:nvPr/>
        </p:nvGraphicFramePr>
        <p:xfrm>
          <a:off x="2458178" y="3179063"/>
          <a:ext cx="7838761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137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542137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670213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337C3BFB-1055-476D-9E99-94212C0C6A4C}"/>
              </a:ext>
            </a:extLst>
          </p:cNvPr>
          <p:cNvSpPr txBox="1"/>
          <p:nvPr/>
        </p:nvSpPr>
        <p:spPr>
          <a:xfrm>
            <a:off x="4178783" y="60996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(1 x 100)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37716A-CE29-405B-9C33-F550748C398F}"/>
              </a:ext>
            </a:extLst>
          </p:cNvPr>
          <p:cNvGrpSpPr/>
          <p:nvPr/>
        </p:nvGrpSpPr>
        <p:grpSpPr>
          <a:xfrm>
            <a:off x="2912767" y="410089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21812D4-5382-404D-B1AA-81A87900128E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31F85E-B73B-460B-914B-FE89422F4333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797C3E-073B-442E-A5D7-E293291E469D}"/>
              </a:ext>
            </a:extLst>
          </p:cNvPr>
          <p:cNvSpPr txBox="1"/>
          <p:nvPr/>
        </p:nvSpPr>
        <p:spPr>
          <a:xfrm>
            <a:off x="5378778" y="6095140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(2 x 10)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7AFB33-255A-4556-9209-F2E35479E858}"/>
              </a:ext>
            </a:extLst>
          </p:cNvPr>
          <p:cNvGrpSpPr/>
          <p:nvPr/>
        </p:nvGrpSpPr>
        <p:grpSpPr>
          <a:xfrm>
            <a:off x="4108620" y="4106948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84E2DB-039B-473A-8C6C-9DE25349966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9BF7AA-579D-40E8-BE36-208E578B583B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0CD20A-BC9E-4CD8-BBF3-1C1A0E4D271F}"/>
              </a:ext>
            </a:extLst>
          </p:cNvPr>
          <p:cNvGrpSpPr/>
          <p:nvPr/>
        </p:nvGrpSpPr>
        <p:grpSpPr>
          <a:xfrm>
            <a:off x="4801020" y="4100896"/>
            <a:ext cx="634256" cy="566858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EEA231F-1E50-4401-90E6-F64FFFC91E3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30863E-94F0-466D-A7CC-1EBAC3A2647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3441BF-4055-4884-AFCA-914D92EEC34F}"/>
              </a:ext>
            </a:extLst>
          </p:cNvPr>
          <p:cNvSpPr txBox="1"/>
          <p:nvPr/>
        </p:nvSpPr>
        <p:spPr>
          <a:xfrm>
            <a:off x="6675400" y="6092647"/>
            <a:ext cx="164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(5 x 1)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101DD9E-A0B2-4788-A8A5-E247D194CF35}"/>
              </a:ext>
            </a:extLst>
          </p:cNvPr>
          <p:cNvGrpSpPr/>
          <p:nvPr/>
        </p:nvGrpSpPr>
        <p:grpSpPr>
          <a:xfrm>
            <a:off x="5686711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725A97-0FD7-4019-8610-DFB618B5203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63FCB-3CEB-4B87-80A4-037B07C6707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98F720-6EC0-4F2C-89FE-8C549A6C8173}"/>
              </a:ext>
            </a:extLst>
          </p:cNvPr>
          <p:cNvGrpSpPr/>
          <p:nvPr/>
        </p:nvGrpSpPr>
        <p:grpSpPr>
          <a:xfrm>
            <a:off x="6019272" y="467889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1399C9-AA05-4595-AAA6-133D25F1B34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542E66-9E32-4E36-B92E-E455E7AB326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48136-9DC8-4EED-968C-703B45542E37}"/>
              </a:ext>
            </a:extLst>
          </p:cNvPr>
          <p:cNvGrpSpPr/>
          <p:nvPr/>
        </p:nvGrpSpPr>
        <p:grpSpPr>
          <a:xfrm>
            <a:off x="5640788" y="516806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9EB9DC-95B5-4E62-B9EB-D48F6554157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9301B5A-CB93-4583-ABC9-532F1C86729F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5FC665-27FB-4F5F-BFF2-57A900D5E4C9}"/>
              </a:ext>
            </a:extLst>
          </p:cNvPr>
          <p:cNvGrpSpPr/>
          <p:nvPr/>
        </p:nvGrpSpPr>
        <p:grpSpPr>
          <a:xfrm>
            <a:off x="6337956" y="51641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7EA3ECF-8940-4302-8756-54F72450D4D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C618C-0EBD-449B-93AD-2FF2422989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C67D157-DE1F-4D19-A831-E278129E13B8}"/>
              </a:ext>
            </a:extLst>
          </p:cNvPr>
          <p:cNvGrpSpPr/>
          <p:nvPr/>
        </p:nvGrpSpPr>
        <p:grpSpPr>
          <a:xfrm>
            <a:off x="6330853" y="4100896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18AE77D-5A5E-4D60-B59C-08AB0005869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366570F-FA90-4A4D-9985-6DC54F6DE3B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B5DE04F-701D-4E64-A581-AF00618E1D2D}"/>
                  </a:ext>
                </a:extLst>
              </p:cNvPr>
              <p:cNvSpPr txBox="1"/>
              <p:nvPr/>
            </p:nvSpPr>
            <p:spPr>
              <a:xfrm>
                <a:off x="7825581" y="6028820"/>
                <a:ext cx="1599521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+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ln w="3175">
                      <a:solidFill>
                        <a:schemeClr val="tx1"/>
                      </a:solidFill>
                    </a:ln>
                    <a:solidFill>
                      <a:srgbClr val="FFFF00"/>
                    </a:solidFill>
                  </a:rPr>
                  <a:t>(4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b="1" dirty="0">
                    <a:ln w="3175">
                      <a:solidFill>
                        <a:schemeClr val="tx1"/>
                      </a:solidFill>
                    </a:ln>
                    <a:solidFill>
                      <a:srgbClr val="FFFF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B5DE04F-701D-4E64-A581-AF00618E1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581" y="6028820"/>
                <a:ext cx="1599521" cy="492443"/>
              </a:xfrm>
              <a:prstGeom prst="rect">
                <a:avLst/>
              </a:prstGeom>
              <a:blipFill>
                <a:blip r:embed="rId2"/>
                <a:stretch>
                  <a:fillRect l="-3435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8C1CCE7-FE7D-476B-B399-E4E222A200F9}"/>
              </a:ext>
            </a:extLst>
          </p:cNvPr>
          <p:cNvSpPr/>
          <p:nvPr/>
        </p:nvSpPr>
        <p:spPr>
          <a:xfrm>
            <a:off x="6975324" y="3520868"/>
            <a:ext cx="207354" cy="1920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464AF45-450F-4CED-AC97-33FBFCCDDFF5}"/>
              </a:ext>
            </a:extLst>
          </p:cNvPr>
          <p:cNvGrpSpPr/>
          <p:nvPr/>
        </p:nvGrpSpPr>
        <p:grpSpPr>
          <a:xfrm>
            <a:off x="7236421" y="4090321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0163282-9AAC-45E7-A247-EC1BD4DACA4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B74E5860-2107-4EBC-9389-B233FB17067E}"/>
                    </a:ext>
                  </a:extLst>
                </p:cNvPr>
                <p:cNvSpPr txBox="1"/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B74E5860-2107-4EBC-9389-B233FB1706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A9B46F6-F389-48D3-8334-229974459ACD}"/>
              </a:ext>
            </a:extLst>
          </p:cNvPr>
          <p:cNvGrpSpPr/>
          <p:nvPr/>
        </p:nvGrpSpPr>
        <p:grpSpPr>
          <a:xfrm>
            <a:off x="7825581" y="4600564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CEDE7C9-6E98-48D1-AC1D-C804628BDFBC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D150155-8B50-4A64-A670-059D4620AE1E}"/>
                    </a:ext>
                  </a:extLst>
                </p:cNvPr>
                <p:cNvSpPr txBox="1"/>
                <p:nvPr/>
              </p:nvSpPr>
              <p:spPr>
                <a:xfrm>
                  <a:off x="2844930" y="4089733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D150155-8B50-4A64-A670-059D4620AE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0" y="4089733"/>
                  <a:ext cx="629642" cy="51667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384076A-575E-4AD1-ADEC-3B6B0839C5D6}"/>
              </a:ext>
            </a:extLst>
          </p:cNvPr>
          <p:cNvGrpSpPr/>
          <p:nvPr/>
        </p:nvGrpSpPr>
        <p:grpSpPr>
          <a:xfrm>
            <a:off x="7252411" y="4618226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EA6A40A-77FF-459D-B448-77EE31C445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5789F091-F04B-436A-A1AE-2E9461298B65}"/>
                    </a:ext>
                  </a:extLst>
                </p:cNvPr>
                <p:cNvSpPr txBox="1"/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5789F091-F04B-436A-A1AE-2E9461298B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A6E2569-9917-4B56-BD71-B51B61D09454}"/>
              </a:ext>
            </a:extLst>
          </p:cNvPr>
          <p:cNvGrpSpPr/>
          <p:nvPr/>
        </p:nvGrpSpPr>
        <p:grpSpPr>
          <a:xfrm>
            <a:off x="7837631" y="4099446"/>
            <a:ext cx="521225" cy="464460"/>
            <a:chOff x="2822713" y="4054866"/>
            <a:chExt cx="664861" cy="584775"/>
          </a:xfrm>
          <a:solidFill>
            <a:srgbClr val="FFFF00"/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DD1F90B-8F9B-45B6-AAD3-D48BA77C5B4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C4876043-B0A5-48D0-B35A-B39F8968E265}"/>
                    </a:ext>
                  </a:extLst>
                </p:cNvPr>
                <p:cNvSpPr txBox="1"/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C4876043-B0A5-48D0-B35A-B39F8968E2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931" y="4089731"/>
                  <a:ext cx="629642" cy="5166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408B397-5998-45AA-B5DD-B0A400855EE4}"/>
              </a:ext>
            </a:extLst>
          </p:cNvPr>
          <p:cNvGrpSpPr/>
          <p:nvPr/>
        </p:nvGrpSpPr>
        <p:grpSpPr>
          <a:xfrm>
            <a:off x="8827750" y="4140968"/>
            <a:ext cx="478636" cy="404406"/>
            <a:chOff x="2822713" y="4054866"/>
            <a:chExt cx="664861" cy="584775"/>
          </a:xfrm>
          <a:solidFill>
            <a:srgbClr val="FFC000"/>
          </a:solidFill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3F53490-2121-4C89-937A-75379AE7423B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855A319-2C50-4042-924E-668BC631FC90}"/>
                    </a:ext>
                  </a:extLst>
                </p:cNvPr>
                <p:cNvSpPr txBox="1"/>
                <p:nvPr/>
              </p:nvSpPr>
              <p:spPr>
                <a:xfrm>
                  <a:off x="2841923" y="4074864"/>
                  <a:ext cx="629643" cy="551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855A319-2C50-4042-924E-668BC631FC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1923" y="4074864"/>
                  <a:ext cx="629643" cy="55158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D1A7EE5-D93E-4BAE-8CC8-8D1C41C76DA2}"/>
              </a:ext>
            </a:extLst>
          </p:cNvPr>
          <p:cNvGrpSpPr/>
          <p:nvPr/>
        </p:nvGrpSpPr>
        <p:grpSpPr>
          <a:xfrm>
            <a:off x="9189355" y="4599486"/>
            <a:ext cx="478636" cy="404406"/>
            <a:chOff x="2822713" y="4054866"/>
            <a:chExt cx="664861" cy="584775"/>
          </a:xfrm>
          <a:solidFill>
            <a:srgbClr val="FFC000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92AC32ED-9E66-4489-8D3C-0AA4B5885FAA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532ECFE-BB13-4E6A-93A1-4651C304C894}"/>
                    </a:ext>
                  </a:extLst>
                </p:cNvPr>
                <p:cNvSpPr txBox="1"/>
                <p:nvPr/>
              </p:nvSpPr>
              <p:spPr>
                <a:xfrm>
                  <a:off x="2841923" y="4074864"/>
                  <a:ext cx="629643" cy="551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532ECFE-BB13-4E6A-93A1-4651C304C8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1923" y="4074864"/>
                  <a:ext cx="629643" cy="55158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3192D5D-6D8D-4076-966E-FDF4A3606972}"/>
              </a:ext>
            </a:extLst>
          </p:cNvPr>
          <p:cNvGrpSpPr/>
          <p:nvPr/>
        </p:nvGrpSpPr>
        <p:grpSpPr>
          <a:xfrm>
            <a:off x="9521119" y="4127138"/>
            <a:ext cx="478636" cy="404406"/>
            <a:chOff x="2822713" y="4054866"/>
            <a:chExt cx="664861" cy="584775"/>
          </a:xfrm>
          <a:solidFill>
            <a:srgbClr val="FFC000"/>
          </a:solidFill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8CE359D2-D6B1-4751-9835-D679B961665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00665A23-D058-4137-BFBA-BB5CEFB4F8A6}"/>
                    </a:ext>
                  </a:extLst>
                </p:cNvPr>
                <p:cNvSpPr txBox="1"/>
                <p:nvPr/>
              </p:nvSpPr>
              <p:spPr>
                <a:xfrm>
                  <a:off x="2841923" y="4074864"/>
                  <a:ext cx="629643" cy="551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00665A23-D058-4137-BFBA-BB5CEFB4F8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1923" y="4074864"/>
                  <a:ext cx="629643" cy="55158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3EBFEC8-CA05-4E0A-8FE4-1869E21C7A45}"/>
                  </a:ext>
                </a:extLst>
              </p:cNvPr>
              <p:cNvSpPr txBox="1"/>
              <p:nvPr/>
            </p:nvSpPr>
            <p:spPr>
              <a:xfrm>
                <a:off x="9048208" y="6017314"/>
                <a:ext cx="1779792" cy="5085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+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solidFill>
                      <a:srgbClr val="FFC000"/>
                    </a:solidFill>
                  </a:rPr>
                  <a:t>(3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FFC000"/>
                    </a:solidFill>
                  </a:rPr>
                  <a:t>) </a:t>
                </a:r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3EBFEC8-CA05-4E0A-8FE4-1869E21C7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208" y="6017314"/>
                <a:ext cx="1779792" cy="508537"/>
              </a:xfrm>
              <a:prstGeom prst="rect">
                <a:avLst/>
              </a:prstGeom>
              <a:blipFill>
                <a:blip r:embed="rId9"/>
                <a:stretch>
                  <a:fillRect l="-2740" b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DE1ADD2-F38D-4307-95A9-4FF62ADEFACA}"/>
              </a:ext>
            </a:extLst>
          </p:cNvPr>
          <p:cNvSpPr txBox="1"/>
          <p:nvPr/>
        </p:nvSpPr>
        <p:spPr>
          <a:xfrm>
            <a:off x="1470991" y="2484264"/>
            <a:ext cx="1072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notation: </a:t>
            </a:r>
            <a:r>
              <a:rPr lang="en-US" sz="2400" b="1" dirty="0">
                <a:solidFill>
                  <a:srgbClr val="C20AC6"/>
                </a:solidFill>
              </a:rPr>
              <a:t>125.43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261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/>
              <a:t>3,476.5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30712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,476.5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5901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,476.5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16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/>
              <a:t>76.5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2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/>
              <a:t>76.5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98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/>
              <a:t>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8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/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</p:spTree>
    <p:extLst>
      <p:ext uri="{BB962C8B-B14F-4D97-AF65-F5344CB8AC3E}">
        <p14:creationId xmlns:p14="http://schemas.microsoft.com/office/powerpoint/2010/main" val="1842732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/>
              <a:t>6.5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56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0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1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32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C20AC6"/>
                </a:solidFill>
              </a:rPr>
              <a:t>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(5 x 0.1)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55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C20AC6"/>
                </a:solidFill>
              </a:rPr>
              <a:t>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(5 x 0.1)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810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C20AC6"/>
                </a:solidFill>
              </a:rPr>
              <a:t>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(5 x 0.1)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(2 x 0.01) </a:t>
            </a:r>
          </a:p>
        </p:txBody>
      </p:sp>
    </p:spTree>
    <p:extLst>
      <p:ext uri="{BB962C8B-B14F-4D97-AF65-F5344CB8AC3E}">
        <p14:creationId xmlns:p14="http://schemas.microsoft.com/office/powerpoint/2010/main" val="2884251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C20AC6"/>
                </a:solidFill>
              </a:rPr>
              <a:t>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(5 x 0.1)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(2 x 0.01)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57265D-F5F4-485C-B30C-8B9304F8ADB5}"/>
              </a:ext>
            </a:extLst>
          </p:cNvPr>
          <p:cNvSpPr txBox="1"/>
          <p:nvPr/>
        </p:nvSpPr>
        <p:spPr>
          <a:xfrm rot="20963005">
            <a:off x="9075778" y="3709278"/>
            <a:ext cx="2523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howcard Gothic" panose="04020904020102020604" pitchFamily="82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414338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48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7C1C1-DCBD-4307-B5B4-63B1FADC02BD}"/>
              </a:ext>
            </a:extLst>
          </p:cNvPr>
          <p:cNvSpPr txBox="1"/>
          <p:nvPr/>
        </p:nvSpPr>
        <p:spPr>
          <a:xfrm>
            <a:off x="1535371" y="4494109"/>
            <a:ext cx="10365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(3 x 1000)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(4 x 100)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>
                <a:solidFill>
                  <a:srgbClr val="00B050"/>
                </a:solidFill>
              </a:rPr>
              <a:t>(7 x 10) </a:t>
            </a:r>
            <a:r>
              <a:rPr lang="en-US" sz="2200" b="1" dirty="0"/>
              <a:t>+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>
                <a:solidFill>
                  <a:srgbClr val="C20AC6"/>
                </a:solidFill>
              </a:rPr>
              <a:t>(6 x 1)</a:t>
            </a:r>
            <a:endParaRPr lang="en-US" sz="2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0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56721"/>
              </p:ext>
            </p:extLst>
          </p:nvPr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</p:spTree>
    <p:extLst>
      <p:ext uri="{BB962C8B-B14F-4D97-AF65-F5344CB8AC3E}">
        <p14:creationId xmlns:p14="http://schemas.microsoft.com/office/powerpoint/2010/main" val="115965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27C1C1-DCBD-4307-B5B4-63B1FADC02BD}"/>
                  </a:ext>
                </a:extLst>
              </p:cNvPr>
              <p:cNvSpPr txBox="1"/>
              <p:nvPr/>
            </p:nvSpPr>
            <p:spPr>
              <a:xfrm>
                <a:off x="1535371" y="4401345"/>
                <a:ext cx="10365452" cy="60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solidFill>
                      <a:schemeClr val="accent1"/>
                    </a:solidFill>
                  </a:rPr>
                  <a:t>(3 x 1000)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(4 x 100)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200" b="1" dirty="0">
                    <a:solidFill>
                      <a:srgbClr val="00B050"/>
                    </a:solidFill>
                  </a:rPr>
                  <a:t>(7 x 10)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200" b="1" dirty="0">
                    <a:solidFill>
                      <a:srgbClr val="C20AC6"/>
                    </a:solidFill>
                  </a:rPr>
                  <a:t>(6 x 1)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C20AC6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(5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)</a:t>
                </a:r>
                <a:endParaRPr lang="en-US" sz="2200" b="1" dirty="0">
                  <a:ln w="3175">
                    <a:solidFill>
                      <a:schemeClr val="tx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27C1C1-DCBD-4307-B5B4-63B1FADC0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71" y="4401345"/>
                <a:ext cx="10365452" cy="601062"/>
              </a:xfrm>
              <a:prstGeom prst="rect">
                <a:avLst/>
              </a:prstGeom>
              <a:blipFill>
                <a:blip r:embed="rId2"/>
                <a:stretch>
                  <a:fillRect l="-76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0524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27C1C1-DCBD-4307-B5B4-63B1FADC02BD}"/>
                  </a:ext>
                </a:extLst>
              </p:cNvPr>
              <p:cNvSpPr txBox="1"/>
              <p:nvPr/>
            </p:nvSpPr>
            <p:spPr>
              <a:xfrm>
                <a:off x="1535371" y="4401345"/>
                <a:ext cx="10365452" cy="60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solidFill>
                      <a:schemeClr val="accent1"/>
                    </a:solidFill>
                  </a:rPr>
                  <a:t>(3 x 1000)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(4 x 100)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200" b="1" dirty="0">
                    <a:solidFill>
                      <a:srgbClr val="00B050"/>
                    </a:solidFill>
                  </a:rPr>
                  <a:t>(7 x 10)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200" b="1" dirty="0">
                    <a:solidFill>
                      <a:srgbClr val="C20AC6"/>
                    </a:solidFill>
                  </a:rPr>
                  <a:t>(6 x 1)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C20AC6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(5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)</a:t>
                </a:r>
                <a:endParaRPr lang="en-US" sz="2200" b="1" dirty="0">
                  <a:ln w="3175">
                    <a:solidFill>
                      <a:schemeClr val="tx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27C1C1-DCBD-4307-B5B4-63B1FADC0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71" y="4401345"/>
                <a:ext cx="10365452" cy="601062"/>
              </a:xfrm>
              <a:prstGeom prst="rect">
                <a:avLst/>
              </a:prstGeom>
              <a:blipFill>
                <a:blip r:embed="rId2"/>
                <a:stretch>
                  <a:fillRect l="-76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0260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57593" y="2798058"/>
            <a:ext cx="10721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expanded notation. </a:t>
            </a:r>
          </a:p>
          <a:p>
            <a:endParaRPr lang="en-US" sz="1600" b="1" dirty="0"/>
          </a:p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4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r>
              <a:rPr lang="en-US" sz="4000" b="1" dirty="0">
                <a:solidFill>
                  <a:srgbClr val="C20AC6"/>
                </a:solidFill>
              </a:rPr>
              <a:t>6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27C1C1-DCBD-4307-B5B4-63B1FADC02BD}"/>
                  </a:ext>
                </a:extLst>
              </p:cNvPr>
              <p:cNvSpPr txBox="1"/>
              <p:nvPr/>
            </p:nvSpPr>
            <p:spPr>
              <a:xfrm>
                <a:off x="1535371" y="4401345"/>
                <a:ext cx="10365452" cy="60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solidFill>
                      <a:schemeClr val="accent1"/>
                    </a:solidFill>
                  </a:rPr>
                  <a:t>(3 x 1000)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(4 x 100)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200" b="1" dirty="0">
                    <a:solidFill>
                      <a:srgbClr val="00B050"/>
                    </a:solidFill>
                  </a:rPr>
                  <a:t>(7 x 10)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200" b="1" dirty="0">
                    <a:solidFill>
                      <a:srgbClr val="C20AC6"/>
                    </a:solidFill>
                  </a:rPr>
                  <a:t>(6 x 1)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rgbClr val="C20AC6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(5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) </a:t>
                </a:r>
                <a:r>
                  <a:rPr lang="en-US" sz="2200" b="1" dirty="0"/>
                  <a:t>+</a:t>
                </a:r>
                <a:r>
                  <a:rPr lang="en-US" sz="2200" b="1" dirty="0">
                    <a:solidFill>
                      <a:schemeClr val="accent3">
                        <a:lumMod val="75000"/>
                      </a:schemeClr>
                    </a:solidFill>
                  </a:rPr>
                  <a:t> </a:t>
                </a:r>
                <a:r>
                  <a:rPr lang="en-US" sz="2200" b="1" dirty="0">
                    <a:ln w="3175">
                      <a:solidFill>
                        <a:schemeClr val="tx1"/>
                      </a:solidFill>
                    </a:ln>
                    <a:solidFill>
                      <a:srgbClr val="FFFF00"/>
                    </a:solidFill>
                  </a:rPr>
                  <a:t>(2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 smtClean="0">
                            <a:ln w="3175">
                              <a:solidFill>
                                <a:schemeClr val="tx1"/>
                              </a:solidFill>
                            </a:ln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200" b="1" dirty="0">
                    <a:ln w="3175">
                      <a:solidFill>
                        <a:schemeClr val="tx1"/>
                      </a:solidFill>
                    </a:ln>
                    <a:solidFill>
                      <a:srgbClr val="FFFF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27C1C1-DCBD-4307-B5B4-63B1FADC0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71" y="4401345"/>
                <a:ext cx="10365452" cy="601062"/>
              </a:xfrm>
              <a:prstGeom prst="rect">
                <a:avLst/>
              </a:prstGeom>
              <a:blipFill>
                <a:blip r:embed="rId2"/>
                <a:stretch>
                  <a:fillRect l="-76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105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/>
              <a:t>(2 x 1,000) + (5 x 100) + (4 x 10) 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59631"/>
              </p:ext>
            </p:extLst>
          </p:nvPr>
        </p:nvGraphicFramePr>
        <p:xfrm>
          <a:off x="1378226" y="3315693"/>
          <a:ext cx="10389705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7A3EF65B-B7B8-4BBE-AC53-3CE22ACA9DA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433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(5 x 100) + (4 x 10) 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00354"/>
              </p:ext>
            </p:extLst>
          </p:nvPr>
        </p:nvGraphicFramePr>
        <p:xfrm>
          <a:off x="1378226" y="3315693"/>
          <a:ext cx="10389705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D0EC951A-6891-411C-941E-566DAB146CC6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(5 x 100) + (4 x 10) 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23592"/>
              </p:ext>
            </p:extLst>
          </p:nvPr>
        </p:nvGraphicFramePr>
        <p:xfrm>
          <a:off x="1378226" y="3315693"/>
          <a:ext cx="10389705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5F4C0D08-93DD-44CC-BC41-F27EFBDAE4E4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25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(4 x 10) 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048962"/>
              </p:ext>
            </p:extLst>
          </p:nvPr>
        </p:nvGraphicFramePr>
        <p:xfrm>
          <a:off x="1378226" y="3315693"/>
          <a:ext cx="10389705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8042BCEA-9CCD-49F1-AD3C-E4A80BE77A4B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59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(4 x 10) 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86696"/>
              </p:ext>
            </p:extLst>
          </p:nvPr>
        </p:nvGraphicFramePr>
        <p:xfrm>
          <a:off x="1378226" y="3315693"/>
          <a:ext cx="10389705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B83ECF11-B3F7-447B-A53B-748DF216474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(4 x 10) 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11020"/>
              </p:ext>
            </p:extLst>
          </p:nvPr>
        </p:nvGraphicFramePr>
        <p:xfrm>
          <a:off x="1378226" y="3315693"/>
          <a:ext cx="10389705" cy="277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1900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2138BE64-F278-4E99-ADCA-C519D873D42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903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798210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32F8F2E1-C796-4F17-831E-0EDE98CC38C9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9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95202"/>
              </p:ext>
            </p:extLst>
          </p:nvPr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</p:spTree>
    <p:extLst>
      <p:ext uri="{BB962C8B-B14F-4D97-AF65-F5344CB8AC3E}">
        <p14:creationId xmlns:p14="http://schemas.microsoft.com/office/powerpoint/2010/main" val="35812168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17934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DB8CAE5B-E630-46C6-8B90-6E9BF26FDDCD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(6 x 1) 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41492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499A0AFD-CEAB-48AC-AC24-B1E21E555D15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54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71026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1CBC32D-2DF6-4A42-88DA-B71F284A90CD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510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51778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B573F40A-B4BC-4F6C-9C4B-0AEBAA133FA7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4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(3 x 0.1) 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40426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5C10230C-671A-4E95-929E-09454FE9942A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29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77175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AFFC82D7-9549-4D87-918D-E62C945056D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51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09400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013003F4-4B74-407B-AF8C-6878EE45505D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(1 x 0.01) 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009773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85FCC766-D516-4C4B-940C-D22AA87CD74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108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/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0AE938D9-5DDC-4A30-8E2C-A1A1F02CC71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135847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5660D5-11AB-4652-B1AA-80BD15B4CB70}"/>
              </a:ext>
            </a:extLst>
          </p:cNvPr>
          <p:cNvGrpSpPr/>
          <p:nvPr/>
        </p:nvGrpSpPr>
        <p:grpSpPr>
          <a:xfrm>
            <a:off x="9186678" y="4275017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0807F-0A75-49F7-B829-24E59BB17DC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F37C22-188D-4DEF-B298-424CC81A551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4D6D875B-44D0-4960-8E31-587E5BDE30D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165150"/>
              </p:ext>
            </p:extLst>
          </p:nvPr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</p:spTree>
    <p:extLst>
      <p:ext uri="{BB962C8B-B14F-4D97-AF65-F5344CB8AC3E}">
        <p14:creationId xmlns:p14="http://schemas.microsoft.com/office/powerpoint/2010/main" val="2913569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/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5660D5-11AB-4652-B1AA-80BD15B4CB70}"/>
              </a:ext>
            </a:extLst>
          </p:cNvPr>
          <p:cNvGrpSpPr/>
          <p:nvPr/>
        </p:nvGrpSpPr>
        <p:grpSpPr>
          <a:xfrm>
            <a:off x="9186678" y="4275017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0807F-0A75-49F7-B829-24E59BB17DC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F37C22-188D-4DEF-B298-424CC81A551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2372EBF1-CA63-4AEA-A6AE-06CE129BBA05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487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F0"/>
                </a:solidFill>
              </a:rPr>
              <a:t>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919935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5660D5-11AB-4652-B1AA-80BD15B4CB70}"/>
              </a:ext>
            </a:extLst>
          </p:cNvPr>
          <p:cNvGrpSpPr/>
          <p:nvPr/>
        </p:nvGrpSpPr>
        <p:grpSpPr>
          <a:xfrm>
            <a:off x="9186678" y="4275017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0807F-0A75-49F7-B829-24E59BB17DC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F37C22-188D-4DEF-B298-424CC81A551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D1E6577F-9B27-4377-A688-80DC715938EF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106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F0"/>
                </a:solidFill>
              </a:rPr>
              <a:t>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/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5660D5-11AB-4652-B1AA-80BD15B4CB70}"/>
              </a:ext>
            </a:extLst>
          </p:cNvPr>
          <p:cNvGrpSpPr/>
          <p:nvPr/>
        </p:nvGrpSpPr>
        <p:grpSpPr>
          <a:xfrm>
            <a:off x="9186678" y="4275017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0807F-0A75-49F7-B829-24E59BB17DC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F37C22-188D-4DEF-B298-424CC81A551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6300215-C20D-4FB5-8C56-7DDF2471AB83}"/>
              </a:ext>
            </a:extLst>
          </p:cNvPr>
          <p:cNvGrpSpPr/>
          <p:nvPr/>
        </p:nvGrpSpPr>
        <p:grpSpPr>
          <a:xfrm>
            <a:off x="10381395" y="4292136"/>
            <a:ext cx="1078974" cy="2047529"/>
            <a:chOff x="10381395" y="4292136"/>
            <a:chExt cx="1078974" cy="2047529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971768CC-1254-40D8-AFDF-BC45908D247A}"/>
                </a:ext>
              </a:extLst>
            </p:cNvPr>
            <p:cNvGrpSpPr/>
            <p:nvPr/>
          </p:nvGrpSpPr>
          <p:grpSpPr>
            <a:xfrm>
              <a:off x="10976714" y="5845194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CA3364E8-4FD0-4C09-8653-6D626E3B1F93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56E41D41-312C-4144-876A-C8DDB4AE4FFD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D8E2EB2F-4CB6-454A-9351-E4844C64999D}"/>
                </a:ext>
              </a:extLst>
            </p:cNvPr>
            <p:cNvGrpSpPr/>
            <p:nvPr/>
          </p:nvGrpSpPr>
          <p:grpSpPr>
            <a:xfrm>
              <a:off x="10384652" y="4297695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C80B3678-DDD1-4ADD-85E2-70140B670AE7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4A1BB088-4468-43AE-A3C7-B9C7701229F9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BD082CF3-A7BA-4138-8021-FB68CF9839C9}"/>
                </a:ext>
              </a:extLst>
            </p:cNvPr>
            <p:cNvGrpSpPr/>
            <p:nvPr/>
          </p:nvGrpSpPr>
          <p:grpSpPr>
            <a:xfrm>
              <a:off x="10937815" y="4292136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91DE18B7-4433-4D81-A938-DA538AD18E36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B1D261F6-97FF-4782-9B6E-7D3EEC384223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.001</a:t>
                </a:r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4378C580-A540-48BC-822B-F7EE7E0EE6C7}"/>
                </a:ext>
              </a:extLst>
            </p:cNvPr>
            <p:cNvGrpSpPr/>
            <p:nvPr/>
          </p:nvGrpSpPr>
          <p:grpSpPr>
            <a:xfrm>
              <a:off x="10381395" y="4827033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F865DAE2-D3DA-4FAD-BFB0-7821593A587F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22424E7E-B949-4552-9873-07D8D400D419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CFCCC37-BA30-404E-8396-E946E3B13D76}"/>
                </a:ext>
              </a:extLst>
            </p:cNvPr>
            <p:cNvGrpSpPr/>
            <p:nvPr/>
          </p:nvGrpSpPr>
          <p:grpSpPr>
            <a:xfrm>
              <a:off x="10942098" y="4819750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F9E30CCA-AB5B-4136-8DF0-6A3215758D74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74209A33-0AAD-4857-B4ED-8EA992089C02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6C9ECEA-AB0D-4067-B713-CC3ECAD16F03}"/>
                </a:ext>
              </a:extLst>
            </p:cNvPr>
            <p:cNvGrpSpPr/>
            <p:nvPr/>
          </p:nvGrpSpPr>
          <p:grpSpPr>
            <a:xfrm>
              <a:off x="10951160" y="5345285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254F541E-3F33-4DC0-BB69-3B109755E4C8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E5CD4458-7FB9-46DD-B806-CCB21AD07468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8F2CAE3-BD41-4292-A7F2-3A030BAB23F4}"/>
                </a:ext>
              </a:extLst>
            </p:cNvPr>
            <p:cNvGrpSpPr/>
            <p:nvPr/>
          </p:nvGrpSpPr>
          <p:grpSpPr>
            <a:xfrm>
              <a:off x="10398380" y="5362369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4085B915-F534-48B5-A239-B01D65EF686C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85DF9967-0C00-4CA1-9A49-7A07865CBEBD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75638EF2-FAFD-4B15-A1AC-F20C7F52ADA3}"/>
                </a:ext>
              </a:extLst>
            </p:cNvPr>
            <p:cNvGrpSpPr/>
            <p:nvPr/>
          </p:nvGrpSpPr>
          <p:grpSpPr>
            <a:xfrm>
              <a:off x="10390096" y="5898203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59AE9543-045A-4B79-A7C5-E56E4A23F6C8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61E58D7A-4527-4DDE-909C-519653527484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F93BBB80-4E74-4CAD-89CB-1C77E5F8C3DA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F0"/>
                </a:solidFill>
              </a:rPr>
              <a:t>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96865"/>
              </p:ext>
            </p:extLst>
          </p:nvPr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5660D5-11AB-4652-B1AA-80BD15B4CB70}"/>
              </a:ext>
            </a:extLst>
          </p:cNvPr>
          <p:cNvGrpSpPr/>
          <p:nvPr/>
        </p:nvGrpSpPr>
        <p:grpSpPr>
          <a:xfrm>
            <a:off x="9186678" y="4275017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0807F-0A75-49F7-B829-24E59BB17DC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F37C22-188D-4DEF-B298-424CC81A551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6300215-C20D-4FB5-8C56-7DDF2471AB83}"/>
              </a:ext>
            </a:extLst>
          </p:cNvPr>
          <p:cNvGrpSpPr/>
          <p:nvPr/>
        </p:nvGrpSpPr>
        <p:grpSpPr>
          <a:xfrm>
            <a:off x="10381395" y="4292136"/>
            <a:ext cx="1078974" cy="2047529"/>
            <a:chOff x="10381395" y="4292136"/>
            <a:chExt cx="1078974" cy="2047529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971768CC-1254-40D8-AFDF-BC45908D247A}"/>
                </a:ext>
              </a:extLst>
            </p:cNvPr>
            <p:cNvGrpSpPr/>
            <p:nvPr/>
          </p:nvGrpSpPr>
          <p:grpSpPr>
            <a:xfrm>
              <a:off x="10976714" y="5845194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CA3364E8-4FD0-4C09-8653-6D626E3B1F93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56E41D41-312C-4144-876A-C8DDB4AE4FFD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D8E2EB2F-4CB6-454A-9351-E4844C64999D}"/>
                </a:ext>
              </a:extLst>
            </p:cNvPr>
            <p:cNvGrpSpPr/>
            <p:nvPr/>
          </p:nvGrpSpPr>
          <p:grpSpPr>
            <a:xfrm>
              <a:off x="10384652" y="4297695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C80B3678-DDD1-4ADD-85E2-70140B670AE7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4A1BB088-4468-43AE-A3C7-B9C7701229F9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BD082CF3-A7BA-4138-8021-FB68CF9839C9}"/>
                </a:ext>
              </a:extLst>
            </p:cNvPr>
            <p:cNvGrpSpPr/>
            <p:nvPr/>
          </p:nvGrpSpPr>
          <p:grpSpPr>
            <a:xfrm>
              <a:off x="10937815" y="4292136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91DE18B7-4433-4D81-A938-DA538AD18E36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B1D261F6-97FF-4782-9B6E-7D3EEC384223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.001</a:t>
                </a:r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4378C580-A540-48BC-822B-F7EE7E0EE6C7}"/>
                </a:ext>
              </a:extLst>
            </p:cNvPr>
            <p:cNvGrpSpPr/>
            <p:nvPr/>
          </p:nvGrpSpPr>
          <p:grpSpPr>
            <a:xfrm>
              <a:off x="10381395" y="4827033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F865DAE2-D3DA-4FAD-BFB0-7821593A587F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22424E7E-B949-4552-9873-07D8D400D419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CFCCC37-BA30-404E-8396-E946E3B13D76}"/>
                </a:ext>
              </a:extLst>
            </p:cNvPr>
            <p:cNvGrpSpPr/>
            <p:nvPr/>
          </p:nvGrpSpPr>
          <p:grpSpPr>
            <a:xfrm>
              <a:off x="10942098" y="4819750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F9E30CCA-AB5B-4136-8DF0-6A3215758D74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74209A33-0AAD-4857-B4ED-8EA992089C02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6C9ECEA-AB0D-4067-B713-CC3ECAD16F03}"/>
                </a:ext>
              </a:extLst>
            </p:cNvPr>
            <p:cNvGrpSpPr/>
            <p:nvPr/>
          </p:nvGrpSpPr>
          <p:grpSpPr>
            <a:xfrm>
              <a:off x="10951160" y="5345285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254F541E-3F33-4DC0-BB69-3B109755E4C8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E5CD4458-7FB9-46DD-B806-CCB21AD07468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8F2CAE3-BD41-4292-A7F2-3A030BAB23F4}"/>
                </a:ext>
              </a:extLst>
            </p:cNvPr>
            <p:cNvGrpSpPr/>
            <p:nvPr/>
          </p:nvGrpSpPr>
          <p:grpSpPr>
            <a:xfrm>
              <a:off x="10398380" y="5362369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4085B915-F534-48B5-A239-B01D65EF686C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85DF9967-0C00-4CA1-9A49-7A07865CBEBD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75638EF2-FAFD-4B15-A1AC-F20C7F52ADA3}"/>
                </a:ext>
              </a:extLst>
            </p:cNvPr>
            <p:cNvGrpSpPr/>
            <p:nvPr/>
          </p:nvGrpSpPr>
          <p:grpSpPr>
            <a:xfrm>
              <a:off x="10390096" y="5898203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59AE9543-045A-4B79-A7C5-E56E4A23F6C8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61E58D7A-4527-4DDE-909C-519653527484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DA8D2BA-A38F-4BBF-A31C-8EBED502FDF9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704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Let’s practice! 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378226" y="2417743"/>
            <a:ext cx="10721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 the following number in standard form. </a:t>
            </a:r>
          </a:p>
          <a:p>
            <a:endParaRPr lang="en-US" sz="1200" b="1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(2 x 1,000)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C20AC6"/>
                </a:solidFill>
              </a:rPr>
              <a:t>(5 x 100)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70C0"/>
                </a:solidFill>
              </a:rPr>
              <a:t>(4 x 10)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50"/>
                </a:solidFill>
              </a:rPr>
              <a:t>(6 x 1) </a:t>
            </a:r>
            <a:r>
              <a:rPr lang="en-US" b="1" dirty="0"/>
              <a:t>+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(3 x 0.1) </a:t>
            </a:r>
            <a:r>
              <a:rPr lang="en-US" b="1" dirty="0"/>
              <a:t>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(1 x 0.01) </a:t>
            </a:r>
            <a:r>
              <a:rPr lang="en-US" b="1" dirty="0"/>
              <a:t>+ </a:t>
            </a:r>
            <a:r>
              <a:rPr lang="en-US" b="1" dirty="0">
                <a:solidFill>
                  <a:srgbClr val="00B0F0"/>
                </a:solidFill>
              </a:rPr>
              <a:t>(8 x 0.001)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3708012-91BD-4F58-8A7B-A6480239A281}"/>
              </a:ext>
            </a:extLst>
          </p:cNvPr>
          <p:cNvGraphicFramePr>
            <a:graphicFrameLocks noGrp="1"/>
          </p:cNvGraphicFramePr>
          <p:nvPr/>
        </p:nvGraphicFramePr>
        <p:xfrm>
          <a:off x="1378226" y="3315693"/>
          <a:ext cx="10389705" cy="31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135">
                  <a:extLst>
                    <a:ext uri="{9D8B030D-6E8A-4147-A177-3AD203B41FA5}">
                      <a16:colId xmlns:a16="http://schemas.microsoft.com/office/drawing/2014/main" val="361493083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649584748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1500154649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934314901"/>
                    </a:ext>
                  </a:extLst>
                </a:gridCol>
                <a:gridCol w="1418979">
                  <a:extLst>
                    <a:ext uri="{9D8B030D-6E8A-4147-A177-3AD203B41FA5}">
                      <a16:colId xmlns:a16="http://schemas.microsoft.com/office/drawing/2014/main" val="2385840058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251043853"/>
                    </a:ext>
                  </a:extLst>
                </a:gridCol>
                <a:gridCol w="1536827">
                  <a:extLst>
                    <a:ext uri="{9D8B030D-6E8A-4147-A177-3AD203B41FA5}">
                      <a16:colId xmlns:a16="http://schemas.microsoft.com/office/drawing/2014/main" val="2317110968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6023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Thousandths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21440"/>
                  </a:ext>
                </a:extLst>
              </a:tr>
              <a:tr h="2321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1273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1DBCF7-0A77-4095-A394-4B4D27A7E9B4}"/>
              </a:ext>
            </a:extLst>
          </p:cNvPr>
          <p:cNvGrpSpPr/>
          <p:nvPr/>
        </p:nvGrpSpPr>
        <p:grpSpPr>
          <a:xfrm>
            <a:off x="2181467" y="4494106"/>
            <a:ext cx="874643" cy="584775"/>
            <a:chOff x="2770829" y="4054866"/>
            <a:chExt cx="874643" cy="58477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20FDBA-5E4E-4C8C-9CCF-A00167B7C12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98A4FE-7FBA-42C0-BF44-076364592A34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E2461-869F-44EC-BD20-DFC9D3F92877}"/>
              </a:ext>
            </a:extLst>
          </p:cNvPr>
          <p:cNvGrpSpPr/>
          <p:nvPr/>
        </p:nvGrpSpPr>
        <p:grpSpPr>
          <a:xfrm>
            <a:off x="1449777" y="4494107"/>
            <a:ext cx="874643" cy="584775"/>
            <a:chOff x="2770829" y="4054866"/>
            <a:chExt cx="874643" cy="58477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8367CD-0019-4023-B31B-D7A8B7C5B09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BA03F5-0399-4FC7-B37E-6A637E943501}"/>
                </a:ext>
              </a:extLst>
            </p:cNvPr>
            <p:cNvSpPr txBox="1"/>
            <p:nvPr/>
          </p:nvSpPr>
          <p:spPr>
            <a:xfrm>
              <a:off x="2770829" y="4192100"/>
              <a:ext cx="874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1,000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CFF04-7512-4EB4-BEBC-05A19717152A}"/>
              </a:ext>
            </a:extLst>
          </p:cNvPr>
          <p:cNvGrpSpPr/>
          <p:nvPr/>
        </p:nvGrpSpPr>
        <p:grpSpPr>
          <a:xfrm>
            <a:off x="3769680" y="5307356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0D3A09-56A2-472A-B3C8-F5AE9CE6D0C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234073-EAA8-44B9-8736-9E1B3B9301E1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9DEC9C-EC9A-4BEC-8CA6-679C64F0717E}"/>
              </a:ext>
            </a:extLst>
          </p:cNvPr>
          <p:cNvGrpSpPr/>
          <p:nvPr/>
        </p:nvGrpSpPr>
        <p:grpSpPr>
          <a:xfrm>
            <a:off x="3088113" y="5310033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BD0148-0CB3-4726-8C7F-3214E032A3C9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DE7BA2-7FE8-431B-B9E9-0C0CEC6E39E4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049F0F-56BF-400B-9850-54A4D4AFA524}"/>
              </a:ext>
            </a:extLst>
          </p:cNvPr>
          <p:cNvGrpSpPr/>
          <p:nvPr/>
        </p:nvGrpSpPr>
        <p:grpSpPr>
          <a:xfrm>
            <a:off x="3444812" y="4764775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4CE046C-4BC6-4B0B-A974-A73CA450C69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0E6E9A-1714-4A3E-AF64-7FCE6D3D048C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60B1E3-71B6-43B3-A627-1807897BECC8}"/>
              </a:ext>
            </a:extLst>
          </p:cNvPr>
          <p:cNvGrpSpPr/>
          <p:nvPr/>
        </p:nvGrpSpPr>
        <p:grpSpPr>
          <a:xfrm>
            <a:off x="3753337" y="4215777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8CA6CA9-901A-4418-BE4E-3502CEEEF41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84D564-1465-4E49-A421-5A900D69DF10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30AEC-BF85-4BED-AFC3-A1197ADFDE09}"/>
              </a:ext>
            </a:extLst>
          </p:cNvPr>
          <p:cNvGrpSpPr/>
          <p:nvPr/>
        </p:nvGrpSpPr>
        <p:grpSpPr>
          <a:xfrm>
            <a:off x="3088113" y="4215842"/>
            <a:ext cx="617046" cy="584775"/>
            <a:chOff x="2822713" y="4054866"/>
            <a:chExt cx="664861" cy="584775"/>
          </a:xfrm>
          <a:solidFill>
            <a:srgbClr val="C20AC6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C3994D-4B15-4B5E-97CD-7A31B128EC4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43FAAE-870B-4455-A376-851E5C59DF8E}"/>
                </a:ext>
              </a:extLst>
            </p:cNvPr>
            <p:cNvSpPr txBox="1"/>
            <p:nvPr/>
          </p:nvSpPr>
          <p:spPr>
            <a:xfrm>
              <a:off x="2857933" y="4205405"/>
              <a:ext cx="62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100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9BF1B8-376B-4526-BEBC-ED2BC106BDCC}"/>
              </a:ext>
            </a:extLst>
          </p:cNvPr>
          <p:cNvGrpSpPr/>
          <p:nvPr/>
        </p:nvGrpSpPr>
        <p:grpSpPr>
          <a:xfrm>
            <a:off x="4495724" y="4407567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CD09E1-9482-44AF-84E1-F752EF701825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977D6A-DF19-416C-91D5-7CF87E0A947A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832612-6411-4765-B7CE-9D7F99E42B62}"/>
              </a:ext>
            </a:extLst>
          </p:cNvPr>
          <p:cNvGrpSpPr/>
          <p:nvPr/>
        </p:nvGrpSpPr>
        <p:grpSpPr>
          <a:xfrm>
            <a:off x="5152099" y="4404302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CC1803-A86C-4978-8F9C-67934D349FF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7793CFA-C978-4690-B2A0-C4BA04F319A9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7647A5-42C4-4A60-99CA-8D8FEBF0645B}"/>
              </a:ext>
            </a:extLst>
          </p:cNvPr>
          <p:cNvGrpSpPr/>
          <p:nvPr/>
        </p:nvGrpSpPr>
        <p:grpSpPr>
          <a:xfrm>
            <a:off x="5152099" y="5078880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03B4D65-70E2-4B6F-A2D9-254DE67DD26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7A382A-64BE-43DD-B8D2-204A8B60FED5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62ED7B-7371-4253-87EE-D45A900C350F}"/>
              </a:ext>
            </a:extLst>
          </p:cNvPr>
          <p:cNvGrpSpPr/>
          <p:nvPr/>
        </p:nvGrpSpPr>
        <p:grpSpPr>
          <a:xfrm>
            <a:off x="4488440" y="5078881"/>
            <a:ext cx="617046" cy="506953"/>
            <a:chOff x="2822713" y="4054866"/>
            <a:chExt cx="721630" cy="584775"/>
          </a:xfrm>
          <a:solidFill>
            <a:srgbClr val="0070C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7451E0-899C-429F-BEB9-D72290FD58E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B173A1-8447-4FD4-B914-28088E4F3FB8}"/>
                </a:ext>
              </a:extLst>
            </p:cNvPr>
            <p:cNvSpPr txBox="1"/>
            <p:nvPr/>
          </p:nvSpPr>
          <p:spPr>
            <a:xfrm>
              <a:off x="2914703" y="4205350"/>
              <a:ext cx="629640" cy="34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D6CBA2-ECBF-4DC5-841B-E4140A9F9BC2}"/>
              </a:ext>
            </a:extLst>
          </p:cNvPr>
          <p:cNvGrpSpPr/>
          <p:nvPr/>
        </p:nvGrpSpPr>
        <p:grpSpPr>
          <a:xfrm>
            <a:off x="6573078" y="5401794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61F3C8-4BC0-4F2F-90EB-D264B5F83A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E42BC4-708E-40AE-8978-DB344549146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BB2AB5-FE4E-4BAD-922F-A4D0177D1C92}"/>
              </a:ext>
            </a:extLst>
          </p:cNvPr>
          <p:cNvGrpSpPr/>
          <p:nvPr/>
        </p:nvGrpSpPr>
        <p:grpSpPr>
          <a:xfrm>
            <a:off x="5940614" y="5406808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A2C8F96-BED0-4CD2-8827-4713F111FDD6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04C68D-F7D6-4670-AE19-8E216E6294B1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22B3F38-D39D-47E3-957C-AB97D2039222}"/>
              </a:ext>
            </a:extLst>
          </p:cNvPr>
          <p:cNvGrpSpPr/>
          <p:nvPr/>
        </p:nvGrpSpPr>
        <p:grpSpPr>
          <a:xfrm>
            <a:off x="6562901" y="479644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8C1BB1-4BAB-4563-AF16-E4B6632522D4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71562E-EE01-4D6F-A20E-348DD9E2CFA4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30F0B6-F6D9-4C95-A3A3-8B26CEC67359}"/>
              </a:ext>
            </a:extLst>
          </p:cNvPr>
          <p:cNvGrpSpPr/>
          <p:nvPr/>
        </p:nvGrpSpPr>
        <p:grpSpPr>
          <a:xfrm>
            <a:off x="5937096" y="4799230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5BED33-841D-4C32-AD2B-9A23F43B9B1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DC95A78-9338-4856-B626-59C853AD949A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8ABC43-8F6A-4400-B584-D8B18B376925}"/>
              </a:ext>
            </a:extLst>
          </p:cNvPr>
          <p:cNvGrpSpPr/>
          <p:nvPr/>
        </p:nvGrpSpPr>
        <p:grpSpPr>
          <a:xfrm>
            <a:off x="6562901" y="4205202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17F976-F1E8-4E34-AC04-DEBDC460D342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43EE737-AF1B-473E-8FB7-F147D77F9006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1EC4E3-76BA-4B7A-964D-9E217E5C58BD}"/>
              </a:ext>
            </a:extLst>
          </p:cNvPr>
          <p:cNvGrpSpPr/>
          <p:nvPr/>
        </p:nvGrpSpPr>
        <p:grpSpPr>
          <a:xfrm>
            <a:off x="5931750" y="4215777"/>
            <a:ext cx="637368" cy="499668"/>
            <a:chOff x="2822713" y="4054866"/>
            <a:chExt cx="787089" cy="584775"/>
          </a:xfrm>
          <a:solidFill>
            <a:srgbClr val="00B05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3CDB5B4-2BDB-4DFC-A225-F535D2D40417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73796E-AE59-4696-8F71-4757B5B4FDFD}"/>
                </a:ext>
              </a:extLst>
            </p:cNvPr>
            <p:cNvSpPr txBox="1"/>
            <p:nvPr/>
          </p:nvSpPr>
          <p:spPr>
            <a:xfrm>
              <a:off x="2980163" y="4189841"/>
              <a:ext cx="629639" cy="39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5C6034-D034-4167-8B55-ABF9392AFF7F}"/>
              </a:ext>
            </a:extLst>
          </p:cNvPr>
          <p:cNvGrpSpPr/>
          <p:nvPr/>
        </p:nvGrpSpPr>
        <p:grpSpPr>
          <a:xfrm>
            <a:off x="7371958" y="4250985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4144BE8-AA92-482C-8F13-FD5BC1CD7CC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D18E6B-8F91-4BA8-BBB8-3CA908A2814B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955446-8228-4FFB-B238-1212CF757A38}"/>
              </a:ext>
            </a:extLst>
          </p:cNvPr>
          <p:cNvGrpSpPr/>
          <p:nvPr/>
        </p:nvGrpSpPr>
        <p:grpSpPr>
          <a:xfrm>
            <a:off x="7972016" y="4244990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A31E36-BF05-4084-8079-E4B20201BE38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F1D5D3-2C54-4DC4-BAAA-B4D5049979B3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8F4EBA-447C-4BAD-8037-3A0D763DA909}"/>
              </a:ext>
            </a:extLst>
          </p:cNvPr>
          <p:cNvGrpSpPr/>
          <p:nvPr/>
        </p:nvGrpSpPr>
        <p:grpSpPr>
          <a:xfrm>
            <a:off x="7703648" y="4779572"/>
            <a:ext cx="537538" cy="464460"/>
            <a:chOff x="2822713" y="4054866"/>
            <a:chExt cx="685669" cy="584775"/>
          </a:xfrm>
          <a:solidFill>
            <a:srgbClr val="FFFF00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B92FEB3-723A-42C5-AD49-90F60C64D570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FE0EB93-2E8B-4B7F-9386-27DE63A14C2C}"/>
                </a:ext>
              </a:extLst>
            </p:cNvPr>
            <p:cNvSpPr txBox="1"/>
            <p:nvPr/>
          </p:nvSpPr>
          <p:spPr>
            <a:xfrm>
              <a:off x="2878739" y="4189840"/>
              <a:ext cx="629643" cy="38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0.1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5660D5-11AB-4652-B1AA-80BD15B4CB70}"/>
              </a:ext>
            </a:extLst>
          </p:cNvPr>
          <p:cNvGrpSpPr/>
          <p:nvPr/>
        </p:nvGrpSpPr>
        <p:grpSpPr>
          <a:xfrm>
            <a:off x="9186678" y="4275017"/>
            <a:ext cx="480364" cy="404406"/>
            <a:chOff x="2822713" y="4054866"/>
            <a:chExt cx="667261" cy="584775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0807F-0A75-49F7-B829-24E59BB17DCD}"/>
                </a:ext>
              </a:extLst>
            </p:cNvPr>
            <p:cNvSpPr/>
            <p:nvPr/>
          </p:nvSpPr>
          <p:spPr>
            <a:xfrm>
              <a:off x="2822713" y="4054866"/>
              <a:ext cx="664861" cy="58477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F37C22-188D-4DEF-B298-424CC81A551B}"/>
                </a:ext>
              </a:extLst>
            </p:cNvPr>
            <p:cNvSpPr txBox="1"/>
            <p:nvPr/>
          </p:nvSpPr>
          <p:spPr>
            <a:xfrm>
              <a:off x="2860331" y="4209002"/>
              <a:ext cx="629643" cy="33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0.01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6300215-C20D-4FB5-8C56-7DDF2471AB83}"/>
              </a:ext>
            </a:extLst>
          </p:cNvPr>
          <p:cNvGrpSpPr/>
          <p:nvPr/>
        </p:nvGrpSpPr>
        <p:grpSpPr>
          <a:xfrm>
            <a:off x="10381395" y="4292136"/>
            <a:ext cx="1078974" cy="2047529"/>
            <a:chOff x="10381395" y="4292136"/>
            <a:chExt cx="1078974" cy="2047529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971768CC-1254-40D8-AFDF-BC45908D247A}"/>
                </a:ext>
              </a:extLst>
            </p:cNvPr>
            <p:cNvGrpSpPr/>
            <p:nvPr/>
          </p:nvGrpSpPr>
          <p:grpSpPr>
            <a:xfrm>
              <a:off x="10976714" y="5845194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CA3364E8-4FD0-4C09-8653-6D626E3B1F93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56E41D41-312C-4144-876A-C8DDB4AE4FFD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D8E2EB2F-4CB6-454A-9351-E4844C64999D}"/>
                </a:ext>
              </a:extLst>
            </p:cNvPr>
            <p:cNvGrpSpPr/>
            <p:nvPr/>
          </p:nvGrpSpPr>
          <p:grpSpPr>
            <a:xfrm>
              <a:off x="10384652" y="4297695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C80B3678-DDD1-4ADD-85E2-70140B670AE7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4A1BB088-4468-43AE-A3C7-B9C7701229F9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BD082CF3-A7BA-4138-8021-FB68CF9839C9}"/>
                </a:ext>
              </a:extLst>
            </p:cNvPr>
            <p:cNvGrpSpPr/>
            <p:nvPr/>
          </p:nvGrpSpPr>
          <p:grpSpPr>
            <a:xfrm>
              <a:off x="10937815" y="4292136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91DE18B7-4433-4D81-A938-DA538AD18E36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B1D261F6-97FF-4782-9B6E-7D3EEC384223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.001</a:t>
                </a:r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4378C580-A540-48BC-822B-F7EE7E0EE6C7}"/>
                </a:ext>
              </a:extLst>
            </p:cNvPr>
            <p:cNvGrpSpPr/>
            <p:nvPr/>
          </p:nvGrpSpPr>
          <p:grpSpPr>
            <a:xfrm>
              <a:off x="10381395" y="4827033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F865DAE2-D3DA-4FAD-BFB0-7821593A587F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22424E7E-B949-4552-9873-07D8D400D419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CFCCC37-BA30-404E-8396-E946E3B13D76}"/>
                </a:ext>
              </a:extLst>
            </p:cNvPr>
            <p:cNvGrpSpPr/>
            <p:nvPr/>
          </p:nvGrpSpPr>
          <p:grpSpPr>
            <a:xfrm>
              <a:off x="10942098" y="4819750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F9E30CCA-AB5B-4136-8DF0-6A3215758D74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74209A33-0AAD-4857-B4ED-8EA992089C02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6C9ECEA-AB0D-4067-B713-CC3ECAD16F03}"/>
                </a:ext>
              </a:extLst>
            </p:cNvPr>
            <p:cNvGrpSpPr/>
            <p:nvPr/>
          </p:nvGrpSpPr>
          <p:grpSpPr>
            <a:xfrm>
              <a:off x="10951160" y="5345285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254F541E-3F33-4DC0-BB69-3B109755E4C8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E5CD4458-7FB9-46DD-B806-CCB21AD07468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8F2CAE3-BD41-4292-A7F2-3A030BAB23F4}"/>
                </a:ext>
              </a:extLst>
            </p:cNvPr>
            <p:cNvGrpSpPr/>
            <p:nvPr/>
          </p:nvGrpSpPr>
          <p:grpSpPr>
            <a:xfrm>
              <a:off x="10398380" y="5362369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4085B915-F534-48B5-A239-B01D65EF686C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85DF9967-0C00-4CA1-9A49-7A07865CBEBD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75638EF2-FAFD-4B15-A1AC-F20C7F52ADA3}"/>
                </a:ext>
              </a:extLst>
            </p:cNvPr>
            <p:cNvGrpSpPr/>
            <p:nvPr/>
          </p:nvGrpSpPr>
          <p:grpSpPr>
            <a:xfrm>
              <a:off x="10390096" y="5898203"/>
              <a:ext cx="483655" cy="441462"/>
              <a:chOff x="2822713" y="4054866"/>
              <a:chExt cx="711970" cy="584775"/>
            </a:xfrm>
            <a:solidFill>
              <a:srgbClr val="00B0F0"/>
            </a:solidFill>
          </p:grpSpPr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59AE9543-045A-4B79-A7C5-E56E4A23F6C8}"/>
                  </a:ext>
                </a:extLst>
              </p:cNvPr>
              <p:cNvSpPr/>
              <p:nvPr/>
            </p:nvSpPr>
            <p:spPr>
              <a:xfrm>
                <a:off x="2822713" y="4054866"/>
                <a:ext cx="664861" cy="5847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61E58D7A-4527-4DDE-909C-519653527484}"/>
                  </a:ext>
                </a:extLst>
              </p:cNvPr>
              <p:cNvSpPr txBox="1"/>
              <p:nvPr/>
            </p:nvSpPr>
            <p:spPr>
              <a:xfrm>
                <a:off x="2860330" y="4244110"/>
                <a:ext cx="674353" cy="2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0.001</a:t>
                </a:r>
              </a:p>
            </p:txBody>
          </p: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DA8D2BA-A38F-4BBF-A31C-8EBED502FDF9}"/>
              </a:ext>
            </a:extLst>
          </p:cNvPr>
          <p:cNvSpPr/>
          <p:nvPr/>
        </p:nvSpPr>
        <p:spPr>
          <a:xfrm>
            <a:off x="7169426" y="3657600"/>
            <a:ext cx="185530" cy="1722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3407CB-AD83-4BDA-B416-166FCA914D2B}"/>
              </a:ext>
            </a:extLst>
          </p:cNvPr>
          <p:cNvSpPr/>
          <p:nvPr/>
        </p:nvSpPr>
        <p:spPr>
          <a:xfrm>
            <a:off x="1535371" y="3279517"/>
            <a:ext cx="10013709" cy="47211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C02A5-D053-4D9C-9E85-B4133217B0F5}"/>
              </a:ext>
            </a:extLst>
          </p:cNvPr>
          <p:cNvSpPr txBox="1"/>
          <p:nvPr/>
        </p:nvSpPr>
        <p:spPr>
          <a:xfrm>
            <a:off x="3578087" y="92765"/>
            <a:ext cx="6087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</a:rPr>
              <a:t>2,546.318</a:t>
            </a:r>
          </a:p>
        </p:txBody>
      </p:sp>
    </p:spTree>
    <p:extLst>
      <p:ext uri="{BB962C8B-B14F-4D97-AF65-F5344CB8AC3E}">
        <p14:creationId xmlns:p14="http://schemas.microsoft.com/office/powerpoint/2010/main" val="135928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In summary...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259883" y="2534328"/>
            <a:ext cx="107210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We can write the standard form of a number in </a:t>
            </a:r>
            <a:r>
              <a:rPr lang="en-US" sz="2400" b="1" dirty="0">
                <a:solidFill>
                  <a:srgbClr val="C20AC6"/>
                </a:solidFill>
              </a:rPr>
              <a:t>expanded form</a:t>
            </a:r>
            <a:r>
              <a:rPr lang="en-US" sz="2000" b="1" dirty="0"/>
              <a:t>:</a:t>
            </a:r>
          </a:p>
          <a:p>
            <a:endParaRPr lang="en-US" sz="2000" b="1" dirty="0"/>
          </a:p>
          <a:p>
            <a:r>
              <a:rPr lang="en-US" sz="2000" b="1" dirty="0"/>
              <a:t>4,382.809</a:t>
            </a:r>
            <a:r>
              <a:rPr lang="en-US" sz="2400" b="1" dirty="0"/>
              <a:t> 	</a:t>
            </a:r>
          </a:p>
          <a:p>
            <a:endParaRPr lang="en-US" sz="1400" b="1" dirty="0"/>
          </a:p>
          <a:p>
            <a:r>
              <a:rPr lang="en-US" sz="1400" b="1" dirty="0"/>
              <a:t>			</a:t>
            </a:r>
          </a:p>
          <a:p>
            <a:r>
              <a:rPr lang="en-US" sz="2000" b="1" dirty="0"/>
              <a:t>4,382.809</a:t>
            </a:r>
            <a:r>
              <a:rPr lang="en-US" sz="1400" b="1" dirty="0"/>
              <a:t> 	        						</a:t>
            </a:r>
          </a:p>
          <a:p>
            <a:endParaRPr lang="en-US" sz="1400" b="1" dirty="0"/>
          </a:p>
          <a:p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We can write the expanded form of a number in </a:t>
            </a:r>
            <a:r>
              <a:rPr lang="en-US" sz="2400" b="1" dirty="0">
                <a:solidFill>
                  <a:srgbClr val="C20AC6"/>
                </a:solidFill>
              </a:rPr>
              <a:t>standard form</a:t>
            </a:r>
            <a:r>
              <a:rPr lang="en-US" sz="2000" b="1" dirty="0"/>
              <a:t>: </a:t>
            </a:r>
          </a:p>
          <a:p>
            <a:endParaRPr lang="en-US" sz="1400" b="1" dirty="0"/>
          </a:p>
          <a:p>
            <a:r>
              <a:rPr lang="en-US" sz="2000" b="1" dirty="0"/>
              <a:t>							</a:t>
            </a:r>
          </a:p>
          <a:p>
            <a:endParaRPr lang="en-US" sz="1600" b="1" dirty="0"/>
          </a:p>
          <a:p>
            <a:endParaRPr lang="en-US" b="1" dirty="0"/>
          </a:p>
          <a:p>
            <a:r>
              <a:rPr lang="en-US" sz="2000" b="1" dirty="0"/>
              <a:t>							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2400" b="1" dirty="0"/>
              <a:t>		</a:t>
            </a:r>
            <a:endParaRPr lang="en-US" b="1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EC29704-7C43-4D6B-9EA4-10E0220E5C07}"/>
              </a:ext>
            </a:extLst>
          </p:cNvPr>
          <p:cNvSpPr/>
          <p:nvPr/>
        </p:nvSpPr>
        <p:spPr>
          <a:xfrm>
            <a:off x="2809461" y="3292994"/>
            <a:ext cx="768627" cy="271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1E5E14-975D-40D0-B1CB-A1F029A768F9}"/>
              </a:ext>
            </a:extLst>
          </p:cNvPr>
          <p:cNvSpPr txBox="1"/>
          <p:nvPr/>
        </p:nvSpPr>
        <p:spPr>
          <a:xfrm>
            <a:off x="7702437" y="3530940"/>
            <a:ext cx="7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howcard Gothic" panose="04020904020102020604" pitchFamily="82" charset="0"/>
              </a:rPr>
              <a:t>OR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2A676CE-67CA-4B7C-A132-806668D54A32}"/>
              </a:ext>
            </a:extLst>
          </p:cNvPr>
          <p:cNvSpPr/>
          <p:nvPr/>
        </p:nvSpPr>
        <p:spPr>
          <a:xfrm>
            <a:off x="7342697" y="5343577"/>
            <a:ext cx="768627" cy="271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3C35A8-2246-41D4-B347-D7CA5D97CF12}"/>
              </a:ext>
            </a:extLst>
          </p:cNvPr>
          <p:cNvSpPr txBox="1"/>
          <p:nvPr/>
        </p:nvSpPr>
        <p:spPr>
          <a:xfrm>
            <a:off x="4382767" y="5635691"/>
            <a:ext cx="7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howcard Gothic" panose="04020904020102020604" pitchFamily="82" charset="0"/>
              </a:rPr>
              <a:t>OR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CBDC05E-7731-4020-B977-5D6F0911123A}"/>
              </a:ext>
            </a:extLst>
          </p:cNvPr>
          <p:cNvSpPr/>
          <p:nvPr/>
        </p:nvSpPr>
        <p:spPr>
          <a:xfrm>
            <a:off x="2809461" y="4067413"/>
            <a:ext cx="768627" cy="271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5C2CE40-54DC-41B7-8EFD-9449F39E6776}"/>
              </a:ext>
            </a:extLst>
          </p:cNvPr>
          <p:cNvSpPr/>
          <p:nvPr/>
        </p:nvSpPr>
        <p:spPr>
          <a:xfrm>
            <a:off x="7342697" y="6158911"/>
            <a:ext cx="768627" cy="271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73E1C9-E358-4CB6-B831-79B2D541928F}"/>
              </a:ext>
            </a:extLst>
          </p:cNvPr>
          <p:cNvSpPr txBox="1"/>
          <p:nvPr/>
        </p:nvSpPr>
        <p:spPr>
          <a:xfrm>
            <a:off x="3578088" y="3287930"/>
            <a:ext cx="7682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(4 x 1,000) + (3 x 100) + (8 x 10) + (2 x 1) + (8 x 0.1) + (9 x 0.001)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BAEBD43-9336-4866-B944-EBE64311490F}"/>
                  </a:ext>
                </a:extLst>
              </p:cNvPr>
              <p:cNvSpPr txBox="1"/>
              <p:nvPr/>
            </p:nvSpPr>
            <p:spPr>
              <a:xfrm>
                <a:off x="3665677" y="4006801"/>
                <a:ext cx="7519558" cy="403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(4 x 1,000) + (3 x 100) + (8 x 10) + (2 x 1) + (8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1400" b="1" dirty="0"/>
                  <a:t>) + (9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1400" b="1" dirty="0"/>
                  <a:t>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BAEBD43-9336-4866-B944-EBE643114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677" y="4006801"/>
                <a:ext cx="7519558" cy="403508"/>
              </a:xfrm>
              <a:prstGeom prst="rect">
                <a:avLst/>
              </a:prstGeom>
              <a:blipFill>
                <a:blip r:embed="rId2"/>
                <a:stretch>
                  <a:fillRect l="-243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1EB662A-262D-4A50-99DC-1B78F64932FA}"/>
              </a:ext>
            </a:extLst>
          </p:cNvPr>
          <p:cNvSpPr txBox="1"/>
          <p:nvPr/>
        </p:nvSpPr>
        <p:spPr>
          <a:xfrm>
            <a:off x="1648570" y="5388234"/>
            <a:ext cx="5861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(5 x 100) + (4 x 1) + (8 x 0.1) + (3 x 0.01) + (7 x 0.001)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D162B39-62BF-4ED7-B38C-1B7EE59C1F66}"/>
                  </a:ext>
                </a:extLst>
              </p:cNvPr>
              <p:cNvSpPr txBox="1"/>
              <p:nvPr/>
            </p:nvSpPr>
            <p:spPr>
              <a:xfrm>
                <a:off x="2077539" y="6113519"/>
                <a:ext cx="5505018" cy="403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(5 x 100) + (4 x 1) + (8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1400" b="1" dirty="0"/>
                  <a:t>) + (3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1400" b="1" dirty="0"/>
                  <a:t>) + (7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</m:oMath>
                </a14:m>
                <a:r>
                  <a:rPr lang="en-US" sz="1400" b="1" dirty="0"/>
                  <a:t>)</a:t>
                </a:r>
                <a:endParaRPr lang="en-US" sz="1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D162B39-62BF-4ED7-B38C-1B7EE59C1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539" y="6113519"/>
                <a:ext cx="5505018" cy="403508"/>
              </a:xfrm>
              <a:prstGeom prst="rect">
                <a:avLst/>
              </a:prstGeom>
              <a:blipFill>
                <a:blip r:embed="rId3"/>
                <a:stretch>
                  <a:fillRect l="-332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1547C8B-A30E-4D56-A606-94AC6ED054BA}"/>
              </a:ext>
            </a:extLst>
          </p:cNvPr>
          <p:cNvSpPr txBox="1"/>
          <p:nvPr/>
        </p:nvSpPr>
        <p:spPr>
          <a:xfrm>
            <a:off x="8097575" y="5315216"/>
            <a:ext cx="1465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504.837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FD9F43-3F9C-4E2F-97BC-7D280298C374}"/>
              </a:ext>
            </a:extLst>
          </p:cNvPr>
          <p:cNvSpPr txBox="1"/>
          <p:nvPr/>
        </p:nvSpPr>
        <p:spPr>
          <a:xfrm>
            <a:off x="8109755" y="6148577"/>
            <a:ext cx="1465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504.837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736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90029"/>
              </p:ext>
            </p:extLst>
          </p:nvPr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961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 write the expanded form: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1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/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961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 write the expanded form: </a:t>
            </a:r>
            <a:r>
              <a:rPr lang="en-US" b="1" dirty="0">
                <a:solidFill>
                  <a:srgbClr val="0070C0"/>
                </a:solidFill>
              </a:rPr>
              <a:t>4,000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7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16B7F-EACF-430D-9EAA-6B2A764D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896639"/>
            <a:ext cx="10013709" cy="1347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Expanded Form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DB97E3-37DD-4EA6-A740-A6CBAA0BC3C6}"/>
              </a:ext>
            </a:extLst>
          </p:cNvPr>
          <p:cNvGraphicFramePr>
            <a:graphicFrameLocks noGrp="1"/>
          </p:cNvGraphicFramePr>
          <p:nvPr/>
        </p:nvGraphicFramePr>
        <p:xfrm>
          <a:off x="2478225" y="361792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5933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95492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8690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3100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3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6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0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028BE-7880-40D7-9097-1028B1BBE9C4}"/>
              </a:ext>
            </a:extLst>
          </p:cNvPr>
          <p:cNvSpPr txBox="1"/>
          <p:nvPr/>
        </p:nvSpPr>
        <p:spPr>
          <a:xfrm>
            <a:off x="1470991" y="2523396"/>
            <a:ext cx="107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expanded form of a number is a numerical expression that shows the value of each digit. </a:t>
            </a:r>
          </a:p>
          <a:p>
            <a:endParaRPr lang="en-US" sz="1600" b="1" dirty="0"/>
          </a:p>
          <a:p>
            <a:r>
              <a:rPr lang="en-US" sz="1600" b="1" dirty="0"/>
              <a:t>Example: Write the expanded form of 4,329.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0E333-F320-4CFD-808A-8E32503CD300}"/>
              </a:ext>
            </a:extLst>
          </p:cNvPr>
          <p:cNvSpPr txBox="1"/>
          <p:nvPr/>
        </p:nvSpPr>
        <p:spPr>
          <a:xfrm>
            <a:off x="1737186" y="6106503"/>
            <a:ext cx="961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 write the expanded form: </a:t>
            </a:r>
            <a:r>
              <a:rPr lang="en-US" b="1" dirty="0">
                <a:solidFill>
                  <a:srgbClr val="0070C0"/>
                </a:solidFill>
              </a:rPr>
              <a:t>4,000</a:t>
            </a:r>
            <a:r>
              <a:rPr lang="en-US" b="1" dirty="0"/>
              <a:t> + </a:t>
            </a:r>
            <a:r>
              <a:rPr lang="en-US" b="1" dirty="0">
                <a:solidFill>
                  <a:srgbClr val="00B050"/>
                </a:solidFill>
              </a:rPr>
              <a:t>300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8242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412436"/>
      </a:dk2>
      <a:lt2>
        <a:srgbClr val="E2E8E4"/>
      </a:lt2>
      <a:accent1>
        <a:srgbClr val="EC70BB"/>
      </a:accent1>
      <a:accent2>
        <a:srgbClr val="E8516D"/>
      </a:accent2>
      <a:accent3>
        <a:srgbClr val="EB886A"/>
      </a:accent3>
      <a:accent4>
        <a:srgbClr val="D29931"/>
      </a:accent4>
      <a:accent5>
        <a:srgbClr val="A2A850"/>
      </a:accent5>
      <a:accent6>
        <a:srgbClr val="7AB23E"/>
      </a:accent6>
      <a:hlink>
        <a:srgbClr val="558D6C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3743</Words>
  <Application>Microsoft Office PowerPoint</Application>
  <PresentationFormat>Widescreen</PresentationFormat>
  <Paragraphs>1260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Meiryo</vt:lpstr>
      <vt:lpstr>Arial</vt:lpstr>
      <vt:lpstr>Cambria Math</vt:lpstr>
      <vt:lpstr>Corbel</vt:lpstr>
      <vt:lpstr>Showcard Gothic</vt:lpstr>
      <vt:lpstr>ShojiVTI</vt:lpstr>
      <vt:lpstr>Expanded Form of decimals</vt:lpstr>
      <vt:lpstr>Expanded Form</vt:lpstr>
      <vt:lpstr>Expanded Form</vt:lpstr>
      <vt:lpstr>Expanded Form</vt:lpstr>
      <vt:lpstr>Expanded Form</vt:lpstr>
      <vt:lpstr>Expanded Form</vt:lpstr>
      <vt:lpstr>Expanded Form</vt:lpstr>
      <vt:lpstr>Expanded Form</vt:lpstr>
      <vt:lpstr>Expanded Form</vt:lpstr>
      <vt:lpstr>Expanded Form</vt:lpstr>
      <vt:lpstr>Expanded Form</vt:lpstr>
      <vt:lpstr>In 5th grade...</vt:lpstr>
      <vt:lpstr>In 5th grade...</vt:lpstr>
      <vt:lpstr>In 5th grade...</vt:lpstr>
      <vt:lpstr>In 5th grade...</vt:lpstr>
      <vt:lpstr>Expanded Notation with Decimals</vt:lpstr>
      <vt:lpstr>Expanded Notation with Decimals</vt:lpstr>
      <vt:lpstr>Expanded Notation with Decimals</vt:lpstr>
      <vt:lpstr>Expanded Notation with Decimals</vt:lpstr>
      <vt:lpstr>Expanded Notation with Decimals</vt:lpstr>
      <vt:lpstr>Expanded Notation with Decimals</vt:lpstr>
      <vt:lpstr>Expanded Notation with Decimals</vt:lpstr>
      <vt:lpstr>Expanded Notation with Decimals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Let’s practice! </vt:lpstr>
      <vt:lpstr>In summary...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Expanded Form of decimals</dc:title>
  <dc:creator>Rachael L. Ramsey</dc:creator>
  <cp:lastModifiedBy>Joseph Stone</cp:lastModifiedBy>
  <cp:revision>4</cp:revision>
  <dcterms:created xsi:type="dcterms:W3CDTF">2020-09-03T18:59:00Z</dcterms:created>
  <dcterms:modified xsi:type="dcterms:W3CDTF">2020-09-07T21:13:33Z</dcterms:modified>
</cp:coreProperties>
</file>