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94" r:id="rId6"/>
    <p:sldId id="295" r:id="rId7"/>
    <p:sldId id="297" r:id="rId8"/>
    <p:sldId id="296" r:id="rId9"/>
    <p:sldId id="298" r:id="rId10"/>
    <p:sldId id="299" r:id="rId11"/>
    <p:sldId id="300" r:id="rId12"/>
    <p:sldId id="301" r:id="rId13"/>
    <p:sldId id="30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4T12:23:14.45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4T12:33:28.43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4T12:38:37.149"/>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10/2/2020</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33706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89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8634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217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868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91737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697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89614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29631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555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10/2/2020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583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10/2/2020</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12970171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hyperlink" Target="http://freehighresolutiongraphicsandclipart.blogspot.com/2010/09/blog-post_16.html" TargetMode="External"/><Relationship Id="rId18" Type="http://schemas.openxmlformats.org/officeDocument/2006/relationships/hyperlink" Target="https://en.wikipedia.org/wiki/List_of_mammals_of_Ireland" TargetMode="External"/><Relationship Id="rId3" Type="http://schemas.openxmlformats.org/officeDocument/2006/relationships/slideLayout" Target="../slideLayouts/slideLayout1.xml"/><Relationship Id="rId21" Type="http://schemas.openxmlformats.org/officeDocument/2006/relationships/image" Target="../media/image9.jpg"/><Relationship Id="rId7" Type="http://schemas.openxmlformats.org/officeDocument/2006/relationships/hyperlink" Target="https://creativecommons.org/licenses/by-sa/3.0/" TargetMode="External"/><Relationship Id="rId12" Type="http://schemas.openxmlformats.org/officeDocument/2006/relationships/image" Target="../media/image5.png"/><Relationship Id="rId17" Type="http://schemas.openxmlformats.org/officeDocument/2006/relationships/image" Target="../media/image7.jpg"/><Relationship Id="rId2" Type="http://schemas.openxmlformats.org/officeDocument/2006/relationships/video" Target="../media/media1.mp4"/><Relationship Id="rId16" Type="http://schemas.openxmlformats.org/officeDocument/2006/relationships/hyperlink" Target="https://en.wikipedia.org/wiki/Camel" TargetMode="External"/><Relationship Id="rId20" Type="http://schemas.openxmlformats.org/officeDocument/2006/relationships/hyperlink" Target="https://en.wikipedia.org/wiki/Ethiopian_wolf" TargetMode="External"/><Relationship Id="rId1" Type="http://schemas.microsoft.com/office/2007/relationships/media" Target="../media/media1.mp4"/><Relationship Id="rId6" Type="http://schemas.openxmlformats.org/officeDocument/2006/relationships/hyperlink" Target="https://en.wikipedia.org/wiki/Wildlife_of_India" TargetMode="External"/><Relationship Id="rId11" Type="http://schemas.openxmlformats.org/officeDocument/2006/relationships/hyperlink" Target="https://en.wikipedia.org/wiki/Canada_lynx" TargetMode="External"/><Relationship Id="rId24" Type="http://schemas.openxmlformats.org/officeDocument/2006/relationships/hyperlink" Target="https://en.wikipedia.org/wiki/Megafauna" TargetMode="External"/><Relationship Id="rId5" Type="http://schemas.openxmlformats.org/officeDocument/2006/relationships/image" Target="../media/image2.jpg"/><Relationship Id="rId15" Type="http://schemas.openxmlformats.org/officeDocument/2006/relationships/image" Target="../media/image6.jpg"/><Relationship Id="rId23" Type="http://schemas.openxmlformats.org/officeDocument/2006/relationships/image" Target="../media/image10.jpg"/><Relationship Id="rId10" Type="http://schemas.openxmlformats.org/officeDocument/2006/relationships/image" Target="../media/image4.jpg"/><Relationship Id="rId19" Type="http://schemas.openxmlformats.org/officeDocument/2006/relationships/image" Target="../media/image8.jpg"/><Relationship Id="rId4" Type="http://schemas.openxmlformats.org/officeDocument/2006/relationships/image" Target="../media/image1.png"/><Relationship Id="rId9" Type="http://schemas.openxmlformats.org/officeDocument/2006/relationships/hyperlink" Target="https://en.wikipedia.org/wiki/Animals_of_Yellowstone" TargetMode="External"/><Relationship Id="rId14" Type="http://schemas.openxmlformats.org/officeDocument/2006/relationships/hyperlink" Target="https://creativecommons.org/licenses/by-nc-nd/3.0/" TargetMode="External"/><Relationship Id="rId22" Type="http://schemas.openxmlformats.org/officeDocument/2006/relationships/hyperlink" Target="https://en.wikipedia.org/wiki/Marsh_dee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sM_qL5d7DuA?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alvaryga.com/good-better-best/"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alvaryga.com/good-better-best/"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E6630D8D-AA31-4469-8810-9726C98E41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998" y="37482"/>
            <a:ext cx="12191997" cy="6858022"/>
          </a:xfrm>
          <a:prstGeom prst="rect">
            <a:avLst/>
          </a:prstGeom>
        </p:spPr>
      </p:pic>
      <p:sp>
        <p:nvSpPr>
          <p:cNvPr id="9" name="Rectangle 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A20BEE-C175-44D1-8635-CE82F761107B}"/>
              </a:ext>
            </a:extLst>
          </p:cNvPr>
          <p:cNvSpPr>
            <a:spLocks noGrp="1"/>
          </p:cNvSpPr>
          <p:nvPr>
            <p:ph type="ctrTitle"/>
          </p:nvPr>
        </p:nvSpPr>
        <p:spPr>
          <a:xfrm>
            <a:off x="5586698" y="233043"/>
            <a:ext cx="6524760" cy="3071405"/>
          </a:xfrm>
        </p:spPr>
        <p:txBody>
          <a:bodyPr anchor="t">
            <a:normAutofit/>
          </a:bodyPr>
          <a:lstStyle/>
          <a:p>
            <a:pPr algn="r"/>
            <a:r>
              <a:rPr lang="en-US" sz="6600" dirty="0">
                <a:solidFill>
                  <a:schemeClr val="bg1"/>
                </a:solidFill>
              </a:rPr>
              <a:t>Informational Writing:</a:t>
            </a:r>
          </a:p>
        </p:txBody>
      </p:sp>
      <p:sp>
        <p:nvSpPr>
          <p:cNvPr id="3" name="Subtitle 2">
            <a:extLst>
              <a:ext uri="{FF2B5EF4-FFF2-40B4-BE49-F238E27FC236}">
                <a16:creationId xmlns:a16="http://schemas.microsoft.com/office/drawing/2014/main" id="{25DDA9DE-2CDF-4DC0-83E4-708AFF4F6CB0}"/>
              </a:ext>
            </a:extLst>
          </p:cNvPr>
          <p:cNvSpPr>
            <a:spLocks noGrp="1"/>
          </p:cNvSpPr>
          <p:nvPr>
            <p:ph type="subTitle" idx="1"/>
          </p:nvPr>
        </p:nvSpPr>
        <p:spPr>
          <a:xfrm>
            <a:off x="6581985" y="2380903"/>
            <a:ext cx="5449479" cy="1663495"/>
          </a:xfrm>
        </p:spPr>
        <p:txBody>
          <a:bodyPr anchor="b">
            <a:normAutofit/>
          </a:bodyPr>
          <a:lstStyle/>
          <a:p>
            <a:pPr algn="r"/>
            <a:r>
              <a:rPr lang="en-US" sz="4800" b="1" dirty="0">
                <a:solidFill>
                  <a:schemeClr val="bg1"/>
                </a:solidFill>
              </a:rPr>
              <a:t>Endangered Animals</a:t>
            </a:r>
          </a:p>
        </p:txBody>
      </p:sp>
      <p:pic>
        <p:nvPicPr>
          <p:cNvPr id="6" name="Picture 5" descr="A cat sitting on top of a tiger&#10;&#10;Description automatically generated">
            <a:extLst>
              <a:ext uri="{FF2B5EF4-FFF2-40B4-BE49-F238E27FC236}">
                <a16:creationId xmlns:a16="http://schemas.microsoft.com/office/drawing/2014/main" id="{ACE76A27-4CF5-477A-9DAB-6DFDDEC9748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982" y="5808"/>
            <a:ext cx="3657600" cy="2743200"/>
          </a:xfrm>
          <a:prstGeom prst="rect">
            <a:avLst/>
          </a:prstGeom>
        </p:spPr>
      </p:pic>
      <p:sp>
        <p:nvSpPr>
          <p:cNvPr id="7" name="TextBox 6">
            <a:extLst>
              <a:ext uri="{FF2B5EF4-FFF2-40B4-BE49-F238E27FC236}">
                <a16:creationId xmlns:a16="http://schemas.microsoft.com/office/drawing/2014/main" id="{F2DDB527-FAE4-4471-8FA7-107A5507ECE7}"/>
              </a:ext>
            </a:extLst>
          </p:cNvPr>
          <p:cNvSpPr txBox="1"/>
          <p:nvPr/>
        </p:nvSpPr>
        <p:spPr>
          <a:xfrm>
            <a:off x="459237" y="3642360"/>
            <a:ext cx="3657600" cy="230832"/>
          </a:xfrm>
          <a:prstGeom prst="rect">
            <a:avLst/>
          </a:prstGeom>
          <a:noFill/>
        </p:spPr>
        <p:txBody>
          <a:bodyPr wrap="square" rtlCol="0">
            <a:spAutoFit/>
          </a:bodyPr>
          <a:lstStyle/>
          <a:p>
            <a:r>
              <a:rPr lang="en-US" sz="900">
                <a:hlinkClick r:id="rId6" tooltip="https://en.wikipedia.org/wiki/Wildlife_of_India"/>
              </a:rPr>
              <a:t>This Photo</a:t>
            </a:r>
            <a:r>
              <a:rPr lang="en-US" sz="900"/>
              <a:t> by Unknown Author is licensed under </a:t>
            </a:r>
            <a:r>
              <a:rPr lang="en-US" sz="900">
                <a:hlinkClick r:id="rId7" tooltip="https://creativecommons.org/licenses/by-sa/3.0/"/>
              </a:rPr>
              <a:t>CC BY-SA</a:t>
            </a:r>
            <a:endParaRPr lang="en-US" sz="900"/>
          </a:p>
        </p:txBody>
      </p:sp>
      <p:pic>
        <p:nvPicPr>
          <p:cNvPr id="10" name="Picture 9">
            <a:extLst>
              <a:ext uri="{FF2B5EF4-FFF2-40B4-BE49-F238E27FC236}">
                <a16:creationId xmlns:a16="http://schemas.microsoft.com/office/drawing/2014/main" id="{FEFD4F9E-0BF0-49B3-8DC8-CAF5237B2B8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869321" y="1709086"/>
            <a:ext cx="5486400" cy="3653028"/>
          </a:xfrm>
          <a:prstGeom prst="rect">
            <a:avLst/>
          </a:prstGeom>
        </p:spPr>
      </p:pic>
      <p:sp>
        <p:nvSpPr>
          <p:cNvPr id="12" name="TextBox 11">
            <a:extLst>
              <a:ext uri="{FF2B5EF4-FFF2-40B4-BE49-F238E27FC236}">
                <a16:creationId xmlns:a16="http://schemas.microsoft.com/office/drawing/2014/main" id="{7235CA79-F167-422E-997F-BDAB77D0C5E7}"/>
              </a:ext>
            </a:extLst>
          </p:cNvPr>
          <p:cNvSpPr txBox="1"/>
          <p:nvPr/>
        </p:nvSpPr>
        <p:spPr>
          <a:xfrm>
            <a:off x="1943497" y="4649706"/>
            <a:ext cx="5486400" cy="230832"/>
          </a:xfrm>
          <a:prstGeom prst="rect">
            <a:avLst/>
          </a:prstGeom>
          <a:noFill/>
        </p:spPr>
        <p:txBody>
          <a:bodyPr wrap="square" rtlCol="0">
            <a:spAutoFit/>
          </a:bodyPr>
          <a:lstStyle/>
          <a:p>
            <a:r>
              <a:rPr lang="en-US" sz="900">
                <a:hlinkClick r:id="rId9" tooltip="https://en.wikipedia.org/wiki/Animals_of_Yellowstone"/>
              </a:rPr>
              <a:t>This Photo</a:t>
            </a:r>
            <a:r>
              <a:rPr lang="en-US" sz="900"/>
              <a:t> by Unknown Author is licensed under </a:t>
            </a:r>
            <a:r>
              <a:rPr lang="en-US" sz="900">
                <a:hlinkClick r:id="rId7" tooltip="https://creativecommons.org/licenses/by-sa/3.0/"/>
              </a:rPr>
              <a:t>CC BY-SA</a:t>
            </a:r>
            <a:endParaRPr lang="en-US" sz="900"/>
          </a:p>
        </p:txBody>
      </p:sp>
      <p:pic>
        <p:nvPicPr>
          <p:cNvPr id="14" name="Picture 13">
            <a:extLst>
              <a:ext uri="{FF2B5EF4-FFF2-40B4-BE49-F238E27FC236}">
                <a16:creationId xmlns:a16="http://schemas.microsoft.com/office/drawing/2014/main" id="{28184B1F-146F-4377-8768-21384CADA46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889516" y="4799706"/>
            <a:ext cx="1377146" cy="2065719"/>
          </a:xfrm>
          <a:prstGeom prst="rect">
            <a:avLst/>
          </a:prstGeom>
        </p:spPr>
      </p:pic>
      <p:sp>
        <p:nvSpPr>
          <p:cNvPr id="15" name="TextBox 14">
            <a:extLst>
              <a:ext uri="{FF2B5EF4-FFF2-40B4-BE49-F238E27FC236}">
                <a16:creationId xmlns:a16="http://schemas.microsoft.com/office/drawing/2014/main" id="{D6A50C87-08C1-4FC9-8E05-0EBA17E84F5D}"/>
              </a:ext>
            </a:extLst>
          </p:cNvPr>
          <p:cNvSpPr txBox="1"/>
          <p:nvPr/>
        </p:nvSpPr>
        <p:spPr>
          <a:xfrm>
            <a:off x="2550697" y="6402192"/>
            <a:ext cx="4572000" cy="230832"/>
          </a:xfrm>
          <a:prstGeom prst="rect">
            <a:avLst/>
          </a:prstGeom>
          <a:noFill/>
        </p:spPr>
        <p:txBody>
          <a:bodyPr wrap="square" rtlCol="0">
            <a:spAutoFit/>
          </a:bodyPr>
          <a:lstStyle/>
          <a:p>
            <a:r>
              <a:rPr lang="en-US" sz="900">
                <a:hlinkClick r:id="rId11" tooltip="https://en.wikipedia.org/wiki/Canada_lynx"/>
              </a:rPr>
              <a:t>This Photo</a:t>
            </a:r>
            <a:r>
              <a:rPr lang="en-US" sz="900"/>
              <a:t> by Unknown Author is licensed under </a:t>
            </a:r>
            <a:r>
              <a:rPr lang="en-US" sz="900">
                <a:hlinkClick r:id="rId7" tooltip="https://creativecommons.org/licenses/by-sa/3.0/"/>
              </a:rPr>
              <a:t>CC BY-SA</a:t>
            </a:r>
            <a:endParaRPr lang="en-US" sz="900"/>
          </a:p>
        </p:txBody>
      </p:sp>
      <p:pic>
        <p:nvPicPr>
          <p:cNvPr id="17" name="Picture 16">
            <a:extLst>
              <a:ext uri="{FF2B5EF4-FFF2-40B4-BE49-F238E27FC236}">
                <a16:creationId xmlns:a16="http://schemas.microsoft.com/office/drawing/2014/main" id="{14E18D17-6E74-4B03-ACEB-D168BD4C89E9}"/>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41379" y="2429008"/>
            <a:ext cx="2896431" cy="3981349"/>
          </a:xfrm>
          <a:prstGeom prst="rect">
            <a:avLst/>
          </a:prstGeom>
        </p:spPr>
      </p:pic>
      <p:sp>
        <p:nvSpPr>
          <p:cNvPr id="18" name="TextBox 17">
            <a:extLst>
              <a:ext uri="{FF2B5EF4-FFF2-40B4-BE49-F238E27FC236}">
                <a16:creationId xmlns:a16="http://schemas.microsoft.com/office/drawing/2014/main" id="{9B8B4EFD-7B88-4E8F-8509-4B8C99D16928}"/>
              </a:ext>
            </a:extLst>
          </p:cNvPr>
          <p:cNvSpPr txBox="1"/>
          <p:nvPr/>
        </p:nvSpPr>
        <p:spPr>
          <a:xfrm>
            <a:off x="2492099" y="6552192"/>
            <a:ext cx="4989195" cy="230832"/>
          </a:xfrm>
          <a:prstGeom prst="rect">
            <a:avLst/>
          </a:prstGeom>
          <a:noFill/>
        </p:spPr>
        <p:txBody>
          <a:bodyPr wrap="square" rtlCol="0">
            <a:spAutoFit/>
          </a:bodyPr>
          <a:lstStyle/>
          <a:p>
            <a:r>
              <a:rPr lang="en-US" sz="900">
                <a:hlinkClick r:id="rId13" tooltip="http://freehighresolutiongraphicsandclipart.blogspot.com/2010/09/blog-post_16.html"/>
              </a:rPr>
              <a:t>This Photo</a:t>
            </a:r>
            <a:r>
              <a:rPr lang="en-US" sz="900"/>
              <a:t> by Unknown Author is licensed under </a:t>
            </a:r>
            <a:r>
              <a:rPr lang="en-US" sz="900">
                <a:hlinkClick r:id="rId14" tooltip="https://creativecommons.org/licenses/by-nc-nd/3.0/"/>
              </a:rPr>
              <a:t>CC BY-NC-ND</a:t>
            </a:r>
            <a:endParaRPr lang="en-US" sz="900"/>
          </a:p>
        </p:txBody>
      </p:sp>
      <p:pic>
        <p:nvPicPr>
          <p:cNvPr id="20" name="Picture 19">
            <a:extLst>
              <a:ext uri="{FF2B5EF4-FFF2-40B4-BE49-F238E27FC236}">
                <a16:creationId xmlns:a16="http://schemas.microsoft.com/office/drawing/2014/main" id="{3A97D978-4385-4B22-99AF-03B8C29CA6A0}"/>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3434131" y="108755"/>
            <a:ext cx="2152566" cy="2649450"/>
          </a:xfrm>
          <a:prstGeom prst="rect">
            <a:avLst/>
          </a:prstGeom>
        </p:spPr>
      </p:pic>
      <p:sp>
        <p:nvSpPr>
          <p:cNvPr id="21" name="TextBox 20">
            <a:extLst>
              <a:ext uri="{FF2B5EF4-FFF2-40B4-BE49-F238E27FC236}">
                <a16:creationId xmlns:a16="http://schemas.microsoft.com/office/drawing/2014/main" id="{8C7E7D60-61B5-4EFD-B023-7E5B1BD47BD1}"/>
              </a:ext>
            </a:extLst>
          </p:cNvPr>
          <p:cNvSpPr txBox="1"/>
          <p:nvPr/>
        </p:nvSpPr>
        <p:spPr>
          <a:xfrm>
            <a:off x="2350779" y="6702192"/>
            <a:ext cx="5571835" cy="230832"/>
          </a:xfrm>
          <a:prstGeom prst="rect">
            <a:avLst/>
          </a:prstGeom>
          <a:noFill/>
        </p:spPr>
        <p:txBody>
          <a:bodyPr wrap="square" rtlCol="0">
            <a:spAutoFit/>
          </a:bodyPr>
          <a:lstStyle/>
          <a:p>
            <a:r>
              <a:rPr lang="en-US" sz="900">
                <a:hlinkClick r:id="rId16" tooltip="https://en.wikipedia.org/wiki/Camel"/>
              </a:rPr>
              <a:t>This Photo</a:t>
            </a:r>
            <a:r>
              <a:rPr lang="en-US" sz="900"/>
              <a:t> by Unknown Author is licensed under </a:t>
            </a:r>
            <a:r>
              <a:rPr lang="en-US" sz="900">
                <a:hlinkClick r:id="rId7" tooltip="https://creativecommons.org/licenses/by-sa/3.0/"/>
              </a:rPr>
              <a:t>CC BY-SA</a:t>
            </a:r>
            <a:endParaRPr lang="en-US" sz="900"/>
          </a:p>
        </p:txBody>
      </p:sp>
      <p:pic>
        <p:nvPicPr>
          <p:cNvPr id="32" name="Picture 31">
            <a:extLst>
              <a:ext uri="{FF2B5EF4-FFF2-40B4-BE49-F238E27FC236}">
                <a16:creationId xmlns:a16="http://schemas.microsoft.com/office/drawing/2014/main" id="{50F11831-8746-435D-8F7D-7102CCC4D97C}"/>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80542" y="2841103"/>
            <a:ext cx="1748329" cy="2331105"/>
          </a:xfrm>
          <a:prstGeom prst="rect">
            <a:avLst/>
          </a:prstGeom>
        </p:spPr>
      </p:pic>
      <p:pic>
        <p:nvPicPr>
          <p:cNvPr id="23" name="Picture 22">
            <a:extLst>
              <a:ext uri="{FF2B5EF4-FFF2-40B4-BE49-F238E27FC236}">
                <a16:creationId xmlns:a16="http://schemas.microsoft.com/office/drawing/2014/main" id="{205137E6-406F-438E-9D36-32A42A3B6722}"/>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143197" y="4799706"/>
            <a:ext cx="3078729" cy="2052486"/>
          </a:xfrm>
          <a:prstGeom prst="rect">
            <a:avLst/>
          </a:prstGeom>
        </p:spPr>
      </p:pic>
      <p:sp>
        <p:nvSpPr>
          <p:cNvPr id="24" name="TextBox 23">
            <a:extLst>
              <a:ext uri="{FF2B5EF4-FFF2-40B4-BE49-F238E27FC236}">
                <a16:creationId xmlns:a16="http://schemas.microsoft.com/office/drawing/2014/main" id="{1E6E0131-CC89-4599-8A66-08135DED377E}"/>
              </a:ext>
            </a:extLst>
          </p:cNvPr>
          <p:cNvSpPr txBox="1"/>
          <p:nvPr/>
        </p:nvSpPr>
        <p:spPr>
          <a:xfrm>
            <a:off x="-48005" y="6710954"/>
            <a:ext cx="10287000" cy="230832"/>
          </a:xfrm>
          <a:prstGeom prst="rect">
            <a:avLst/>
          </a:prstGeom>
          <a:noFill/>
        </p:spPr>
        <p:txBody>
          <a:bodyPr wrap="square" rtlCol="0">
            <a:spAutoFit/>
          </a:bodyPr>
          <a:lstStyle/>
          <a:p>
            <a:r>
              <a:rPr lang="en-US" sz="900">
                <a:hlinkClick r:id="rId20" tooltip="https://en.wikipedia.org/wiki/Ethiopian_wolf"/>
              </a:rPr>
              <a:t>This Photo</a:t>
            </a:r>
            <a:r>
              <a:rPr lang="en-US" sz="900"/>
              <a:t> by Unknown Author is licensed under </a:t>
            </a:r>
            <a:r>
              <a:rPr lang="en-US" sz="900">
                <a:hlinkClick r:id="rId7" tooltip="https://creativecommons.org/licenses/by-sa/3.0/"/>
              </a:rPr>
              <a:t>CC BY-SA</a:t>
            </a:r>
            <a:endParaRPr lang="en-US" sz="900"/>
          </a:p>
        </p:txBody>
      </p:sp>
      <p:pic>
        <p:nvPicPr>
          <p:cNvPr id="26" name="Picture 25">
            <a:extLst>
              <a:ext uri="{FF2B5EF4-FFF2-40B4-BE49-F238E27FC236}">
                <a16:creationId xmlns:a16="http://schemas.microsoft.com/office/drawing/2014/main" id="{80A7E4F9-9912-4D13-BC84-5325341F5F65}"/>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4670355" y="3364854"/>
            <a:ext cx="1982165" cy="3262314"/>
          </a:xfrm>
          <a:prstGeom prst="rect">
            <a:avLst/>
          </a:prstGeom>
        </p:spPr>
      </p:pic>
      <p:sp>
        <p:nvSpPr>
          <p:cNvPr id="27" name="TextBox 26">
            <a:extLst>
              <a:ext uri="{FF2B5EF4-FFF2-40B4-BE49-F238E27FC236}">
                <a16:creationId xmlns:a16="http://schemas.microsoft.com/office/drawing/2014/main" id="{0CADC60C-FD16-415C-B9B0-8C00DE1B523D}"/>
              </a:ext>
            </a:extLst>
          </p:cNvPr>
          <p:cNvSpPr txBox="1"/>
          <p:nvPr/>
        </p:nvSpPr>
        <p:spPr>
          <a:xfrm>
            <a:off x="3353254" y="7002192"/>
            <a:ext cx="4166886" cy="230832"/>
          </a:xfrm>
          <a:prstGeom prst="rect">
            <a:avLst/>
          </a:prstGeom>
          <a:noFill/>
        </p:spPr>
        <p:txBody>
          <a:bodyPr wrap="square" rtlCol="0">
            <a:spAutoFit/>
          </a:bodyPr>
          <a:lstStyle/>
          <a:p>
            <a:r>
              <a:rPr lang="en-US" sz="900">
                <a:hlinkClick r:id="rId22" tooltip="https://en.wikipedia.org/wiki/Marsh_deer"/>
              </a:rPr>
              <a:t>This Photo</a:t>
            </a:r>
            <a:r>
              <a:rPr lang="en-US" sz="900"/>
              <a:t> by Unknown Author is licensed under </a:t>
            </a:r>
            <a:r>
              <a:rPr lang="en-US" sz="900">
                <a:hlinkClick r:id="rId7" tooltip="https://creativecommons.org/licenses/by-sa/3.0/"/>
              </a:rPr>
              <a:t>CC BY-SA</a:t>
            </a:r>
            <a:endParaRPr lang="en-US" sz="900"/>
          </a:p>
        </p:txBody>
      </p:sp>
      <p:pic>
        <p:nvPicPr>
          <p:cNvPr id="29" name="Picture 28">
            <a:extLst>
              <a:ext uri="{FF2B5EF4-FFF2-40B4-BE49-F238E27FC236}">
                <a16:creationId xmlns:a16="http://schemas.microsoft.com/office/drawing/2014/main" id="{8AE9DB96-A6B5-4AFE-B088-B0B3F3773CDD}"/>
              </a:ext>
            </a:extLst>
          </p:cNvPr>
          <p:cNvPicPr>
            <a:picLocks noChangeAspect="1"/>
          </p:cNvPicPr>
          <p:nvPr/>
        </p:nvPicPr>
        <p:blipFill>
          <a:blip r:embed="rId23">
            <a:extLs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rot="974040">
            <a:off x="5672327" y="3943919"/>
            <a:ext cx="2015172" cy="2686896"/>
          </a:xfrm>
          <a:prstGeom prst="rect">
            <a:avLst/>
          </a:prstGeom>
        </p:spPr>
      </p:pic>
      <p:sp>
        <p:nvSpPr>
          <p:cNvPr id="30" name="TextBox 29">
            <a:extLst>
              <a:ext uri="{FF2B5EF4-FFF2-40B4-BE49-F238E27FC236}">
                <a16:creationId xmlns:a16="http://schemas.microsoft.com/office/drawing/2014/main" id="{E0AF75A0-157D-4CB0-9F32-C67D6642E357}"/>
              </a:ext>
            </a:extLst>
          </p:cNvPr>
          <p:cNvSpPr txBox="1"/>
          <p:nvPr/>
        </p:nvSpPr>
        <p:spPr>
          <a:xfrm>
            <a:off x="3014947" y="7152192"/>
            <a:ext cx="5143500" cy="230832"/>
          </a:xfrm>
          <a:prstGeom prst="rect">
            <a:avLst/>
          </a:prstGeom>
          <a:noFill/>
        </p:spPr>
        <p:txBody>
          <a:bodyPr wrap="square" rtlCol="0">
            <a:spAutoFit/>
          </a:bodyPr>
          <a:lstStyle/>
          <a:p>
            <a:r>
              <a:rPr lang="en-US" sz="900" dirty="0">
                <a:hlinkClick r:id="rId24" tooltip="https://en.wikipedia.org/wiki/Megafauna"/>
              </a:rPr>
              <a:t>This Photo</a:t>
            </a:r>
            <a:r>
              <a:rPr lang="en-US" sz="900" dirty="0"/>
              <a:t> by Unknown Author is licensed under </a:t>
            </a:r>
            <a:r>
              <a:rPr lang="en-US" sz="900" dirty="0">
                <a:hlinkClick r:id="rId7" tooltip="https://creativecommons.org/licenses/by-sa/3.0/"/>
              </a:rPr>
              <a:t>CC BY-SA</a:t>
            </a:r>
            <a:endParaRPr lang="en-US" sz="900" dirty="0"/>
          </a:p>
        </p:txBody>
      </p:sp>
      <p:sp>
        <p:nvSpPr>
          <p:cNvPr id="33" name="TextBox 32">
            <a:extLst>
              <a:ext uri="{FF2B5EF4-FFF2-40B4-BE49-F238E27FC236}">
                <a16:creationId xmlns:a16="http://schemas.microsoft.com/office/drawing/2014/main" id="{96DCFD3F-6F10-4134-865C-C52A9A5D081D}"/>
              </a:ext>
            </a:extLst>
          </p:cNvPr>
          <p:cNvSpPr txBox="1"/>
          <p:nvPr/>
        </p:nvSpPr>
        <p:spPr>
          <a:xfrm>
            <a:off x="3164947" y="7302192"/>
            <a:ext cx="5143500" cy="230832"/>
          </a:xfrm>
          <a:prstGeom prst="rect">
            <a:avLst/>
          </a:prstGeom>
          <a:noFill/>
        </p:spPr>
        <p:txBody>
          <a:bodyPr wrap="square" rtlCol="0">
            <a:spAutoFit/>
          </a:bodyPr>
          <a:lstStyle/>
          <a:p>
            <a:r>
              <a:rPr lang="en-US" sz="900">
                <a:hlinkClick r:id="rId18" tooltip="https://en.wikipedia.org/wiki/List_of_mammals_of_Ireland"/>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61420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E277-3164-4FCC-AB8B-6C15D04E2600}"/>
              </a:ext>
            </a:extLst>
          </p:cNvPr>
          <p:cNvSpPr>
            <a:spLocks noGrp="1"/>
          </p:cNvSpPr>
          <p:nvPr>
            <p:ph type="title"/>
          </p:nvPr>
        </p:nvSpPr>
        <p:spPr/>
        <p:txBody>
          <a:bodyPr/>
          <a:lstStyle/>
          <a:p>
            <a:r>
              <a:rPr lang="en-US" dirty="0"/>
              <a:t>Formatting</a:t>
            </a:r>
          </a:p>
        </p:txBody>
      </p:sp>
      <p:sp>
        <p:nvSpPr>
          <p:cNvPr id="3" name="Content Placeholder 2">
            <a:extLst>
              <a:ext uri="{FF2B5EF4-FFF2-40B4-BE49-F238E27FC236}">
                <a16:creationId xmlns:a16="http://schemas.microsoft.com/office/drawing/2014/main" id="{1C3C6AA5-DF10-484C-89FD-2FA000C378FF}"/>
              </a:ext>
            </a:extLst>
          </p:cNvPr>
          <p:cNvSpPr>
            <a:spLocks noGrp="1"/>
          </p:cNvSpPr>
          <p:nvPr>
            <p:ph idx="1"/>
          </p:nvPr>
        </p:nvSpPr>
        <p:spPr/>
        <p:txBody>
          <a:bodyPr>
            <a:normAutofit fontScale="55000" lnSpcReduction="20000"/>
          </a:bodyPr>
          <a:lstStyle/>
          <a:p>
            <a:pPr marL="0" indent="0">
              <a:buNone/>
            </a:pPr>
            <a:r>
              <a:rPr lang="en-US" b="1" dirty="0">
                <a:solidFill>
                  <a:srgbClr val="CC3300"/>
                </a:solidFill>
                <a:latin typeface="Aldhabi" panose="01000000000000000000" pitchFamily="2" charset="-78"/>
                <a:cs typeface="Aldhabi" panose="01000000000000000000" pitchFamily="2" charset="-78"/>
              </a:rPr>
              <a:t>	</a:t>
            </a:r>
            <a:r>
              <a:rPr lang="en-US" sz="2900" dirty="0">
                <a:latin typeface="Bookman Old Style" panose="02050604050505020204" pitchFamily="18" charset="0"/>
                <a:cs typeface="Aldhabi" panose="01000000000000000000" pitchFamily="2" charset="-78"/>
              </a:rPr>
              <a:t>The dolphin is a unique and interesting animal.  It’s traits and behaviors help it to survive in its habitat.  Let’s explore what makes the dolphin so unique and why it’s habitat varies so much.	</a:t>
            </a:r>
          </a:p>
          <a:p>
            <a:pPr marL="0" indent="0" fontAlgn="base">
              <a:buNone/>
            </a:pPr>
            <a:r>
              <a:rPr lang="en-US" sz="2900" dirty="0">
                <a:latin typeface="Bookman Old Style" panose="02050604050505020204" pitchFamily="18" charset="0"/>
              </a:rPr>
              <a:t>	The bottle nose dolphin is a mammal like humans, but has so many amazing inherited traits to make them unique.  ​According to Ocean today, one trait dolphins have are one row of about 75-100 teeth which are only used to catch prey, then they swallow the fish whole. ​Another inherited trait that makes the dolphin unique is it's dorsal and tail fin.  The dorsal fin is located on the dolphin's back and helps the mammal with stability and steering.  The tail fin is also used for movement, but also used to communicate with others.  ​The inherited trait that makes them mammals is their blow hole because this means they breath air.  Dolphins instinctually know to go to the surface after they are born to get their first breath.  ​A dolphin's  teeth, fins, and blow hole make the dolphin unique and allow it to eat, swim, and breath in the ocean to survive!​</a:t>
            </a:r>
          </a:p>
          <a:p>
            <a:pPr marL="0" indent="0">
              <a:buNone/>
            </a:pPr>
            <a:r>
              <a:rPr lang="en-US" sz="2900" dirty="0">
                <a:latin typeface="Bookman Old Style" panose="02050604050505020204" pitchFamily="18" charset="0"/>
                <a:cs typeface="Aldhabi" panose="01000000000000000000" pitchFamily="2" charset="-78"/>
              </a:rPr>
              <a:t>	The habitat of the dolphin can vary. Dolphins live in open oceans, coastal waters, river basins, seas, gulfs, and in channels. Dolphins don’t tolerate cold well, therefore many species migrate or travel to warmer climates.  Dolphins eat a lot of food, so they tend to travel to different parts of the ocean to follow their food supply. Climate change, commercial whaling, and fishing operations are all threatening the ocean. As you can see, dolphins travel through many bodies of water and we need to protect their habitat to keep dolphins from becoming endangered or extinct.</a:t>
            </a:r>
            <a:endParaRPr lang="en-US" sz="2900" dirty="0">
              <a:latin typeface="Bookman Old Style" panose="02050604050505020204" pitchFamily="18" charset="0"/>
              <a:cs typeface="Angsana New" panose="02020603050405020304" pitchFamily="18" charset="-34"/>
            </a:endParaRPr>
          </a:p>
          <a:p>
            <a:endParaRPr lang="en-US" dirty="0"/>
          </a:p>
        </p:txBody>
      </p:sp>
    </p:spTree>
    <p:extLst>
      <p:ext uri="{BB962C8B-B14F-4D97-AF65-F5344CB8AC3E}">
        <p14:creationId xmlns:p14="http://schemas.microsoft.com/office/powerpoint/2010/main" val="2050822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E3E31B-E2A9-496E-BEDA-CDF6C210210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dirty="0"/>
              <a:t>Check out this great example!</a:t>
            </a:r>
          </a:p>
        </p:txBody>
      </p:sp>
      <p:sp>
        <p:nvSpPr>
          <p:cNvPr id="1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E76F29"/>
          </a:solidFill>
          <a:ln w="38100" cap="rnd">
            <a:solidFill>
              <a:srgbClr val="E76F2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Chameleons Are Cool by Martin Jenkins">
            <a:hlinkClick r:id="" action="ppaction://media"/>
            <a:extLst>
              <a:ext uri="{FF2B5EF4-FFF2-40B4-BE49-F238E27FC236}">
                <a16:creationId xmlns:a16="http://schemas.microsoft.com/office/drawing/2014/main" id="{F2956D77-55FE-4044-9CDA-25708DF6BB0F}"/>
              </a:ext>
            </a:extLst>
          </p:cNvPr>
          <p:cNvPicPr>
            <a:picLocks noGrp="1" noRot="1" noChangeAspect="1"/>
          </p:cNvPicPr>
          <p:nvPr>
            <p:ph idx="1"/>
            <a:videoFile r:link="rId1"/>
          </p:nvPr>
        </p:nvPicPr>
        <p:blipFill>
          <a:blip r:embed="rId3"/>
          <a:stretch>
            <a:fillRect/>
          </a:stretch>
        </p:blipFill>
        <p:spPr>
          <a:xfrm>
            <a:off x="4654296" y="709803"/>
            <a:ext cx="7214616" cy="5410962"/>
          </a:xfrm>
          <a:prstGeom prst="rect">
            <a:avLst/>
          </a:prstGeom>
        </p:spPr>
      </p:pic>
      <p:sp>
        <p:nvSpPr>
          <p:cNvPr id="5" name="TextBox 4">
            <a:extLst>
              <a:ext uri="{FF2B5EF4-FFF2-40B4-BE49-F238E27FC236}">
                <a16:creationId xmlns:a16="http://schemas.microsoft.com/office/drawing/2014/main" id="{0CEDE36E-46A8-486F-9C33-274CD0AF2FCD}"/>
              </a:ext>
            </a:extLst>
          </p:cNvPr>
          <p:cNvSpPr txBox="1"/>
          <p:nvPr/>
        </p:nvSpPr>
        <p:spPr>
          <a:xfrm>
            <a:off x="638882" y="4736883"/>
            <a:ext cx="3255095" cy="646331"/>
          </a:xfrm>
          <a:prstGeom prst="rect">
            <a:avLst/>
          </a:prstGeom>
          <a:noFill/>
        </p:spPr>
        <p:txBody>
          <a:bodyPr wrap="square" rtlCol="0">
            <a:spAutoFit/>
          </a:bodyPr>
          <a:lstStyle/>
          <a:p>
            <a:r>
              <a:rPr lang="en-US" dirty="0">
                <a:latin typeface="Bahnschrift SemiBold" panose="020B0502040204020203" pitchFamily="34" charset="0"/>
              </a:rPr>
              <a:t>Chameleons are Cool! </a:t>
            </a:r>
          </a:p>
          <a:p>
            <a:r>
              <a:rPr lang="en-US" dirty="0">
                <a:latin typeface="Bahnschrift SemiBold" panose="020B0502040204020203" pitchFamily="34" charset="0"/>
              </a:rPr>
              <a:t>By Martin Jenkins</a:t>
            </a:r>
          </a:p>
        </p:txBody>
      </p:sp>
    </p:spTree>
    <p:extLst>
      <p:ext uri="{BB962C8B-B14F-4D97-AF65-F5344CB8AC3E}">
        <p14:creationId xmlns:p14="http://schemas.microsoft.com/office/powerpoint/2010/main" val="16721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49430-8EA6-459E-AD2F-D57CFDE45549}"/>
              </a:ext>
            </a:extLst>
          </p:cNvPr>
          <p:cNvSpPr>
            <a:spLocks noGrp="1"/>
          </p:cNvSpPr>
          <p:nvPr>
            <p:ph type="title"/>
          </p:nvPr>
        </p:nvSpPr>
        <p:spPr>
          <a:xfrm>
            <a:off x="6787537" y="703293"/>
            <a:ext cx="4872287" cy="1949815"/>
          </a:xfrm>
        </p:spPr>
        <p:txBody>
          <a:bodyPr anchor="b">
            <a:normAutofit/>
          </a:bodyPr>
          <a:lstStyle/>
          <a:p>
            <a:pPr algn="ctr"/>
            <a:r>
              <a:rPr lang="en-US" sz="6000" dirty="0"/>
              <a:t>Day 6:</a:t>
            </a:r>
            <a:br>
              <a:rPr lang="en-US" sz="6000" dirty="0"/>
            </a:br>
            <a:r>
              <a:rPr lang="en-US" sz="6000" dirty="0"/>
              <a:t>Revise &amp; Edit</a:t>
            </a:r>
          </a:p>
        </p:txBody>
      </p:sp>
      <p:pic>
        <p:nvPicPr>
          <p:cNvPr id="5" name="Picture 4" descr="A close up of a sign&#10;&#10;Description automatically generated">
            <a:extLst>
              <a:ext uri="{FF2B5EF4-FFF2-40B4-BE49-F238E27FC236}">
                <a16:creationId xmlns:a16="http://schemas.microsoft.com/office/drawing/2014/main" id="{6F9A7B46-4EE6-4D82-9A23-9927A92BF59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7" t="-1" r="-180" b="5045"/>
          <a:stretch/>
        </p:blipFill>
        <p:spPr>
          <a:xfrm>
            <a:off x="866691" y="1216968"/>
            <a:ext cx="5967246"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13"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76F29"/>
          </a:solidFill>
          <a:ln w="38100" cap="rnd">
            <a:solidFill>
              <a:srgbClr val="E76F2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A625DB-A4E3-421A-A3D2-0FD3DB96BD4E}"/>
              </a:ext>
            </a:extLst>
          </p:cNvPr>
          <p:cNvSpPr>
            <a:spLocks noGrp="1"/>
          </p:cNvSpPr>
          <p:nvPr>
            <p:ph idx="1"/>
          </p:nvPr>
        </p:nvSpPr>
        <p:spPr>
          <a:xfrm>
            <a:off x="7034585" y="3164618"/>
            <a:ext cx="4584921" cy="3021497"/>
          </a:xfrm>
        </p:spPr>
        <p:txBody>
          <a:bodyPr anchor="t">
            <a:normAutofit/>
          </a:bodyPr>
          <a:lstStyle/>
          <a:p>
            <a:pPr>
              <a:lnSpc>
                <a:spcPct val="100000"/>
              </a:lnSpc>
            </a:pPr>
            <a:r>
              <a:rPr lang="en-US" sz="3600" dirty="0"/>
              <a:t>Today we are going to REVISE and EDIT our paper.  Have your draft and be prepared to look over your paper for things you can do to make it better!</a:t>
            </a:r>
          </a:p>
          <a:p>
            <a:pPr marL="0" indent="0">
              <a:lnSpc>
                <a:spcPct val="100000"/>
              </a:lnSpc>
              <a:buNone/>
            </a:pPr>
            <a:endParaRPr lang="en-US" sz="2000" dirty="0"/>
          </a:p>
        </p:txBody>
      </p:sp>
    </p:spTree>
    <p:extLst>
      <p:ext uri="{BB962C8B-B14F-4D97-AF65-F5344CB8AC3E}">
        <p14:creationId xmlns:p14="http://schemas.microsoft.com/office/powerpoint/2010/main" val="58204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149430-8EA6-459E-AD2F-D57CFDE45549}"/>
              </a:ext>
            </a:extLst>
          </p:cNvPr>
          <p:cNvSpPr>
            <a:spLocks noGrp="1"/>
          </p:cNvSpPr>
          <p:nvPr>
            <p:ph type="title"/>
          </p:nvPr>
        </p:nvSpPr>
        <p:spPr>
          <a:xfrm>
            <a:off x="6787537" y="703293"/>
            <a:ext cx="4872287" cy="1949815"/>
          </a:xfrm>
        </p:spPr>
        <p:txBody>
          <a:bodyPr anchor="b">
            <a:normAutofit fontScale="90000"/>
          </a:bodyPr>
          <a:lstStyle/>
          <a:p>
            <a:pPr algn="ctr"/>
            <a:br>
              <a:rPr lang="en-US" sz="6000" dirty="0"/>
            </a:br>
            <a:r>
              <a:rPr lang="en-US" sz="6000" dirty="0"/>
              <a:t>Interesting Verbs</a:t>
            </a:r>
          </a:p>
        </p:txBody>
      </p:sp>
      <p:pic>
        <p:nvPicPr>
          <p:cNvPr id="5" name="Picture 4" descr="A close up of a sign&#10;&#10;Description automatically generated">
            <a:extLst>
              <a:ext uri="{FF2B5EF4-FFF2-40B4-BE49-F238E27FC236}">
                <a16:creationId xmlns:a16="http://schemas.microsoft.com/office/drawing/2014/main" id="{6F9A7B46-4EE6-4D82-9A23-9927A92BF59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7" t="-1" r="-180" b="5045"/>
          <a:stretch/>
        </p:blipFill>
        <p:spPr>
          <a:xfrm>
            <a:off x="866691" y="1216968"/>
            <a:ext cx="5967246"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13"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76F29"/>
          </a:solidFill>
          <a:ln w="38100" cap="rnd">
            <a:solidFill>
              <a:srgbClr val="E76F2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A625DB-A4E3-421A-A3D2-0FD3DB96BD4E}"/>
              </a:ext>
            </a:extLst>
          </p:cNvPr>
          <p:cNvSpPr>
            <a:spLocks noGrp="1"/>
          </p:cNvSpPr>
          <p:nvPr>
            <p:ph idx="1"/>
          </p:nvPr>
        </p:nvSpPr>
        <p:spPr>
          <a:xfrm>
            <a:off x="7034585" y="3164618"/>
            <a:ext cx="4584921" cy="3021497"/>
          </a:xfrm>
        </p:spPr>
        <p:txBody>
          <a:bodyPr anchor="t">
            <a:normAutofit/>
          </a:bodyPr>
          <a:lstStyle/>
          <a:p>
            <a:pPr>
              <a:lnSpc>
                <a:spcPct val="100000"/>
              </a:lnSpc>
            </a:pPr>
            <a:r>
              <a:rPr lang="en-US" dirty="0"/>
              <a:t>Verbs are the engine of your sentence – they’re what makes it GO!  Look at my sentences below:</a:t>
            </a:r>
          </a:p>
          <a:p>
            <a:pPr lvl="1">
              <a:lnSpc>
                <a:spcPct val="100000"/>
              </a:lnSpc>
            </a:pPr>
            <a:r>
              <a:rPr lang="en-US" sz="2800" dirty="0"/>
              <a:t>Monkeys go from limb to limb.</a:t>
            </a:r>
          </a:p>
          <a:p>
            <a:pPr lvl="1">
              <a:lnSpc>
                <a:spcPct val="100000"/>
              </a:lnSpc>
            </a:pPr>
            <a:r>
              <a:rPr lang="en-US" sz="2800" dirty="0"/>
              <a:t>Monkeys swing from limb to limb</a:t>
            </a:r>
          </a:p>
          <a:p>
            <a:pPr lvl="1">
              <a:lnSpc>
                <a:spcPct val="100000"/>
              </a:lnSpc>
            </a:pPr>
            <a:r>
              <a:rPr lang="en-US" sz="2800" dirty="0"/>
              <a:t>Monkeys swing swiftly from limb to limb.</a:t>
            </a:r>
          </a:p>
        </p:txBody>
      </p:sp>
      <p:sp>
        <p:nvSpPr>
          <p:cNvPr id="7" name="TextBox 6">
            <a:extLst>
              <a:ext uri="{FF2B5EF4-FFF2-40B4-BE49-F238E27FC236}">
                <a16:creationId xmlns:a16="http://schemas.microsoft.com/office/drawing/2014/main" id="{818E0C41-8C1A-49BB-8854-F2BA78C4354F}"/>
              </a:ext>
            </a:extLst>
          </p:cNvPr>
          <p:cNvSpPr txBox="1"/>
          <p:nvPr/>
        </p:nvSpPr>
        <p:spPr>
          <a:xfrm>
            <a:off x="6747218" y="5698406"/>
            <a:ext cx="4872288" cy="1077218"/>
          </a:xfrm>
          <a:prstGeom prst="rect">
            <a:avLst/>
          </a:prstGeom>
          <a:noFill/>
        </p:spPr>
        <p:txBody>
          <a:bodyPr wrap="square" rtlCol="0">
            <a:spAutoFit/>
          </a:bodyPr>
          <a:lstStyle/>
          <a:p>
            <a:pPr algn="ctr"/>
            <a:r>
              <a:rPr lang="en-US" sz="3200" dirty="0"/>
              <a:t>Look at your writing, see if you can replace some of your verbs with more detailed ones!</a:t>
            </a:r>
          </a:p>
        </p:txBody>
      </p:sp>
    </p:spTree>
    <p:extLst>
      <p:ext uri="{BB962C8B-B14F-4D97-AF65-F5344CB8AC3E}">
        <p14:creationId xmlns:p14="http://schemas.microsoft.com/office/powerpoint/2010/main" val="265932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ADC3C-C314-4C7D-99CE-8E03E4B7DFE4}"/>
              </a:ext>
            </a:extLst>
          </p:cNvPr>
          <p:cNvSpPr>
            <a:spLocks noGrp="1"/>
          </p:cNvSpPr>
          <p:nvPr>
            <p:ph type="title"/>
          </p:nvPr>
        </p:nvSpPr>
        <p:spPr>
          <a:xfrm>
            <a:off x="4654296" y="329184"/>
            <a:ext cx="6894576" cy="1783080"/>
          </a:xfrm>
        </p:spPr>
        <p:txBody>
          <a:bodyPr anchor="b">
            <a:normAutofit/>
          </a:bodyPr>
          <a:lstStyle/>
          <a:p>
            <a:r>
              <a:rPr lang="en-US" sz="7200"/>
              <a:t>Voice</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76F29"/>
          </a:solidFill>
          <a:ln w="38100" cap="rnd">
            <a:solidFill>
              <a:srgbClr val="E76F2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C2BDA8-8764-40E1-865E-C4F9F5759C71}"/>
              </a:ext>
            </a:extLst>
          </p:cNvPr>
          <p:cNvSpPr>
            <a:spLocks noGrp="1"/>
          </p:cNvSpPr>
          <p:nvPr>
            <p:ph idx="1"/>
          </p:nvPr>
        </p:nvSpPr>
        <p:spPr>
          <a:xfrm>
            <a:off x="4654296" y="2706624"/>
            <a:ext cx="6894576" cy="3483864"/>
          </a:xfrm>
        </p:spPr>
        <p:txBody>
          <a:bodyPr>
            <a:normAutofit/>
          </a:bodyPr>
          <a:lstStyle/>
          <a:p>
            <a:pPr>
              <a:lnSpc>
                <a:spcPct val="100000"/>
              </a:lnSpc>
            </a:pPr>
            <a:r>
              <a:rPr lang="en-US" sz="2000" dirty="0"/>
              <a:t>Voice is adding your own personal style – it’s what makes your topic exciting and interesting.</a:t>
            </a:r>
          </a:p>
          <a:p>
            <a:pPr>
              <a:lnSpc>
                <a:spcPct val="100000"/>
              </a:lnSpc>
            </a:pPr>
            <a:r>
              <a:rPr lang="en-US" sz="2000" dirty="0"/>
              <a:t>Think about what you can add from your own personal experiences.  </a:t>
            </a:r>
          </a:p>
          <a:p>
            <a:pPr>
              <a:lnSpc>
                <a:spcPct val="100000"/>
              </a:lnSpc>
            </a:pPr>
            <a:r>
              <a:rPr lang="en-US" sz="2000" dirty="0"/>
              <a:t>Can you involve your reader by asking questions and offering ideas or suggestions?</a:t>
            </a:r>
          </a:p>
          <a:p>
            <a:pPr lvl="1">
              <a:lnSpc>
                <a:spcPct val="100000"/>
              </a:lnSpc>
            </a:pPr>
            <a:r>
              <a:rPr lang="en-US" sz="2000" dirty="0"/>
              <a:t>Example: If you write about electricity – offer ways to conserve electricity at school.</a:t>
            </a:r>
          </a:p>
          <a:p>
            <a:pPr>
              <a:lnSpc>
                <a:spcPct val="100000"/>
              </a:lnSpc>
            </a:pPr>
            <a:r>
              <a:rPr lang="en-US" sz="2000" dirty="0"/>
              <a:t>Have someone else read your paper out loud to you..  This is useful because you already know how you want your writing to sound.  When you read it, you read it the way you want it to sound, but when someone else reads it, you can see areas that are confusing, weak, or leave the reader questioning.</a:t>
            </a:r>
          </a:p>
          <a:p>
            <a:pPr>
              <a:lnSpc>
                <a:spcPct val="100000"/>
              </a:lnSpc>
            </a:pPr>
            <a:r>
              <a:rPr lang="en-US" sz="2000" dirty="0"/>
              <a:t>Stop and try some of these strategies to add voice to your paper.</a:t>
            </a:r>
          </a:p>
          <a:p>
            <a:pPr marL="457200" lvl="1" indent="0">
              <a:lnSpc>
                <a:spcPct val="100000"/>
              </a:lnSpc>
              <a:buNone/>
            </a:pPr>
            <a:endParaRPr lang="en-US" sz="1300" dirty="0"/>
          </a:p>
        </p:txBody>
      </p:sp>
      <p:pic>
        <p:nvPicPr>
          <p:cNvPr id="5" name="Picture 4">
            <a:extLst>
              <a:ext uri="{FF2B5EF4-FFF2-40B4-BE49-F238E27FC236}">
                <a16:creationId xmlns:a16="http://schemas.microsoft.com/office/drawing/2014/main" id="{43855609-BA00-43E6-967B-721FE6300F9D}"/>
              </a:ext>
            </a:extLst>
          </p:cNvPr>
          <p:cNvPicPr>
            <a:picLocks noChangeAspect="1"/>
          </p:cNvPicPr>
          <p:nvPr/>
        </p:nvPicPr>
        <p:blipFill rotWithShape="1">
          <a:blip r:embed="rId2"/>
          <a:srcRect l="34525" r="26030"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Tree>
    <p:extLst>
      <p:ext uri="{BB962C8B-B14F-4D97-AF65-F5344CB8AC3E}">
        <p14:creationId xmlns:p14="http://schemas.microsoft.com/office/powerpoint/2010/main" val="90735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 screen with text&#10;&#10;Description automatically generated">
            <a:extLst>
              <a:ext uri="{FF2B5EF4-FFF2-40B4-BE49-F238E27FC236}">
                <a16:creationId xmlns:a16="http://schemas.microsoft.com/office/drawing/2014/main" id="{8F273398-456D-4DFC-AA0E-4810B61EC6EC}"/>
              </a:ext>
            </a:extLst>
          </p:cNvPr>
          <p:cNvPicPr>
            <a:picLocks noChangeAspect="1"/>
          </p:cNvPicPr>
          <p:nvPr/>
        </p:nvPicPr>
        <p:blipFill>
          <a:blip r:embed="rId2"/>
          <a:stretch>
            <a:fillRect/>
          </a:stretch>
        </p:blipFill>
        <p:spPr>
          <a:xfrm>
            <a:off x="0" y="543651"/>
            <a:ext cx="4663978" cy="6076844"/>
          </a:xfrm>
          <a:prstGeom prst="rect">
            <a:avLst/>
          </a:prstGeom>
        </p:spPr>
      </p:pic>
      <p:sp>
        <p:nvSpPr>
          <p:cNvPr id="17" name="Freeform: Shape 1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E76F29"/>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D7BC025-276B-4ED4-8B7C-B354D87FDB6D}"/>
              </a:ext>
            </a:extLst>
          </p:cNvPr>
          <p:cNvSpPr>
            <a:spLocks noGrp="1"/>
          </p:cNvSpPr>
          <p:nvPr>
            <p:ph type="title"/>
          </p:nvPr>
        </p:nvSpPr>
        <p:spPr>
          <a:xfrm>
            <a:off x="5759354" y="638089"/>
            <a:ext cx="5337270" cy="1476801"/>
          </a:xfrm>
        </p:spPr>
        <p:txBody>
          <a:bodyPr anchor="b">
            <a:normAutofit/>
          </a:bodyPr>
          <a:lstStyle/>
          <a:p>
            <a:pPr>
              <a:lnSpc>
                <a:spcPct val="90000"/>
              </a:lnSpc>
            </a:pPr>
            <a:r>
              <a:rPr lang="en-US">
                <a:solidFill>
                  <a:srgbClr val="FFFFFF"/>
                </a:solidFill>
              </a:rPr>
              <a:t>Transition Words</a:t>
            </a:r>
          </a:p>
        </p:txBody>
      </p:sp>
      <p:sp>
        <p:nvSpPr>
          <p:cNvPr id="1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E76F29"/>
          </a:solidFill>
          <a:ln w="38100" cap="rnd">
            <a:solidFill>
              <a:srgbClr val="E76F2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E835BEC-3041-491F-BBF7-64181EDCC224}"/>
              </a:ext>
            </a:extLst>
          </p:cNvPr>
          <p:cNvSpPr>
            <a:spLocks noGrp="1"/>
          </p:cNvSpPr>
          <p:nvPr>
            <p:ph idx="1"/>
          </p:nvPr>
        </p:nvSpPr>
        <p:spPr>
          <a:xfrm>
            <a:off x="5759354" y="2231749"/>
            <a:ext cx="5461095" cy="3550789"/>
          </a:xfrm>
        </p:spPr>
        <p:txBody>
          <a:bodyPr anchor="t">
            <a:normAutofit fontScale="92500" lnSpcReduction="20000"/>
          </a:bodyPr>
          <a:lstStyle/>
          <a:p>
            <a:r>
              <a:rPr lang="en-US" sz="3600" dirty="0">
                <a:solidFill>
                  <a:srgbClr val="FFFFFF"/>
                </a:solidFill>
              </a:rPr>
              <a:t>Sentences need to flow together to create a smooth sounding paragraph.  You don’t want your </a:t>
            </a:r>
            <a:r>
              <a:rPr lang="en-US" sz="3600" dirty="0" err="1">
                <a:solidFill>
                  <a:srgbClr val="FFFFFF"/>
                </a:solidFill>
              </a:rPr>
              <a:t>wtiting</a:t>
            </a:r>
            <a:r>
              <a:rPr lang="en-US" sz="3600" dirty="0">
                <a:solidFill>
                  <a:srgbClr val="FFFFFF"/>
                </a:solidFill>
              </a:rPr>
              <a:t> to sound choppy like a list!  Transition words are words that connect or link the sentences in a paragraph.</a:t>
            </a:r>
          </a:p>
          <a:p>
            <a:r>
              <a:rPr lang="en-US" sz="3600" dirty="0">
                <a:solidFill>
                  <a:srgbClr val="FFFFFF"/>
                </a:solidFill>
              </a:rPr>
              <a:t>Pause the video and look for transition words in your writing.</a:t>
            </a:r>
          </a:p>
        </p:txBody>
      </p:sp>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1" name="Ink 2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6418237" y="1956150"/>
                <a:ext cx="36000" cy="32709"/>
              </a:xfrm>
              <a:prstGeom prst="rect">
                <a:avLst/>
              </a:prstGeom>
            </p:spPr>
          </p:pic>
        </mc:Fallback>
      </mc:AlternateContent>
    </p:spTree>
    <p:extLst>
      <p:ext uri="{BB962C8B-B14F-4D97-AF65-F5344CB8AC3E}">
        <p14:creationId xmlns:p14="http://schemas.microsoft.com/office/powerpoint/2010/main" val="723341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FD29-8107-48BE-A638-9BCD9323D9A7}"/>
              </a:ext>
            </a:extLst>
          </p:cNvPr>
          <p:cNvSpPr>
            <a:spLocks noGrp="1"/>
          </p:cNvSpPr>
          <p:nvPr>
            <p:ph type="title"/>
          </p:nvPr>
        </p:nvSpPr>
        <p:spPr/>
        <p:txBody>
          <a:bodyPr/>
          <a:lstStyle/>
          <a:p>
            <a:r>
              <a:rPr lang="en-US" dirty="0"/>
              <a:t>Sentence Variety</a:t>
            </a:r>
          </a:p>
        </p:txBody>
      </p:sp>
      <p:sp>
        <p:nvSpPr>
          <p:cNvPr id="3" name="Content Placeholder 2">
            <a:extLst>
              <a:ext uri="{FF2B5EF4-FFF2-40B4-BE49-F238E27FC236}">
                <a16:creationId xmlns:a16="http://schemas.microsoft.com/office/drawing/2014/main" id="{C80E0A9A-9092-46A7-9FDA-2079F25C92E3}"/>
              </a:ext>
            </a:extLst>
          </p:cNvPr>
          <p:cNvSpPr>
            <a:spLocks noGrp="1"/>
          </p:cNvSpPr>
          <p:nvPr>
            <p:ph idx="1"/>
          </p:nvPr>
        </p:nvSpPr>
        <p:spPr/>
        <p:txBody>
          <a:bodyPr/>
          <a:lstStyle/>
          <a:p>
            <a:r>
              <a:rPr lang="en-US" dirty="0"/>
              <a:t>Have you ever read a text that sounded dull and boring?  There wasn’t anything necessarily wrong with the writing, but it was missing its </a:t>
            </a:r>
            <a:r>
              <a:rPr lang="en-US" dirty="0">
                <a:highlight>
                  <a:srgbClr val="FFFF00"/>
                </a:highlight>
              </a:rPr>
              <a:t>SPARK?</a:t>
            </a:r>
          </a:p>
          <a:p>
            <a:pPr lvl="1"/>
            <a:r>
              <a:rPr lang="en-US" b="1" dirty="0"/>
              <a:t>Example:</a:t>
            </a:r>
          </a:p>
          <a:p>
            <a:pPr lvl="1"/>
            <a:r>
              <a:rPr lang="en-US" dirty="0"/>
              <a:t>There are many different types of animals that live in the swamp.  Alligators live in the swamp.  Bobcats live in the swamp.  There are eagles that live in the swamp.  Cypress trees grow in the swamp.</a:t>
            </a:r>
          </a:p>
          <a:p>
            <a:pPr lvl="1"/>
            <a:r>
              <a:rPr lang="en-US" dirty="0"/>
              <a:t>There are many different types of animals that live in the swamp.  Alligators and bobcats live there.  You can even find eagles making the swamp their home.  Not only animals live in the swamp, but trees such as the cypress tree are found in the swamp too.</a:t>
            </a:r>
          </a:p>
        </p:txBody>
      </p:sp>
    </p:spTree>
    <p:extLst>
      <p:ext uri="{BB962C8B-B14F-4D97-AF65-F5344CB8AC3E}">
        <p14:creationId xmlns:p14="http://schemas.microsoft.com/office/powerpoint/2010/main" val="19970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E76F29"/>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AEFFAE1-2F62-4778-AD8A-6BB797AEA510}"/>
              </a:ext>
            </a:extLst>
          </p:cNvPr>
          <p:cNvSpPr>
            <a:spLocks noGrp="1"/>
          </p:cNvSpPr>
          <p:nvPr>
            <p:ph type="title"/>
          </p:nvPr>
        </p:nvSpPr>
        <p:spPr>
          <a:xfrm>
            <a:off x="144378" y="-233585"/>
            <a:ext cx="5197642" cy="1410330"/>
          </a:xfrm>
        </p:spPr>
        <p:txBody>
          <a:bodyPr anchor="b">
            <a:normAutofit/>
          </a:bodyPr>
          <a:lstStyle/>
          <a:p>
            <a:pPr>
              <a:lnSpc>
                <a:spcPct val="90000"/>
              </a:lnSpc>
            </a:pPr>
            <a:r>
              <a:rPr lang="en-US" sz="4400" dirty="0">
                <a:solidFill>
                  <a:srgbClr val="CC3300"/>
                </a:solidFill>
              </a:rPr>
              <a:t>Revision Checklist</a:t>
            </a:r>
          </a:p>
        </p:txBody>
      </p:sp>
      <p:sp>
        <p:nvSpPr>
          <p:cNvPr id="1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E76F29"/>
          </a:solidFill>
          <a:ln w="38100" cap="rnd">
            <a:solidFill>
              <a:srgbClr val="E76F2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DDD8BED-6C4E-4F3F-95B4-E832BA0143CA}"/>
              </a:ext>
            </a:extLst>
          </p:cNvPr>
          <p:cNvSpPr>
            <a:spLocks noGrp="1"/>
          </p:cNvSpPr>
          <p:nvPr>
            <p:ph idx="1"/>
          </p:nvPr>
        </p:nvSpPr>
        <p:spPr>
          <a:xfrm>
            <a:off x="231576" y="1809625"/>
            <a:ext cx="4176689" cy="3550789"/>
          </a:xfrm>
        </p:spPr>
        <p:txBody>
          <a:bodyPr anchor="t">
            <a:normAutofit/>
          </a:bodyPr>
          <a:lstStyle/>
          <a:p>
            <a:r>
              <a:rPr lang="en-US" dirty="0">
                <a:solidFill>
                  <a:srgbClr val="CC3300"/>
                </a:solidFill>
              </a:rPr>
              <a:t>Pause the video and  look through the revision checklist.  Have you added to your paper to make sure you have completed the tasks we talked about today?</a:t>
            </a:r>
          </a:p>
        </p:txBody>
      </p:sp>
      <mc:AlternateContent xmlns:mc="http://schemas.openxmlformats.org/markup-compatibility/2006" xmlns:p14="http://schemas.microsoft.com/office/powerpoint/2010/main">
        <mc:Choice Requires="p14">
          <p:contentPart p14:bwMode="auto" r:id="rId2">
            <p14:nvContentPartPr>
              <p14:cNvPr id="17" name="Ink 1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17" name="Ink 1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6418237" y="1956150"/>
                <a:ext cx="36000" cy="32709"/>
              </a:xfrm>
              <a:prstGeom prst="rect">
                <a:avLst/>
              </a:prstGeom>
            </p:spPr>
          </p:pic>
        </mc:Fallback>
      </mc:AlternateContent>
      <p:pic>
        <p:nvPicPr>
          <p:cNvPr id="5" name="Picture 4">
            <a:extLst>
              <a:ext uri="{FF2B5EF4-FFF2-40B4-BE49-F238E27FC236}">
                <a16:creationId xmlns:a16="http://schemas.microsoft.com/office/drawing/2014/main" id="{A355E66B-CB9A-441E-A35F-CADE359B3B6B}"/>
              </a:ext>
            </a:extLst>
          </p:cNvPr>
          <p:cNvPicPr>
            <a:picLocks noChangeAspect="1"/>
          </p:cNvPicPr>
          <p:nvPr/>
        </p:nvPicPr>
        <p:blipFill>
          <a:blip r:embed="rId4"/>
          <a:stretch>
            <a:fillRect/>
          </a:stretch>
        </p:blipFill>
        <p:spPr>
          <a:xfrm>
            <a:off x="6237915" y="0"/>
            <a:ext cx="5311927" cy="6858000"/>
          </a:xfrm>
          <a:prstGeom prst="rect">
            <a:avLst/>
          </a:prstGeom>
        </p:spPr>
      </p:pic>
    </p:spTree>
    <p:extLst>
      <p:ext uri="{BB962C8B-B14F-4D97-AF65-F5344CB8AC3E}">
        <p14:creationId xmlns:p14="http://schemas.microsoft.com/office/powerpoint/2010/main" val="298244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70252-D803-404B-B706-8DBD53301C7A}"/>
              </a:ext>
            </a:extLst>
          </p:cNvPr>
          <p:cNvSpPr>
            <a:spLocks noGrp="1"/>
          </p:cNvSpPr>
          <p:nvPr>
            <p:ph type="title"/>
          </p:nvPr>
        </p:nvSpPr>
        <p:spPr>
          <a:xfrm>
            <a:off x="6739128" y="638089"/>
            <a:ext cx="4818888" cy="1476801"/>
          </a:xfrm>
        </p:spPr>
        <p:txBody>
          <a:bodyPr anchor="b">
            <a:normAutofit/>
          </a:bodyPr>
          <a:lstStyle/>
          <a:p>
            <a:r>
              <a:rPr lang="en-US" sz="5600" dirty="0"/>
              <a:t>Editing</a:t>
            </a:r>
          </a:p>
        </p:txBody>
      </p:sp>
      <p:sp>
        <p:nvSpPr>
          <p:cNvPr id="1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81825"/>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E76F29"/>
          </a:solidFill>
          <a:ln w="38100" cap="rnd">
            <a:solidFill>
              <a:srgbClr val="E76F2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C41615-6D44-4EA6-84FB-9F943C976128}"/>
              </a:ext>
            </a:extLst>
          </p:cNvPr>
          <p:cNvSpPr>
            <a:spLocks noGrp="1"/>
          </p:cNvSpPr>
          <p:nvPr>
            <p:ph idx="1"/>
          </p:nvPr>
        </p:nvSpPr>
        <p:spPr>
          <a:xfrm>
            <a:off x="6739128" y="2664886"/>
            <a:ext cx="4818888" cy="3550789"/>
          </a:xfrm>
        </p:spPr>
        <p:txBody>
          <a:bodyPr anchor="t">
            <a:normAutofit/>
          </a:bodyPr>
          <a:lstStyle/>
          <a:p>
            <a:r>
              <a:rPr lang="en-US" dirty="0"/>
              <a:t>Before you are completely finished, look over your paper for editing mistakes:</a:t>
            </a:r>
          </a:p>
          <a:p>
            <a:pPr lvl="1"/>
            <a:r>
              <a:rPr lang="en-US" dirty="0"/>
              <a:t>Spelling</a:t>
            </a:r>
          </a:p>
          <a:p>
            <a:pPr lvl="1"/>
            <a:r>
              <a:rPr lang="en-US" dirty="0"/>
              <a:t>Capitalization</a:t>
            </a:r>
          </a:p>
          <a:p>
            <a:pPr lvl="1"/>
            <a:r>
              <a:rPr lang="en-US" dirty="0"/>
              <a:t>Complete/Run-on sentences</a:t>
            </a:r>
          </a:p>
          <a:p>
            <a:pPr lvl="1"/>
            <a:r>
              <a:rPr lang="en-US" dirty="0"/>
              <a:t>Subject/verb agreement	</a:t>
            </a:r>
          </a:p>
          <a:p>
            <a:pPr lvl="2"/>
            <a:r>
              <a:rPr lang="en-US" dirty="0"/>
              <a:t>She gone to the store. – She went to the store.</a:t>
            </a:r>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6418237" y="1956150"/>
                <a:ext cx="36000" cy="32709"/>
              </a:xfrm>
              <a:prstGeom prst="rect">
                <a:avLst/>
              </a:prstGeom>
            </p:spPr>
          </p:pic>
        </mc:Fallback>
      </mc:AlternateContent>
      <p:pic>
        <p:nvPicPr>
          <p:cNvPr id="4" name="Picture 3">
            <a:extLst>
              <a:ext uri="{FF2B5EF4-FFF2-40B4-BE49-F238E27FC236}">
                <a16:creationId xmlns:a16="http://schemas.microsoft.com/office/drawing/2014/main" id="{BD7F4736-6967-4470-B939-3569F91F55EE}"/>
              </a:ext>
            </a:extLst>
          </p:cNvPr>
          <p:cNvPicPr>
            <a:picLocks noChangeAspect="1"/>
          </p:cNvPicPr>
          <p:nvPr/>
        </p:nvPicPr>
        <p:blipFill>
          <a:blip r:embed="rId4"/>
          <a:stretch>
            <a:fillRect/>
          </a:stretch>
        </p:blipFill>
        <p:spPr>
          <a:xfrm>
            <a:off x="1219924" y="640080"/>
            <a:ext cx="4280991" cy="5577840"/>
          </a:xfrm>
          <a:prstGeom prst="rect">
            <a:avLst/>
          </a:prstGeom>
        </p:spPr>
      </p:pic>
    </p:spTree>
    <p:extLst>
      <p:ext uri="{BB962C8B-B14F-4D97-AF65-F5344CB8AC3E}">
        <p14:creationId xmlns:p14="http://schemas.microsoft.com/office/powerpoint/2010/main" val="3029333584"/>
      </p:ext>
    </p:extLst>
  </p:cSld>
  <p:clrMapOvr>
    <a:masterClrMapping/>
  </p:clrMapOvr>
</p:sld>
</file>

<file path=ppt/theme/theme1.xml><?xml version="1.0" encoding="utf-8"?>
<a:theme xmlns:a="http://schemas.openxmlformats.org/drawingml/2006/main" name="SketchyVTI">
  <a:themeElements>
    <a:clrScheme name="AnalogousFromDarkSeedLeftStep">
      <a:dk1>
        <a:srgbClr val="000000"/>
      </a:dk1>
      <a:lt1>
        <a:srgbClr val="FFFFFF"/>
      </a:lt1>
      <a:dk2>
        <a:srgbClr val="412425"/>
      </a:dk2>
      <a:lt2>
        <a:srgbClr val="E2E6E8"/>
      </a:lt2>
      <a:accent1>
        <a:srgbClr val="E76F29"/>
      </a:accent1>
      <a:accent2>
        <a:srgbClr val="D51720"/>
      </a:accent2>
      <a:accent3>
        <a:srgbClr val="E72981"/>
      </a:accent3>
      <a:accent4>
        <a:srgbClr val="D517BE"/>
      </a:accent4>
      <a:accent5>
        <a:srgbClr val="AE29E7"/>
      </a:accent5>
      <a:accent6>
        <a:srgbClr val="6333DA"/>
      </a:accent6>
      <a:hlink>
        <a:srgbClr val="B249C2"/>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87E5420C7F2B4091ED955E2A7BF366" ma:contentTypeVersion="13" ma:contentTypeDescription="Create a new document." ma:contentTypeScope="" ma:versionID="863f6e55d7d05c74bc20bc7d4cec629a">
  <xsd:schema xmlns:xsd="http://www.w3.org/2001/XMLSchema" xmlns:xs="http://www.w3.org/2001/XMLSchema" xmlns:p="http://schemas.microsoft.com/office/2006/metadata/properties" xmlns:ns3="c818ab90-1c1c-4669-af2e-5695a16e48fd" xmlns:ns4="aa1db389-24c6-484b-9676-1ee27101eaea" targetNamespace="http://schemas.microsoft.com/office/2006/metadata/properties" ma:root="true" ma:fieldsID="a8964d874338e5ae8f9f753dc3bb86ff" ns3:_="" ns4:_="">
    <xsd:import namespace="c818ab90-1c1c-4669-af2e-5695a16e48fd"/>
    <xsd:import namespace="aa1db389-24c6-484b-9676-1ee27101eae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18ab90-1c1c-4669-af2e-5695a16e48f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1db389-24c6-484b-9676-1ee27101eae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928BC4-EC55-4AF3-9C12-DE84ADCCE50E}">
  <ds:schemaRefs>
    <ds:schemaRef ds:uri="http://schemas.microsoft.com/sharepoint/v3/contenttype/forms"/>
  </ds:schemaRefs>
</ds:datastoreItem>
</file>

<file path=customXml/itemProps2.xml><?xml version="1.0" encoding="utf-8"?>
<ds:datastoreItem xmlns:ds="http://schemas.openxmlformats.org/officeDocument/2006/customXml" ds:itemID="{4B7B4187-4AF1-48C1-B3BE-104C5FCA7AD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E091D23-3343-43E3-AF8D-BC6D40209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18ab90-1c1c-4669-af2e-5695a16e48fd"/>
    <ds:schemaRef ds:uri="aa1db389-24c6-484b-9676-1ee27101ea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TotalTime>
  <Words>922</Words>
  <Application>Microsoft Office PowerPoint</Application>
  <PresentationFormat>Widescreen</PresentationFormat>
  <Paragraphs>50</Paragraphs>
  <Slides>10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Aldhabi</vt:lpstr>
      <vt:lpstr>Arial</vt:lpstr>
      <vt:lpstr>Bahnschrift SemiBold</vt:lpstr>
      <vt:lpstr>Bookman Old Style</vt:lpstr>
      <vt:lpstr>Modern Love</vt:lpstr>
      <vt:lpstr>The Hand</vt:lpstr>
      <vt:lpstr>SketchyVTI</vt:lpstr>
      <vt:lpstr>Informational Writing:</vt:lpstr>
      <vt:lpstr>Check out this great example!</vt:lpstr>
      <vt:lpstr>Day 6: Revise &amp; Edit</vt:lpstr>
      <vt:lpstr> Interesting Verbs</vt:lpstr>
      <vt:lpstr>Voice</vt:lpstr>
      <vt:lpstr>Transition Words</vt:lpstr>
      <vt:lpstr>Sentence Variety</vt:lpstr>
      <vt:lpstr>Revision Checklist</vt:lpstr>
      <vt:lpstr>Editing</vt:lpstr>
      <vt:lpstr>Formatting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Informational Writing:</dc:title>
  <dc:creator>Melissa Belanger</dc:creator>
  <cp:lastModifiedBy>Donna M. Stone</cp:lastModifiedBy>
  <cp:revision>3</cp:revision>
  <dcterms:created xsi:type="dcterms:W3CDTF">2020-09-24T16:15:00Z</dcterms:created>
  <dcterms:modified xsi:type="dcterms:W3CDTF">2020-10-02T19:07:01Z</dcterms:modified>
</cp:coreProperties>
</file>