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11" r:id="rId3"/>
    <p:sldId id="621" r:id="rId4"/>
    <p:sldId id="577" r:id="rId5"/>
    <p:sldId id="812" r:id="rId6"/>
    <p:sldId id="871" r:id="rId7"/>
    <p:sldId id="869" r:id="rId8"/>
    <p:sldId id="865" r:id="rId9"/>
    <p:sldId id="860" r:id="rId10"/>
    <p:sldId id="866" r:id="rId11"/>
    <p:sldId id="872" r:id="rId12"/>
    <p:sldId id="868" r:id="rId13"/>
    <p:sldId id="873" r:id="rId14"/>
    <p:sldId id="870" r:id="rId15"/>
    <p:sldId id="856" r:id="rId16"/>
    <p:sldId id="831" r:id="rId17"/>
    <p:sldId id="874" r:id="rId18"/>
    <p:sldId id="875" r:id="rId19"/>
    <p:sldId id="862" r:id="rId20"/>
    <p:sldId id="863" r:id="rId21"/>
    <p:sldId id="864" r:id="rId22"/>
    <p:sldId id="857" r:id="rId23"/>
    <p:sldId id="615" r:id="rId24"/>
    <p:sldId id="612" r:id="rId25"/>
    <p:sldId id="354" r:id="rId26"/>
  </p:sldIdLst>
  <p:sldSz cx="10058400" cy="7772400"/>
  <p:notesSz cx="9144000" cy="6858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44" autoAdjust="0"/>
    <p:restoredTop sz="94660"/>
  </p:normalViewPr>
  <p:slideViewPr>
    <p:cSldViewPr>
      <p:cViewPr varScale="1">
        <p:scale>
          <a:sx n="106" d="100"/>
          <a:sy n="106" d="100"/>
        </p:scale>
        <p:origin x="1542" y="114"/>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7731271-50EE-431F-9820-8478CAB25132}" type="datetimeFigureOut">
              <a:rPr lang="en-US" smtClean="0"/>
              <a:t>8/7/2020</a:t>
            </a:fld>
            <a:endParaRPr lang="en-US"/>
          </a:p>
        </p:txBody>
      </p:sp>
      <p:sp>
        <p:nvSpPr>
          <p:cNvPr id="4" name="Slide Image Placeholder 3"/>
          <p:cNvSpPr>
            <a:spLocks noGrp="1" noRot="1" noChangeAspect="1"/>
          </p:cNvSpPr>
          <p:nvPr>
            <p:ph type="sldImg" idx="2"/>
          </p:nvPr>
        </p:nvSpPr>
        <p:spPr>
          <a:xfrm>
            <a:off x="3074988" y="857250"/>
            <a:ext cx="29940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36BA7A8-B749-4FE6-9403-24282C36B0DC}" type="slidenum">
              <a:rPr lang="en-US" smtClean="0"/>
              <a:t>‹#›</a:t>
            </a:fld>
            <a:endParaRPr lang="en-US"/>
          </a:p>
        </p:txBody>
      </p:sp>
    </p:spTree>
    <p:extLst>
      <p:ext uri="{BB962C8B-B14F-4D97-AF65-F5344CB8AC3E}">
        <p14:creationId xmlns:p14="http://schemas.microsoft.com/office/powerpoint/2010/main" val="1339161961"/>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629CE1-A6A4-4E4F-9221-6FA9EE2D2B12}"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73538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29CE1-A6A4-4E4F-9221-6FA9EE2D2B12}"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369337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29CE1-A6A4-4E4F-9221-6FA9EE2D2B12}"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74421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29CE1-A6A4-4E4F-9221-6FA9EE2D2B12}"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35508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629CE1-A6A4-4E4F-9221-6FA9EE2D2B12}"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343112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629CE1-A6A4-4E4F-9221-6FA9EE2D2B12}" type="datetimeFigureOut">
              <a:rPr lang="en-US" smtClean="0"/>
              <a:t>8/7/2020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658739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629CE1-A6A4-4E4F-9221-6FA9EE2D2B12}" type="datetimeFigureOut">
              <a:rPr lang="en-US" smtClean="0"/>
              <a:t>8/7/2020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156885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629CE1-A6A4-4E4F-9221-6FA9EE2D2B12}" type="datetimeFigureOut">
              <a:rPr lang="en-US" smtClean="0"/>
              <a:t>8/7/2020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633895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629CE1-A6A4-4E4F-9221-6FA9EE2D2B12}" type="datetimeFigureOut">
              <a:rPr lang="en-US" smtClean="0"/>
              <a:t>8/7/2020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135340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29CE1-A6A4-4E4F-9221-6FA9EE2D2B12}" type="datetimeFigureOut">
              <a:rPr lang="en-US" smtClean="0"/>
              <a:t>8/7/2020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4224090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629CE1-A6A4-4E4F-9221-6FA9EE2D2B12}" type="datetimeFigureOut">
              <a:rPr lang="en-US" smtClean="0"/>
              <a:t>8/7/2020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6A1F9-7C01-4107-9608-22A3A9BBB08A}" type="slidenum">
              <a:rPr lang="en-US" smtClean="0"/>
              <a:t>‹#›</a:t>
            </a:fld>
            <a:endParaRPr lang="en-US"/>
          </a:p>
        </p:txBody>
      </p:sp>
    </p:spTree>
    <p:extLst>
      <p:ext uri="{BB962C8B-B14F-4D97-AF65-F5344CB8AC3E}">
        <p14:creationId xmlns:p14="http://schemas.microsoft.com/office/powerpoint/2010/main" val="352954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0"/>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fld id="{B8629CE1-A6A4-4E4F-9221-6FA9EE2D2B12}" type="datetimeFigureOut">
              <a:rPr lang="en-US" smtClean="0"/>
              <a:t>8/7/2020</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0D76A1F9-7C01-4107-9608-22A3A9BBB08A}" type="slidenum">
              <a:rPr lang="en-US" smtClean="0"/>
              <a:t>‹#›</a:t>
            </a:fld>
            <a:endParaRPr lang="en-US"/>
          </a:p>
        </p:txBody>
      </p:sp>
    </p:spTree>
    <p:extLst>
      <p:ext uri="{BB962C8B-B14F-4D97-AF65-F5344CB8AC3E}">
        <p14:creationId xmlns:p14="http://schemas.microsoft.com/office/powerpoint/2010/main" val="1742191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teacherspayteachers.com/Product/School-Doodle-Borders-Creative-Clips-Digital-Clipart-1923099" TargetMode="External"/><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hyperlink" Target="https://www.teacherspayteachers.com/Store/The-Brainy-Yak" TargetMode="External"/><Relationship Id="rId1" Type="http://schemas.openxmlformats.org/officeDocument/2006/relationships/slideLayout" Target="../slideLayouts/slideLayout2.xml"/><Relationship Id="rId6" Type="http://schemas.openxmlformats.org/officeDocument/2006/relationships/hyperlink" Target="https://www.teacherspayteachers.com/Product/Borders-Doodle-Borders-Set-1-1032643" TargetMode="External"/><Relationship Id="rId5" Type="http://schemas.openxmlformats.org/officeDocument/2006/relationships/image" Target="../media/image45.png"/><Relationship Id="rId4" Type="http://schemas.openxmlformats.org/officeDocument/2006/relationships/hyperlink" Target="https://www.teacherspayteachers.com/Product/Chalkboard-Frames-Variety-Pack-26-Unique-Frames-Labels-for-Commercial-Use-762897" TargetMode="External"/><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tmp"/><Relationship Id="rId4" Type="http://schemas.openxmlformats.org/officeDocument/2006/relationships/image" Target="../media/image12.tmp"/></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029200" y="4114800"/>
            <a:ext cx="5114675" cy="3730157"/>
          </a:xfrm>
          <a:prstGeom prst="rect">
            <a:avLst/>
          </a:prstGeom>
        </p:spPr>
      </p:pic>
      <p:pic>
        <p:nvPicPr>
          <p:cNvPr id="4" name="Picture 3"/>
          <p:cNvPicPr>
            <a:picLocks noChangeAspect="1"/>
          </p:cNvPicPr>
          <p:nvPr/>
        </p:nvPicPr>
        <p:blipFill>
          <a:blip r:embed="rId3"/>
          <a:stretch>
            <a:fillRect/>
          </a:stretch>
        </p:blipFill>
        <p:spPr>
          <a:xfrm>
            <a:off x="-22304" y="4114799"/>
            <a:ext cx="5203904" cy="3730158"/>
          </a:xfrm>
          <a:prstGeom prst="rect">
            <a:avLst/>
          </a:prstGeom>
        </p:spPr>
      </p:pic>
      <p:pic>
        <p:nvPicPr>
          <p:cNvPr id="3" name="Picture 2"/>
          <p:cNvPicPr>
            <a:picLocks noChangeAspect="1"/>
          </p:cNvPicPr>
          <p:nvPr/>
        </p:nvPicPr>
        <p:blipFill>
          <a:blip r:embed="rId4"/>
          <a:stretch>
            <a:fillRect/>
          </a:stretch>
        </p:blipFill>
        <p:spPr>
          <a:xfrm>
            <a:off x="5029200" y="-64803"/>
            <a:ext cx="5105150" cy="4332003"/>
          </a:xfrm>
          <a:prstGeom prst="rect">
            <a:avLst/>
          </a:prstGeom>
        </p:spPr>
      </p:pic>
      <p:pic>
        <p:nvPicPr>
          <p:cNvPr id="2" name="Picture 1"/>
          <p:cNvPicPr>
            <a:picLocks noChangeAspect="1"/>
          </p:cNvPicPr>
          <p:nvPr/>
        </p:nvPicPr>
        <p:blipFill>
          <a:blip r:embed="rId5"/>
          <a:stretch>
            <a:fillRect/>
          </a:stretch>
        </p:blipFill>
        <p:spPr>
          <a:xfrm>
            <a:off x="-50878" y="-64803"/>
            <a:ext cx="5232478" cy="4332004"/>
          </a:xfrm>
          <a:prstGeom prst="rect">
            <a:avLst/>
          </a:prstGeom>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62015"/>
            <a:ext cx="2200275"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7"/>
          <a:stretch>
            <a:fillRect/>
          </a:stretch>
        </p:blipFill>
        <p:spPr>
          <a:xfrm>
            <a:off x="990600" y="1764497"/>
            <a:ext cx="8153400" cy="4851151"/>
          </a:xfrm>
          <a:prstGeom prst="rect">
            <a:avLst/>
          </a:prstGeom>
        </p:spPr>
      </p:pic>
      <p:sp>
        <p:nvSpPr>
          <p:cNvPr id="10" name="TextBox 9"/>
          <p:cNvSpPr txBox="1"/>
          <p:nvPr/>
        </p:nvSpPr>
        <p:spPr>
          <a:xfrm>
            <a:off x="1264944" y="2697355"/>
            <a:ext cx="7528512" cy="2985433"/>
          </a:xfrm>
          <a:prstGeom prst="rect">
            <a:avLst/>
          </a:prstGeom>
          <a:noFill/>
        </p:spPr>
        <p:txBody>
          <a:bodyPr wrap="square" rtlCol="0">
            <a:spAutoFit/>
          </a:bodyPr>
          <a:lstStyle/>
          <a:p>
            <a:pPr lvl="0" algn="ctr"/>
            <a:r>
              <a:rPr lang="en-US" sz="7200" dirty="0">
                <a:solidFill>
                  <a:prstClr val="white"/>
                </a:solidFill>
                <a:effectLst>
                  <a:outerShdw blurRad="38100" dist="38100" dir="2700000" algn="tl">
                    <a:srgbClr val="000000">
                      <a:alpha val="43137"/>
                    </a:srgbClr>
                  </a:outerShdw>
                </a:effectLst>
                <a:latin typeface="Algerian" panose="04020705040A02060702" pitchFamily="82" charset="0"/>
              </a:rPr>
              <a:t>citizen’s rights</a:t>
            </a:r>
          </a:p>
          <a:p>
            <a:pPr lvl="0" algn="ctr"/>
            <a:r>
              <a:rPr lang="en-US" sz="4400" b="1" dirty="0">
                <a:solidFill>
                  <a:prstClr val="white"/>
                </a:solidFill>
                <a:effectLst>
                  <a:outerShdw blurRad="38100" dist="38100" dir="2700000" algn="tl">
                    <a:srgbClr val="000000">
                      <a:alpha val="43137"/>
                    </a:srgbClr>
                  </a:outerShdw>
                </a:effectLst>
              </a:rPr>
              <a:t>SS5CG1ab</a:t>
            </a:r>
          </a:p>
        </p:txBody>
      </p:sp>
    </p:spTree>
    <p:extLst>
      <p:ext uri="{BB962C8B-B14F-4D97-AF65-F5344CB8AC3E}">
        <p14:creationId xmlns:p14="http://schemas.microsoft.com/office/powerpoint/2010/main" val="2558582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590800" y="152400"/>
            <a:ext cx="51709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Bookman Old Style" panose="02050604050505020204" pitchFamily="18" charset="0"/>
              </a:rPr>
              <a:t>Civic Duty</a:t>
            </a:r>
          </a:p>
        </p:txBody>
      </p:sp>
      <p:sp>
        <p:nvSpPr>
          <p:cNvPr id="2" name="Rectangle 1"/>
          <p:cNvSpPr/>
          <p:nvPr/>
        </p:nvSpPr>
        <p:spPr>
          <a:xfrm>
            <a:off x="304800" y="4876800"/>
            <a:ext cx="9448800" cy="26670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Each district court randomly selects citizens’ names from lists of registered voters and people with drivers licenses who live in that district. The people randomly selected complete a questionnaire to help determine if they are qualified to serve on a jury. Those qualified are randomly chosen to be summoned to appear for jury duty.</a:t>
            </a:r>
          </a:p>
        </p:txBody>
      </p:sp>
      <p:pic>
        <p:nvPicPr>
          <p:cNvPr id="3" name="Picture 2"/>
          <p:cNvPicPr>
            <a:picLocks noChangeAspect="1"/>
          </p:cNvPicPr>
          <p:nvPr/>
        </p:nvPicPr>
        <p:blipFill>
          <a:blip r:embed="rId2"/>
          <a:stretch>
            <a:fillRect/>
          </a:stretch>
        </p:blipFill>
        <p:spPr>
          <a:xfrm>
            <a:off x="341671" y="1204452"/>
            <a:ext cx="4510548" cy="3382911"/>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5186110" y="1204452"/>
            <a:ext cx="4495800" cy="3382911"/>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814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443721" y="152400"/>
            <a:ext cx="5170957" cy="801509"/>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Bookman Old Style" panose="02050604050505020204" pitchFamily="18" charset="0"/>
              </a:rPr>
              <a:t>Civic Duty</a:t>
            </a:r>
          </a:p>
        </p:txBody>
      </p:sp>
      <p:sp>
        <p:nvSpPr>
          <p:cNvPr id="2" name="Rectangle 1"/>
          <p:cNvSpPr/>
          <p:nvPr/>
        </p:nvSpPr>
        <p:spPr>
          <a:xfrm>
            <a:off x="304800" y="5257800"/>
            <a:ext cx="9448800" cy="22860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It is a Civic Duty that all male citizens between the ages of 18 and 25 to register for the selective service within 30 days of their 18</a:t>
            </a:r>
            <a:r>
              <a:rPr lang="en-US" sz="2800" b="1" baseline="30000" dirty="0">
                <a:effectLst>
                  <a:outerShdw blurRad="38100" dist="38100" dir="2700000" algn="tl">
                    <a:srgbClr val="000000">
                      <a:alpha val="43137"/>
                    </a:srgbClr>
                  </a:outerShdw>
                </a:effectLst>
              </a:rPr>
              <a:t>th</a:t>
            </a:r>
            <a:r>
              <a:rPr lang="en-US" sz="2800" b="1" dirty="0">
                <a:effectLst>
                  <a:outerShdw blurRad="38100" dist="38100" dir="2700000" algn="tl">
                    <a:srgbClr val="000000">
                      <a:alpha val="43137"/>
                    </a:srgbClr>
                  </a:outerShdw>
                </a:effectLst>
              </a:rPr>
              <a:t> birthday. In a crisis requiring a draft, those registered in the selective service would be called in a sequence determined by random lottery numbers and year of birth. </a:t>
            </a:r>
          </a:p>
        </p:txBody>
      </p:sp>
      <p:pic>
        <p:nvPicPr>
          <p:cNvPr id="3" name="Picture 2"/>
          <p:cNvPicPr>
            <a:picLocks noChangeAspect="1"/>
          </p:cNvPicPr>
          <p:nvPr/>
        </p:nvPicPr>
        <p:blipFill>
          <a:blip r:embed="rId2"/>
          <a:stretch>
            <a:fillRect/>
          </a:stretch>
        </p:blipFill>
        <p:spPr>
          <a:xfrm>
            <a:off x="152400" y="1148800"/>
            <a:ext cx="3021330" cy="39624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6781800" y="1100509"/>
            <a:ext cx="2971800" cy="40317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a:srcRect l="5813" t="7804" r="8267" b="6355"/>
          <a:stretch/>
        </p:blipFill>
        <p:spPr>
          <a:xfrm>
            <a:off x="3415143" y="1371600"/>
            <a:ext cx="3151911" cy="29718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473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545" y="1219200"/>
            <a:ext cx="9370364" cy="5638800"/>
          </a:xfrm>
          <a:prstGeom prst="rect">
            <a:avLst/>
          </a:prstGeom>
        </p:spPr>
      </p:pic>
      <p:sp>
        <p:nvSpPr>
          <p:cNvPr id="3" name="Content Placeholder 2"/>
          <p:cNvSpPr>
            <a:spLocks noGrp="1"/>
          </p:cNvSpPr>
          <p:nvPr>
            <p:ph idx="1"/>
          </p:nvPr>
        </p:nvSpPr>
        <p:spPr>
          <a:xfrm>
            <a:off x="1219200" y="1905000"/>
            <a:ext cx="7620000" cy="5791200"/>
          </a:xfrm>
        </p:spPr>
        <p:txBody>
          <a:bodyPr>
            <a:normAutofit/>
          </a:bodyPr>
          <a:lstStyle/>
          <a:p>
            <a:pPr marL="0" indent="0">
              <a:buNone/>
            </a:pPr>
            <a:r>
              <a:rPr lang="en-US" sz="2800" b="1" dirty="0">
                <a:solidFill>
                  <a:schemeClr val="bg1"/>
                </a:solidFill>
                <a:effectLst>
                  <a:outerShdw blurRad="38100" dist="38100" dir="2700000" algn="tl">
                    <a:srgbClr val="000000">
                      <a:alpha val="43137"/>
                    </a:srgbClr>
                  </a:outerShdw>
                </a:effectLst>
              </a:rPr>
              <a:t>It is a responsibility of citizens to</a:t>
            </a:r>
          </a:p>
          <a:p>
            <a:pPr marL="0" indent="0">
              <a:buNone/>
            </a:pPr>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Stay </a:t>
            </a:r>
            <a:r>
              <a:rPr lang="en-US" sz="2800" b="1" dirty="0">
                <a:solidFill>
                  <a:srgbClr val="FFFF00"/>
                </a:solidFill>
                <a:effectLst>
                  <a:outerShdw blurRad="38100" dist="38100" dir="2700000" algn="tl">
                    <a:srgbClr val="000000">
                      <a:alpha val="43137"/>
                    </a:srgbClr>
                  </a:outerShdw>
                </a:effectLst>
              </a:rPr>
              <a:t>informed</a:t>
            </a:r>
            <a:r>
              <a:rPr lang="en-US" sz="2800" b="1" dirty="0">
                <a:solidFill>
                  <a:schemeClr val="bg1"/>
                </a:solidFill>
                <a:effectLst>
                  <a:outerShdw blurRad="38100" dist="38100" dir="2700000" algn="tl">
                    <a:srgbClr val="000000">
                      <a:alpha val="43137"/>
                    </a:srgbClr>
                  </a:outerShdw>
                </a:effectLst>
              </a:rPr>
              <a:t> about issues in their local community. </a:t>
            </a:r>
          </a:p>
          <a:p>
            <a:r>
              <a:rPr lang="en-US" sz="2800" b="1" dirty="0">
                <a:solidFill>
                  <a:srgbClr val="FFFF00"/>
                </a:solidFill>
                <a:effectLst>
                  <a:outerShdw blurRad="38100" dist="38100" dir="2700000" algn="tl">
                    <a:srgbClr val="000000">
                      <a:alpha val="43137"/>
                    </a:srgbClr>
                  </a:outerShdw>
                </a:effectLst>
              </a:rPr>
              <a:t>Respect</a:t>
            </a:r>
            <a:r>
              <a:rPr lang="en-US" sz="2800" b="1" dirty="0">
                <a:solidFill>
                  <a:schemeClr val="bg1"/>
                </a:solidFill>
                <a:effectLst>
                  <a:outerShdw blurRad="38100" dist="38100" dir="2700000" algn="tl">
                    <a:srgbClr val="000000">
                      <a:alpha val="43137"/>
                    </a:srgbClr>
                  </a:outerShdw>
                </a:effectLst>
              </a:rPr>
              <a:t> the rights, </a:t>
            </a:r>
            <a:r>
              <a:rPr lang="en-US" sz="2800" b="1" dirty="0">
                <a:solidFill>
                  <a:srgbClr val="FFFF00"/>
                </a:solidFill>
                <a:effectLst>
                  <a:outerShdw blurRad="38100" dist="38100" dir="2700000" algn="tl">
                    <a:srgbClr val="000000">
                      <a:alpha val="43137"/>
                    </a:srgbClr>
                  </a:outerShdw>
                </a:effectLst>
              </a:rPr>
              <a:t>beliefs</a:t>
            </a:r>
            <a:r>
              <a:rPr lang="en-US" sz="2800" b="1" dirty="0">
                <a:solidFill>
                  <a:schemeClr val="bg1"/>
                </a:solidFill>
                <a:effectLst>
                  <a:outerShdw blurRad="38100" dist="38100" dir="2700000" algn="tl">
                    <a:srgbClr val="000000">
                      <a:alpha val="43137"/>
                    </a:srgbClr>
                  </a:outerShdw>
                </a:effectLst>
              </a:rPr>
              <a:t>, and opinions of others. </a:t>
            </a:r>
          </a:p>
          <a:p>
            <a:r>
              <a:rPr lang="en-US" sz="2800" b="1" dirty="0">
                <a:solidFill>
                  <a:srgbClr val="FFFF00"/>
                </a:solidFill>
                <a:effectLst>
                  <a:outerShdw blurRad="38100" dist="38100" dir="2700000" algn="tl">
                    <a:srgbClr val="000000">
                      <a:alpha val="43137"/>
                    </a:srgbClr>
                  </a:outerShdw>
                </a:effectLst>
              </a:rPr>
              <a:t>Volunteer</a:t>
            </a:r>
            <a:r>
              <a:rPr lang="en-US" sz="2800" b="1" dirty="0">
                <a:solidFill>
                  <a:schemeClr val="bg1"/>
                </a:solidFill>
                <a:effectLst>
                  <a:outerShdw blurRad="38100" dist="38100" dir="2700000" algn="tl">
                    <a:srgbClr val="000000">
                      <a:alpha val="43137"/>
                    </a:srgbClr>
                  </a:outerShdw>
                </a:effectLst>
              </a:rPr>
              <a:t> and participate in the community. </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 </a:t>
            </a:r>
          </a:p>
        </p:txBody>
      </p:sp>
      <p:sp>
        <p:nvSpPr>
          <p:cNvPr id="6" name="Down Ribbon 5"/>
          <p:cNvSpPr/>
          <p:nvPr/>
        </p:nvSpPr>
        <p:spPr>
          <a:xfrm>
            <a:off x="2590800" y="152400"/>
            <a:ext cx="51709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Bookman Old Style" panose="02050604050505020204" pitchFamily="18" charset="0"/>
              </a:rPr>
              <a:t>Civic Duty</a:t>
            </a:r>
          </a:p>
        </p:txBody>
      </p:sp>
    </p:spTree>
    <p:extLst>
      <p:ext uri="{BB962C8B-B14F-4D97-AF65-F5344CB8AC3E}">
        <p14:creationId xmlns:p14="http://schemas.microsoft.com/office/powerpoint/2010/main" val="595150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438400" y="152400"/>
            <a:ext cx="5170957" cy="886901"/>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Bookman Old Style" panose="02050604050505020204" pitchFamily="18" charset="0"/>
              </a:rPr>
              <a:t>Civic Duty</a:t>
            </a:r>
          </a:p>
        </p:txBody>
      </p:sp>
      <p:sp>
        <p:nvSpPr>
          <p:cNvPr id="5" name="Rectangle 4"/>
          <p:cNvSpPr/>
          <p:nvPr/>
        </p:nvSpPr>
        <p:spPr>
          <a:xfrm>
            <a:off x="304800" y="4343400"/>
            <a:ext cx="9296400" cy="31242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As Americans, we all share the same rights, responsibilities, and duties. We're all connected not simply by citizenship - but by the love of freedom. Americans should respect the rights of others' as well because other people respect our rights as US citizens. Protecting those rights that we have is important because we should rely on nobody to do what we can do ourselves. </a:t>
            </a:r>
          </a:p>
        </p:txBody>
      </p:sp>
      <p:pic>
        <p:nvPicPr>
          <p:cNvPr id="7" name="Picture 6"/>
          <p:cNvPicPr>
            <a:picLocks noChangeAspect="1"/>
          </p:cNvPicPr>
          <p:nvPr/>
        </p:nvPicPr>
        <p:blipFill>
          <a:blip r:embed="rId2"/>
          <a:stretch>
            <a:fillRect/>
          </a:stretch>
        </p:blipFill>
        <p:spPr>
          <a:xfrm>
            <a:off x="2007218" y="1167351"/>
            <a:ext cx="6033319" cy="3047999"/>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36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191455"/>
            <a:ext cx="9525000" cy="2923345"/>
          </a:xfrm>
          <a:prstGeom prst="rect">
            <a:avLst/>
          </a:prstGeom>
        </p:spPr>
      </p:pic>
      <p:sp>
        <p:nvSpPr>
          <p:cNvPr id="3" name="Content Placeholder 2"/>
          <p:cNvSpPr>
            <a:spLocks noGrp="1"/>
          </p:cNvSpPr>
          <p:nvPr>
            <p:ph idx="1"/>
          </p:nvPr>
        </p:nvSpPr>
        <p:spPr>
          <a:xfrm>
            <a:off x="762000" y="1676400"/>
            <a:ext cx="8534400" cy="5791200"/>
          </a:xfrm>
        </p:spPr>
        <p:txBody>
          <a:bodyPr>
            <a:normAutofit/>
          </a:bodyPr>
          <a:lstStyle/>
          <a:p>
            <a:pPr marL="0" indent="0">
              <a:buNone/>
            </a:pPr>
            <a:r>
              <a:rPr lang="en-US" sz="2800" b="1" dirty="0">
                <a:solidFill>
                  <a:srgbClr val="FFFF00"/>
                </a:solidFill>
                <a:effectLst>
                  <a:outerShdw blurRad="38100" dist="38100" dir="2700000" algn="tl">
                    <a:srgbClr val="000000">
                      <a:alpha val="43137"/>
                    </a:srgbClr>
                  </a:outerShdw>
                </a:effectLst>
              </a:rPr>
              <a:t>Volunteerism</a:t>
            </a:r>
            <a:r>
              <a:rPr lang="en-US" sz="2800" b="1" dirty="0">
                <a:solidFill>
                  <a:schemeClr val="bg1"/>
                </a:solidFill>
                <a:effectLst>
                  <a:outerShdw blurRad="38100" dist="38100" dir="2700000" algn="tl">
                    <a:srgbClr val="000000">
                      <a:alpha val="43137"/>
                    </a:srgbClr>
                  </a:outerShdw>
                </a:effectLst>
              </a:rPr>
              <a:t> can take many forms, such as helping in a shelter, serving on a </a:t>
            </a:r>
            <a:r>
              <a:rPr lang="en-US" sz="2800" b="1" dirty="0">
                <a:solidFill>
                  <a:srgbClr val="FFFF00"/>
                </a:solidFill>
                <a:effectLst>
                  <a:outerShdw blurRad="38100" dist="38100" dir="2700000" algn="tl">
                    <a:srgbClr val="000000">
                      <a:alpha val="43137"/>
                    </a:srgbClr>
                  </a:outerShdw>
                </a:effectLst>
              </a:rPr>
              <a:t>committee</a:t>
            </a:r>
            <a:r>
              <a:rPr lang="en-US" sz="2800" b="1" dirty="0">
                <a:solidFill>
                  <a:schemeClr val="bg1"/>
                </a:solidFill>
                <a:effectLst>
                  <a:outerShdw blurRad="38100" dist="38100" dir="2700000" algn="tl">
                    <a:srgbClr val="000000">
                      <a:alpha val="43137"/>
                    </a:srgbClr>
                  </a:outerShdw>
                </a:effectLst>
              </a:rPr>
              <a:t>, raising money for </a:t>
            </a:r>
            <a:r>
              <a:rPr lang="en-US" sz="2800" b="1" dirty="0">
                <a:solidFill>
                  <a:srgbClr val="FFFF00"/>
                </a:solidFill>
                <a:effectLst>
                  <a:outerShdw blurRad="38100" dist="38100" dir="2700000" algn="tl">
                    <a:srgbClr val="000000">
                      <a:alpha val="43137"/>
                    </a:srgbClr>
                  </a:outerShdw>
                </a:effectLst>
              </a:rPr>
              <a:t>charity</a:t>
            </a:r>
            <a:r>
              <a:rPr lang="en-US" sz="2800" b="1" dirty="0">
                <a:solidFill>
                  <a:schemeClr val="bg1"/>
                </a:solidFill>
                <a:effectLst>
                  <a:outerShdw blurRad="38100" dist="38100" dir="2700000" algn="tl">
                    <a:srgbClr val="000000">
                      <a:alpha val="43137"/>
                    </a:srgbClr>
                  </a:outerShdw>
                </a:effectLst>
              </a:rPr>
              <a:t>, working as a volunteer </a:t>
            </a:r>
            <a:r>
              <a:rPr lang="en-US" sz="2800" b="1" dirty="0">
                <a:solidFill>
                  <a:srgbClr val="FFFF00"/>
                </a:solidFill>
                <a:effectLst>
                  <a:outerShdw blurRad="38100" dist="38100" dir="2700000" algn="tl">
                    <a:srgbClr val="000000">
                      <a:alpha val="43137"/>
                    </a:srgbClr>
                  </a:outerShdw>
                </a:effectLst>
              </a:rPr>
              <a:t>firefighter</a:t>
            </a:r>
            <a:r>
              <a:rPr lang="en-US" sz="2800" b="1" dirty="0">
                <a:solidFill>
                  <a:schemeClr val="bg1"/>
                </a:solidFill>
                <a:effectLst>
                  <a:outerShdw blurRad="38100" dist="38100" dir="2700000" algn="tl">
                    <a:srgbClr val="000000">
                      <a:alpha val="43137"/>
                    </a:srgbClr>
                  </a:outerShdw>
                </a:effectLst>
              </a:rPr>
              <a:t> or advocating for political issues.</a:t>
            </a:r>
          </a:p>
          <a:p>
            <a:pPr marL="0" indent="0">
              <a:buNone/>
            </a:pPr>
            <a:r>
              <a:rPr lang="en-US" sz="2800" b="1" dirty="0">
                <a:solidFill>
                  <a:schemeClr val="bg1"/>
                </a:solidFill>
                <a:effectLst>
                  <a:outerShdw blurRad="38100" dist="38100" dir="2700000" algn="tl">
                    <a:srgbClr val="000000">
                      <a:alpha val="43137"/>
                    </a:srgbClr>
                  </a:outerShdw>
                </a:effectLst>
              </a:rPr>
              <a:t> </a:t>
            </a:r>
          </a:p>
        </p:txBody>
      </p:sp>
      <p:sp>
        <p:nvSpPr>
          <p:cNvPr id="6" name="Down Ribbon 5"/>
          <p:cNvSpPr/>
          <p:nvPr/>
        </p:nvSpPr>
        <p:spPr>
          <a:xfrm>
            <a:off x="2590800" y="152400"/>
            <a:ext cx="51709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Bookman Old Style" panose="02050604050505020204" pitchFamily="18" charset="0"/>
              </a:rPr>
              <a:t>Civic Duty</a:t>
            </a:r>
          </a:p>
        </p:txBody>
      </p:sp>
      <p:sp>
        <p:nvSpPr>
          <p:cNvPr id="5" name="Rectangle 4"/>
          <p:cNvSpPr/>
          <p:nvPr/>
        </p:nvSpPr>
        <p:spPr>
          <a:xfrm>
            <a:off x="228600" y="4252205"/>
            <a:ext cx="3124200" cy="33528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One recent survey found that only between 25 and 28 percent of Americans volunteer in their community. </a:t>
            </a:r>
          </a:p>
        </p:txBody>
      </p:sp>
      <p:pic>
        <p:nvPicPr>
          <p:cNvPr id="7" name="Picture 6"/>
          <p:cNvPicPr>
            <a:picLocks noChangeAspect="1"/>
          </p:cNvPicPr>
          <p:nvPr/>
        </p:nvPicPr>
        <p:blipFill>
          <a:blip r:embed="rId3"/>
          <a:stretch>
            <a:fillRect/>
          </a:stretch>
        </p:blipFill>
        <p:spPr>
          <a:xfrm>
            <a:off x="3829122" y="4122911"/>
            <a:ext cx="5919562" cy="334469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7444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346174" y="152400"/>
            <a:ext cx="5247157"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Bookman Old Style" panose="02050604050505020204" pitchFamily="18" charset="0"/>
              </a:rPr>
              <a:t>Civic Duty</a:t>
            </a:r>
          </a:p>
        </p:txBody>
      </p:sp>
      <p:pic>
        <p:nvPicPr>
          <p:cNvPr id="2" name="Picture 1"/>
          <p:cNvPicPr>
            <a:picLocks noChangeAspect="1"/>
          </p:cNvPicPr>
          <p:nvPr/>
        </p:nvPicPr>
        <p:blipFill>
          <a:blip r:embed="rId2"/>
          <a:stretch>
            <a:fillRect/>
          </a:stretch>
        </p:blipFill>
        <p:spPr>
          <a:xfrm>
            <a:off x="2517056" y="1143000"/>
            <a:ext cx="5078733" cy="6468648"/>
          </a:xfrm>
          <a:prstGeom prst="roundRect">
            <a:avLst>
              <a:gd name="adj" fmla="val 4167"/>
            </a:avLst>
          </a:prstGeom>
          <a:solidFill>
            <a:srgbClr val="FFFFFF"/>
          </a:solidFill>
          <a:ln w="76200" cap="sq">
            <a:solidFill>
              <a:schemeClr val="accent3">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778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400" y="381000"/>
            <a:ext cx="8839200" cy="6934200"/>
          </a:xfrm>
          <a:prstGeom prst="rect">
            <a:avLst/>
          </a:prstGeom>
        </p:spPr>
      </p:pic>
      <p:sp>
        <p:nvSpPr>
          <p:cNvPr id="6" name="TextBox 5"/>
          <p:cNvSpPr txBox="1"/>
          <p:nvPr/>
        </p:nvSpPr>
        <p:spPr>
          <a:xfrm>
            <a:off x="1116128" y="1339721"/>
            <a:ext cx="7673744" cy="5016758"/>
          </a:xfrm>
          <a:prstGeom prst="rect">
            <a:avLst/>
          </a:prstGeom>
          <a:noFill/>
        </p:spPr>
        <p:txBody>
          <a:bodyPr wrap="square" rtlCol="0">
            <a:spAutoFit/>
          </a:bodyPr>
          <a:lstStyle/>
          <a:p>
            <a:pPr lvl="0" algn="ctr"/>
            <a:r>
              <a:rPr lang="en-US" sz="4000" b="1" dirty="0">
                <a:solidFill>
                  <a:schemeClr val="bg1"/>
                </a:solidFill>
                <a:effectLst>
                  <a:outerShdw blurRad="38100" dist="38100" dir="2700000" algn="tl">
                    <a:srgbClr val="000000">
                      <a:alpha val="43137"/>
                    </a:srgbClr>
                  </a:outerShdw>
                </a:effectLst>
              </a:rPr>
              <a:t>SS5CG1 Explain how a citizen’s rights are protected under the U.S. Constitution.</a:t>
            </a:r>
          </a:p>
          <a:p>
            <a:pPr lvl="0" algn="ctr"/>
            <a:endParaRPr lang="en-US" sz="4000" b="1" dirty="0">
              <a:solidFill>
                <a:schemeClr val="bg1"/>
              </a:solidFill>
              <a:effectLst>
                <a:outerShdw blurRad="38100" dist="38100" dir="2700000" algn="tl">
                  <a:srgbClr val="000000">
                    <a:alpha val="43137"/>
                  </a:srgbClr>
                </a:outerShdw>
              </a:effectLst>
            </a:endParaRPr>
          </a:p>
          <a:p>
            <a:pPr lvl="0" algn="ctr"/>
            <a:r>
              <a:rPr lang="en-US" sz="4000" b="1" dirty="0">
                <a:solidFill>
                  <a:schemeClr val="bg1"/>
                </a:solidFill>
                <a:effectLst>
                  <a:outerShdw blurRad="38100" dist="38100" dir="2700000" algn="tl">
                    <a:srgbClr val="000000">
                      <a:alpha val="43137"/>
                    </a:srgbClr>
                  </a:outerShdw>
                </a:effectLst>
              </a:rPr>
              <a:t>b. Explain the concept of due process of law and describe how the U.S. Constitution protects a citizen’s rights by due process.</a:t>
            </a:r>
          </a:p>
        </p:txBody>
      </p:sp>
    </p:spTree>
    <p:extLst>
      <p:ext uri="{BB962C8B-B14F-4D97-AF65-F5344CB8AC3E}">
        <p14:creationId xmlns:p14="http://schemas.microsoft.com/office/powerpoint/2010/main" val="3837529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2116" y="1295400"/>
            <a:ext cx="9370364" cy="5486400"/>
          </a:xfrm>
          <a:prstGeom prst="rect">
            <a:avLst/>
          </a:prstGeom>
        </p:spPr>
      </p:pic>
      <p:sp>
        <p:nvSpPr>
          <p:cNvPr id="3" name="Content Placeholder 2"/>
          <p:cNvSpPr>
            <a:spLocks noGrp="1"/>
          </p:cNvSpPr>
          <p:nvPr>
            <p:ph idx="1"/>
          </p:nvPr>
        </p:nvSpPr>
        <p:spPr>
          <a:xfrm>
            <a:off x="1219200" y="2209800"/>
            <a:ext cx="7924800" cy="5791200"/>
          </a:xfrm>
        </p:spPr>
        <p:txBody>
          <a:bodyPr>
            <a:noAutofit/>
          </a:bodyPr>
          <a:lstStyle/>
          <a:p>
            <a:pPr marL="0" indent="0">
              <a:buNone/>
            </a:pPr>
            <a:r>
              <a:rPr lang="en-US" sz="2800" b="1" dirty="0">
                <a:solidFill>
                  <a:schemeClr val="bg1"/>
                </a:solidFill>
                <a:effectLst>
                  <a:outerShdw blurRad="38100" dist="38100" dir="2700000" algn="tl">
                    <a:srgbClr val="000000">
                      <a:alpha val="43137"/>
                    </a:srgbClr>
                  </a:outerShdw>
                </a:effectLst>
              </a:rPr>
              <a:t>The </a:t>
            </a:r>
            <a:r>
              <a:rPr lang="en-US" sz="2800" b="1" dirty="0">
                <a:solidFill>
                  <a:srgbClr val="FFFF00"/>
                </a:solidFill>
                <a:effectLst>
                  <a:outerShdw blurRad="38100" dist="38100" dir="2700000" algn="tl">
                    <a:srgbClr val="000000">
                      <a:alpha val="43137"/>
                    </a:srgbClr>
                  </a:outerShdw>
                </a:effectLst>
              </a:rPr>
              <a:t>5</a:t>
            </a:r>
            <a:r>
              <a:rPr lang="en-US" sz="2800" b="1" baseline="30000" dirty="0">
                <a:solidFill>
                  <a:schemeClr val="bg1"/>
                </a:solidFill>
                <a:effectLst>
                  <a:outerShdw blurRad="38100" dist="38100" dir="2700000" algn="tl">
                    <a:srgbClr val="000000">
                      <a:alpha val="43137"/>
                    </a:srgbClr>
                  </a:outerShdw>
                </a:effectLst>
              </a:rPr>
              <a:t>th</a:t>
            </a:r>
            <a:r>
              <a:rPr lang="en-US" sz="2800" b="1" dirty="0">
                <a:solidFill>
                  <a:schemeClr val="bg1"/>
                </a:solidFill>
                <a:effectLst>
                  <a:outerShdw blurRad="38100" dist="38100" dir="2700000" algn="tl">
                    <a:srgbClr val="000000">
                      <a:alpha val="43137"/>
                    </a:srgbClr>
                  </a:outerShdw>
                </a:effectLst>
              </a:rPr>
              <a:t> and </a:t>
            </a:r>
            <a:r>
              <a:rPr lang="en-US" sz="2800" b="1" dirty="0">
                <a:solidFill>
                  <a:srgbClr val="FFFF00"/>
                </a:solidFill>
                <a:effectLst>
                  <a:outerShdw blurRad="38100" dist="38100" dir="2700000" algn="tl">
                    <a:srgbClr val="000000">
                      <a:alpha val="43137"/>
                    </a:srgbClr>
                  </a:outerShdw>
                </a:effectLst>
              </a:rPr>
              <a:t>14</a:t>
            </a:r>
            <a:r>
              <a:rPr lang="en-US" sz="2800" b="1" baseline="30000" dirty="0">
                <a:solidFill>
                  <a:schemeClr val="bg1"/>
                </a:solidFill>
                <a:effectLst>
                  <a:outerShdw blurRad="38100" dist="38100" dir="2700000" algn="tl">
                    <a:srgbClr val="000000">
                      <a:alpha val="43137"/>
                    </a:srgbClr>
                  </a:outerShdw>
                </a:effectLst>
              </a:rPr>
              <a:t>th</a:t>
            </a:r>
            <a:r>
              <a:rPr lang="en-US" sz="2800" b="1" dirty="0">
                <a:solidFill>
                  <a:schemeClr val="bg1"/>
                </a:solidFill>
                <a:effectLst>
                  <a:outerShdw blurRad="38100" dist="38100" dir="2700000" algn="tl">
                    <a:srgbClr val="000000">
                      <a:alpha val="43137"/>
                    </a:srgbClr>
                  </a:outerShdw>
                </a:effectLst>
              </a:rPr>
              <a:t> amendment of the Constitution (also called “</a:t>
            </a:r>
            <a:r>
              <a:rPr lang="en-US" sz="2800" b="1" dirty="0">
                <a:solidFill>
                  <a:srgbClr val="FFFF00"/>
                </a:solidFill>
                <a:effectLst>
                  <a:outerShdw blurRad="38100" dist="38100" dir="2700000" algn="tl">
                    <a:srgbClr val="000000">
                      <a:alpha val="43137"/>
                    </a:srgbClr>
                  </a:outerShdw>
                </a:effectLst>
              </a:rPr>
              <a:t>due</a:t>
            </a:r>
            <a:r>
              <a:rPr lang="en-US" sz="2800" b="1" dirty="0">
                <a:solidFill>
                  <a:schemeClr val="bg1"/>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process</a:t>
            </a:r>
            <a:r>
              <a:rPr lang="en-US" sz="2800" b="1" dirty="0">
                <a:solidFill>
                  <a:schemeClr val="bg1"/>
                </a:solidFill>
                <a:effectLst>
                  <a:outerShdw blurRad="38100" dist="38100" dir="2700000" algn="tl">
                    <a:srgbClr val="000000">
                      <a:alpha val="43137"/>
                    </a:srgbClr>
                  </a:outerShdw>
                </a:effectLst>
              </a:rPr>
              <a:t> clauses” describes the legal obligation of all states.</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The </a:t>
            </a:r>
            <a:r>
              <a:rPr lang="en-US" sz="2800" b="1" dirty="0">
                <a:solidFill>
                  <a:srgbClr val="FFFF00"/>
                </a:solidFill>
                <a:effectLst>
                  <a:outerShdw blurRad="38100" dist="38100" dir="2700000" algn="tl">
                    <a:srgbClr val="000000">
                      <a:alpha val="43137"/>
                    </a:srgbClr>
                  </a:outerShdw>
                </a:effectLst>
              </a:rPr>
              <a:t>Fifth</a:t>
            </a:r>
            <a:r>
              <a:rPr lang="en-US" sz="2800" b="1" dirty="0">
                <a:solidFill>
                  <a:schemeClr val="bg1"/>
                </a:solidFill>
                <a:effectLst>
                  <a:outerShdw blurRad="38100" dist="38100" dir="2700000" algn="tl">
                    <a:srgbClr val="000000">
                      <a:alpha val="43137"/>
                    </a:srgbClr>
                  </a:outerShdw>
                </a:effectLst>
              </a:rPr>
              <a:t> Amendment includes a due process clause stating that no person shall "be deprived of </a:t>
            </a:r>
            <a:r>
              <a:rPr lang="en-US" sz="2800" b="1" dirty="0">
                <a:solidFill>
                  <a:srgbClr val="FFFF00"/>
                </a:solidFill>
                <a:effectLst>
                  <a:outerShdw blurRad="38100" dist="38100" dir="2700000" algn="tl">
                    <a:srgbClr val="000000">
                      <a:alpha val="43137"/>
                    </a:srgbClr>
                  </a:outerShdw>
                </a:effectLst>
              </a:rPr>
              <a:t>life</a:t>
            </a:r>
            <a:r>
              <a:rPr lang="en-US" sz="2800" b="1" dirty="0">
                <a:solidFill>
                  <a:schemeClr val="bg1"/>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liberty</a:t>
            </a:r>
            <a:r>
              <a:rPr lang="en-US" sz="2800" b="1" dirty="0">
                <a:solidFill>
                  <a:schemeClr val="bg1"/>
                </a:solidFill>
                <a:effectLst>
                  <a:outerShdw blurRad="38100" dist="38100" dir="2700000" algn="tl">
                    <a:srgbClr val="000000">
                      <a:alpha val="43137"/>
                    </a:srgbClr>
                  </a:outerShdw>
                </a:effectLst>
              </a:rPr>
              <a:t>, or </a:t>
            </a:r>
            <a:r>
              <a:rPr lang="en-US" sz="2800" b="1" dirty="0">
                <a:solidFill>
                  <a:srgbClr val="FFFF00"/>
                </a:solidFill>
                <a:effectLst>
                  <a:outerShdw blurRad="38100" dist="38100" dir="2700000" algn="tl">
                    <a:srgbClr val="000000">
                      <a:alpha val="43137"/>
                    </a:srgbClr>
                  </a:outerShdw>
                </a:effectLst>
              </a:rPr>
              <a:t>property</a:t>
            </a:r>
            <a:r>
              <a:rPr lang="en-US" sz="2800" b="1" dirty="0">
                <a:solidFill>
                  <a:schemeClr val="bg1"/>
                </a:solidFill>
                <a:effectLst>
                  <a:outerShdw blurRad="38100" dist="38100" dir="2700000" algn="tl">
                    <a:srgbClr val="000000">
                      <a:alpha val="43137"/>
                    </a:srgbClr>
                  </a:outerShdw>
                </a:effectLst>
              </a:rPr>
              <a:t>, without due process of law.</a:t>
            </a:r>
          </a:p>
        </p:txBody>
      </p:sp>
      <p:sp>
        <p:nvSpPr>
          <p:cNvPr id="6" name="Down Ribbon 5"/>
          <p:cNvSpPr/>
          <p:nvPr/>
        </p:nvSpPr>
        <p:spPr>
          <a:xfrm>
            <a:off x="2402960" y="228600"/>
            <a:ext cx="5328677" cy="9144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5</a:t>
            </a:r>
            <a:r>
              <a:rPr lang="en-US" sz="2800" b="1" baseline="30000" dirty="0">
                <a:effectLst>
                  <a:outerShdw blurRad="38100" dist="38100" dir="2700000" algn="tl">
                    <a:srgbClr val="000000">
                      <a:alpha val="43137"/>
                    </a:srgbClr>
                  </a:outerShdw>
                </a:effectLst>
                <a:latin typeface="Bookman Old Style" panose="02050604050505020204" pitchFamily="18" charset="0"/>
              </a:rPr>
              <a:t>th</a:t>
            </a:r>
            <a:r>
              <a:rPr lang="en-US" sz="2800" b="1" dirty="0">
                <a:effectLst>
                  <a:outerShdw blurRad="38100" dist="38100" dir="2700000" algn="tl">
                    <a:srgbClr val="000000">
                      <a:alpha val="43137"/>
                    </a:srgbClr>
                  </a:outerShdw>
                </a:effectLst>
                <a:latin typeface="Bookman Old Style" panose="02050604050505020204" pitchFamily="18" charset="0"/>
              </a:rPr>
              <a:t> and 14</a:t>
            </a:r>
            <a:r>
              <a:rPr lang="en-US" sz="2800" b="1" baseline="30000" dirty="0">
                <a:effectLst>
                  <a:outerShdw blurRad="38100" dist="38100" dir="2700000" algn="tl">
                    <a:srgbClr val="000000">
                      <a:alpha val="43137"/>
                    </a:srgbClr>
                  </a:outerShdw>
                </a:effectLst>
                <a:latin typeface="Bookman Old Style" panose="02050604050505020204" pitchFamily="18" charset="0"/>
              </a:rPr>
              <a:t>th</a:t>
            </a:r>
            <a:r>
              <a:rPr lang="en-US" sz="2800" b="1" dirty="0">
                <a:effectLst>
                  <a:outerShdw blurRad="38100" dist="38100" dir="2700000" algn="tl">
                    <a:srgbClr val="000000">
                      <a:alpha val="43137"/>
                    </a:srgbClr>
                  </a:outerShdw>
                </a:effectLst>
                <a:latin typeface="Bookman Old Style" panose="02050604050505020204" pitchFamily="18" charset="0"/>
              </a:rPr>
              <a:t> Amendment</a:t>
            </a:r>
          </a:p>
        </p:txBody>
      </p:sp>
    </p:spTree>
    <p:extLst>
      <p:ext uri="{BB962C8B-B14F-4D97-AF65-F5344CB8AC3E}">
        <p14:creationId xmlns:p14="http://schemas.microsoft.com/office/powerpoint/2010/main" val="2976018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402960" y="228600"/>
            <a:ext cx="5328677" cy="9144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5</a:t>
            </a:r>
            <a:r>
              <a:rPr lang="en-US" sz="2800" b="1" baseline="30000" dirty="0">
                <a:effectLst>
                  <a:outerShdw blurRad="38100" dist="38100" dir="2700000" algn="tl">
                    <a:srgbClr val="000000">
                      <a:alpha val="43137"/>
                    </a:srgbClr>
                  </a:outerShdw>
                </a:effectLst>
                <a:latin typeface="Bookman Old Style" panose="02050604050505020204" pitchFamily="18" charset="0"/>
              </a:rPr>
              <a:t>th</a:t>
            </a:r>
            <a:r>
              <a:rPr lang="en-US" sz="2800" b="1" dirty="0">
                <a:effectLst>
                  <a:outerShdw blurRad="38100" dist="38100" dir="2700000" algn="tl">
                    <a:srgbClr val="000000">
                      <a:alpha val="43137"/>
                    </a:srgbClr>
                  </a:outerShdw>
                </a:effectLst>
                <a:latin typeface="Bookman Old Style" panose="02050604050505020204" pitchFamily="18" charset="0"/>
              </a:rPr>
              <a:t> and 14</a:t>
            </a:r>
            <a:r>
              <a:rPr lang="en-US" sz="2800" b="1" baseline="30000" dirty="0">
                <a:effectLst>
                  <a:outerShdw blurRad="38100" dist="38100" dir="2700000" algn="tl">
                    <a:srgbClr val="000000">
                      <a:alpha val="43137"/>
                    </a:srgbClr>
                  </a:outerShdw>
                </a:effectLst>
                <a:latin typeface="Bookman Old Style" panose="02050604050505020204" pitchFamily="18" charset="0"/>
              </a:rPr>
              <a:t>th</a:t>
            </a:r>
            <a:r>
              <a:rPr lang="en-US" sz="2800" b="1" dirty="0">
                <a:effectLst>
                  <a:outerShdw blurRad="38100" dist="38100" dir="2700000" algn="tl">
                    <a:srgbClr val="000000">
                      <a:alpha val="43137"/>
                    </a:srgbClr>
                  </a:outerShdw>
                </a:effectLst>
                <a:latin typeface="Bookman Old Style" panose="02050604050505020204" pitchFamily="18" charset="0"/>
              </a:rPr>
              <a:t> Amendment</a:t>
            </a:r>
          </a:p>
        </p:txBody>
      </p:sp>
      <p:pic>
        <p:nvPicPr>
          <p:cNvPr id="5" name="Picture 4"/>
          <p:cNvPicPr>
            <a:picLocks noChangeAspect="1"/>
          </p:cNvPicPr>
          <p:nvPr/>
        </p:nvPicPr>
        <p:blipFill>
          <a:blip r:embed="rId2"/>
          <a:stretch>
            <a:fillRect/>
          </a:stretch>
        </p:blipFill>
        <p:spPr>
          <a:xfrm>
            <a:off x="571498" y="1295400"/>
            <a:ext cx="8991600" cy="4147312"/>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57200" y="5715000"/>
            <a:ext cx="9296400" cy="1948688"/>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The Due Process Clause serves two basic goals.  One is to produce, through the use of fair procedures, more accurate results: to prevent the wrongful deprivation of interests.  The other goal is to make people feel that the government has treated them fairly by, say, listening to their side of the story.</a:t>
            </a:r>
          </a:p>
        </p:txBody>
      </p:sp>
    </p:spTree>
    <p:extLst>
      <p:ext uri="{BB962C8B-B14F-4D97-AF65-F5344CB8AC3E}">
        <p14:creationId xmlns:p14="http://schemas.microsoft.com/office/powerpoint/2010/main" val="1527713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128" y="961292"/>
            <a:ext cx="9797022" cy="3382108"/>
          </a:xfrm>
          <a:prstGeom prst="rect">
            <a:avLst/>
          </a:prstGeom>
        </p:spPr>
      </p:pic>
      <p:sp>
        <p:nvSpPr>
          <p:cNvPr id="3" name="Content Placeholder 2"/>
          <p:cNvSpPr>
            <a:spLocks noGrp="1"/>
          </p:cNvSpPr>
          <p:nvPr>
            <p:ph idx="1"/>
          </p:nvPr>
        </p:nvSpPr>
        <p:spPr>
          <a:xfrm>
            <a:off x="528078" y="1447800"/>
            <a:ext cx="9073122" cy="5791200"/>
          </a:xfrm>
        </p:spPr>
        <p:txBody>
          <a:bodyPr>
            <a:noAutofit/>
          </a:bodyPr>
          <a:lstStyle/>
          <a:p>
            <a:pPr marL="0" indent="0">
              <a:buNone/>
            </a:pPr>
            <a:r>
              <a:rPr lang="en-US" sz="2800" b="1" dirty="0">
                <a:solidFill>
                  <a:schemeClr val="bg1"/>
                </a:solidFill>
                <a:effectLst>
                  <a:outerShdw blurRad="38100" dist="38100" dir="2700000" algn="tl">
                    <a:srgbClr val="000000">
                      <a:alpha val="43137"/>
                    </a:srgbClr>
                  </a:outerShdw>
                </a:effectLst>
              </a:rPr>
              <a:t>Due process ensures citizen rights to </a:t>
            </a:r>
            <a:r>
              <a:rPr lang="en-US" sz="2800" b="1" dirty="0">
                <a:solidFill>
                  <a:srgbClr val="FFFF00"/>
                </a:solidFill>
                <a:effectLst>
                  <a:outerShdw blurRad="38100" dist="38100" dir="2700000" algn="tl">
                    <a:srgbClr val="000000">
                      <a:alpha val="43137"/>
                    </a:srgbClr>
                  </a:outerShdw>
                </a:effectLst>
              </a:rPr>
              <a:t>fair</a:t>
            </a:r>
            <a:r>
              <a:rPr lang="en-US" sz="2800" b="1" dirty="0">
                <a:solidFill>
                  <a:schemeClr val="bg1"/>
                </a:solidFill>
                <a:effectLst>
                  <a:outerShdw blurRad="38100" dist="38100" dir="2700000" algn="tl">
                    <a:srgbClr val="000000">
                      <a:alpha val="43137"/>
                    </a:srgbClr>
                  </a:outerShdw>
                </a:effectLst>
              </a:rPr>
              <a:t> and </a:t>
            </a:r>
            <a:r>
              <a:rPr lang="en-US" sz="2800" b="1" dirty="0">
                <a:solidFill>
                  <a:srgbClr val="FFFF00"/>
                </a:solidFill>
                <a:effectLst>
                  <a:outerShdw blurRad="38100" dist="38100" dir="2700000" algn="tl">
                    <a:srgbClr val="000000">
                      <a:alpha val="43137"/>
                    </a:srgbClr>
                  </a:outerShdw>
                </a:effectLst>
              </a:rPr>
              <a:t>speedy</a:t>
            </a:r>
            <a:r>
              <a:rPr lang="en-US" sz="2800" b="1" dirty="0">
                <a:solidFill>
                  <a:schemeClr val="bg1"/>
                </a:solidFill>
                <a:effectLst>
                  <a:outerShdw blurRad="38100" dist="38100" dir="2700000" algn="tl">
                    <a:srgbClr val="000000">
                      <a:alpha val="43137"/>
                    </a:srgbClr>
                  </a:outerShdw>
                </a:effectLst>
              </a:rPr>
              <a:t> trial. </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The phrase “</a:t>
            </a:r>
            <a:r>
              <a:rPr lang="en-US" sz="2800" b="1" dirty="0">
                <a:solidFill>
                  <a:srgbClr val="FFFF00"/>
                </a:solidFill>
                <a:effectLst>
                  <a:outerShdw blurRad="38100" dist="38100" dir="2700000" algn="tl">
                    <a:srgbClr val="000000">
                      <a:alpha val="43137"/>
                    </a:srgbClr>
                  </a:outerShdw>
                </a:effectLst>
              </a:rPr>
              <a:t>due</a:t>
            </a:r>
            <a:r>
              <a:rPr lang="en-US" sz="2800" b="1" dirty="0">
                <a:solidFill>
                  <a:schemeClr val="bg1"/>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process</a:t>
            </a:r>
            <a:r>
              <a:rPr lang="en-US" sz="2800" b="1" dirty="0">
                <a:solidFill>
                  <a:schemeClr val="bg1"/>
                </a:solidFill>
                <a:effectLst>
                  <a:outerShdw blurRad="38100" dist="38100" dir="2700000" algn="tl">
                    <a:srgbClr val="000000">
                      <a:alpha val="43137"/>
                    </a:srgbClr>
                  </a:outerShdw>
                </a:effectLst>
              </a:rPr>
              <a:t> of law,” means that someone accused of a crime has the right to a legal process that is </a:t>
            </a:r>
            <a:r>
              <a:rPr lang="en-US" sz="2800" b="1" dirty="0">
                <a:solidFill>
                  <a:srgbClr val="FFFF00"/>
                </a:solidFill>
                <a:effectLst>
                  <a:outerShdw blurRad="38100" dist="38100" dir="2700000" algn="tl">
                    <a:srgbClr val="000000">
                      <a:alpha val="43137"/>
                    </a:srgbClr>
                  </a:outerShdw>
                </a:effectLst>
              </a:rPr>
              <a:t>fair</a:t>
            </a:r>
            <a:r>
              <a:rPr lang="en-US" sz="2800" b="1" dirty="0">
                <a:solidFill>
                  <a:schemeClr val="bg1"/>
                </a:solidFill>
                <a:effectLst>
                  <a:outerShdw blurRad="38100" dist="38100" dir="2700000" algn="tl">
                    <a:srgbClr val="000000">
                      <a:alpha val="43137"/>
                    </a:srgbClr>
                  </a:outerShdw>
                </a:effectLst>
              </a:rPr>
              <a:t> and </a:t>
            </a:r>
            <a:r>
              <a:rPr lang="en-US" sz="2800" b="1" dirty="0">
                <a:solidFill>
                  <a:srgbClr val="FFFF00"/>
                </a:solidFill>
                <a:effectLst>
                  <a:outerShdw blurRad="38100" dist="38100" dir="2700000" algn="tl">
                    <a:srgbClr val="000000">
                      <a:alpha val="43137"/>
                    </a:srgbClr>
                  </a:outerShdw>
                </a:effectLst>
              </a:rPr>
              <a:t>intentional</a:t>
            </a:r>
            <a:r>
              <a:rPr lang="en-US" sz="2800" b="1" dirty="0">
                <a:solidFill>
                  <a:schemeClr val="bg1"/>
                </a:solidFill>
                <a:effectLst>
                  <a:outerShdw blurRad="38100" dist="38100" dir="2700000" algn="tl">
                    <a:srgbClr val="000000">
                      <a:alpha val="43137"/>
                    </a:srgbClr>
                  </a:outerShdw>
                </a:effectLst>
              </a:rPr>
              <a:t>.</a:t>
            </a:r>
            <a:endParaRPr lang="en-US" b="1" dirty="0">
              <a:solidFill>
                <a:schemeClr val="bg1"/>
              </a:solidFill>
              <a:effectLst>
                <a:outerShdw blurRad="38100" dist="38100" dir="2700000" algn="tl">
                  <a:srgbClr val="000000">
                    <a:alpha val="43137"/>
                  </a:srgbClr>
                </a:outerShdw>
              </a:effectLst>
            </a:endParaRPr>
          </a:p>
        </p:txBody>
      </p:sp>
      <p:sp>
        <p:nvSpPr>
          <p:cNvPr id="6" name="Down Ribbon 5"/>
          <p:cNvSpPr/>
          <p:nvPr/>
        </p:nvSpPr>
        <p:spPr>
          <a:xfrm>
            <a:off x="2057400" y="76200"/>
            <a:ext cx="6161557" cy="8382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Bookman Old Style" panose="02050604050505020204" pitchFamily="18" charset="0"/>
              </a:rPr>
              <a:t>Due Process</a:t>
            </a:r>
          </a:p>
        </p:txBody>
      </p:sp>
      <p:pic>
        <p:nvPicPr>
          <p:cNvPr id="4" name="Picture 3"/>
          <p:cNvPicPr>
            <a:picLocks noChangeAspect="1"/>
          </p:cNvPicPr>
          <p:nvPr/>
        </p:nvPicPr>
        <p:blipFill>
          <a:blip r:embed="rId3"/>
          <a:stretch>
            <a:fillRect/>
          </a:stretch>
        </p:blipFill>
        <p:spPr>
          <a:xfrm>
            <a:off x="5222828" y="4427162"/>
            <a:ext cx="4648200" cy="3147205"/>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166129" y="4427163"/>
            <a:ext cx="4694750" cy="3147206"/>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6773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524000"/>
            <a:ext cx="9565453" cy="12400339"/>
          </a:xfrm>
          <a:prstGeom prst="rect">
            <a:avLst/>
          </a:prstGeom>
        </p:spPr>
      </p:pic>
      <p:sp>
        <p:nvSpPr>
          <p:cNvPr id="4" name="Down Ribbon 3"/>
          <p:cNvSpPr/>
          <p:nvPr/>
        </p:nvSpPr>
        <p:spPr>
          <a:xfrm>
            <a:off x="1615624" y="228600"/>
            <a:ext cx="7089655" cy="1143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effectLst>
                  <a:outerShdw blurRad="38100" dist="38100" dir="2700000" algn="tl">
                    <a:srgbClr val="000000">
                      <a:alpha val="43137"/>
                    </a:srgbClr>
                  </a:outerShdw>
                </a:effectLst>
                <a:latin typeface="Bauhaus 93" panose="04030905020B02020C02" pitchFamily="82" charset="0"/>
                <a:ea typeface="+mj-ea"/>
                <a:cs typeface="+mj-cs"/>
              </a:rPr>
              <a:t>Slotted Notes</a:t>
            </a:r>
            <a:endParaRPr lang="en-US" sz="4000" dirty="0">
              <a:solidFill>
                <a:schemeClr val="bg1"/>
              </a:solidFill>
              <a:latin typeface="Bauhaus 93" panose="04030905020B02020C02" pitchFamily="82" charset="0"/>
            </a:endParaRPr>
          </a:p>
        </p:txBody>
      </p:sp>
      <p:pic>
        <p:nvPicPr>
          <p:cNvPr id="7" name="Picture 6"/>
          <p:cNvPicPr>
            <a:picLocks noChangeAspect="1"/>
          </p:cNvPicPr>
          <p:nvPr/>
        </p:nvPicPr>
        <p:blipFill>
          <a:blip r:embed="rId3"/>
          <a:stretch>
            <a:fillRect/>
          </a:stretch>
        </p:blipFill>
        <p:spPr>
          <a:xfrm>
            <a:off x="3011424" y="2590799"/>
            <a:ext cx="4298053" cy="5456393"/>
          </a:xfrm>
          <a:prstGeom prst="rect">
            <a:avLst/>
          </a:prstGeom>
        </p:spPr>
      </p:pic>
      <p:sp>
        <p:nvSpPr>
          <p:cNvPr id="13" name="Rectangle 12"/>
          <p:cNvSpPr/>
          <p:nvPr/>
        </p:nvSpPr>
        <p:spPr>
          <a:xfrm>
            <a:off x="2874450" y="5410200"/>
            <a:ext cx="4572000" cy="1295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rPr>
              <a:t>Words in a box like this are commentary and not for slotted notes.</a:t>
            </a:r>
          </a:p>
        </p:txBody>
      </p:sp>
    </p:spTree>
    <p:extLst>
      <p:ext uri="{BB962C8B-B14F-4D97-AF65-F5344CB8AC3E}">
        <p14:creationId xmlns:p14="http://schemas.microsoft.com/office/powerpoint/2010/main" val="4244590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076" y="988961"/>
            <a:ext cx="9754445" cy="2516239"/>
          </a:xfrm>
          <a:prstGeom prst="rect">
            <a:avLst/>
          </a:prstGeom>
        </p:spPr>
      </p:pic>
      <p:sp>
        <p:nvSpPr>
          <p:cNvPr id="3" name="Content Placeholder 2"/>
          <p:cNvSpPr>
            <a:spLocks noGrp="1"/>
          </p:cNvSpPr>
          <p:nvPr>
            <p:ph idx="1"/>
          </p:nvPr>
        </p:nvSpPr>
        <p:spPr>
          <a:xfrm>
            <a:off x="685800" y="1447800"/>
            <a:ext cx="8839200" cy="5791200"/>
          </a:xfrm>
        </p:spPr>
        <p:txBody>
          <a:bodyPr>
            <a:noAutofit/>
          </a:bodyPr>
          <a:lstStyle/>
          <a:p>
            <a:pPr marL="0" indent="0">
              <a:buNone/>
            </a:pPr>
            <a:r>
              <a:rPr lang="en-US" sz="2800" b="1" dirty="0">
                <a:solidFill>
                  <a:schemeClr val="bg1"/>
                </a:solidFill>
                <a:effectLst>
                  <a:outerShdw blurRad="38100" dist="38100" dir="2700000" algn="tl">
                    <a:srgbClr val="000000">
                      <a:alpha val="43137"/>
                    </a:srgbClr>
                  </a:outerShdw>
                </a:effectLst>
              </a:rPr>
              <a:t>This process protects individuals accused of a </a:t>
            </a:r>
            <a:r>
              <a:rPr lang="en-US" sz="2800" b="1" dirty="0">
                <a:solidFill>
                  <a:srgbClr val="FFFF00"/>
                </a:solidFill>
                <a:effectLst>
                  <a:outerShdw blurRad="38100" dist="38100" dir="2700000" algn="tl">
                    <a:srgbClr val="000000">
                      <a:alpha val="43137"/>
                    </a:srgbClr>
                  </a:outerShdw>
                </a:effectLst>
              </a:rPr>
              <a:t>crime</a:t>
            </a:r>
            <a:r>
              <a:rPr lang="en-US" sz="2800" b="1" dirty="0">
                <a:solidFill>
                  <a:schemeClr val="bg1"/>
                </a:solidFill>
                <a:effectLst>
                  <a:outerShdw blurRad="38100" dist="38100" dir="2700000" algn="tl">
                    <a:srgbClr val="000000">
                      <a:alpha val="43137"/>
                    </a:srgbClr>
                  </a:outerShdw>
                </a:effectLst>
              </a:rPr>
              <a:t>, and provides those who are </a:t>
            </a:r>
            <a:r>
              <a:rPr lang="en-US" sz="2800" b="1" dirty="0">
                <a:solidFill>
                  <a:srgbClr val="FFFF00"/>
                </a:solidFill>
                <a:effectLst>
                  <a:outerShdw blurRad="38100" dist="38100" dir="2700000" algn="tl">
                    <a:srgbClr val="000000">
                      <a:alpha val="43137"/>
                    </a:srgbClr>
                  </a:outerShdw>
                </a:effectLst>
              </a:rPr>
              <a:t>judged</a:t>
            </a:r>
            <a:r>
              <a:rPr lang="en-US" sz="2800" b="1" dirty="0">
                <a:solidFill>
                  <a:schemeClr val="bg1"/>
                </a:solidFill>
                <a:effectLst>
                  <a:outerShdw blurRad="38100" dist="38100" dir="2700000" algn="tl">
                    <a:srgbClr val="000000">
                      <a:alpha val="43137"/>
                    </a:srgbClr>
                  </a:outerShdw>
                </a:effectLst>
              </a:rPr>
              <a:t> to be guilty to </a:t>
            </a:r>
            <a:r>
              <a:rPr lang="en-US" sz="2800" b="1" dirty="0">
                <a:solidFill>
                  <a:srgbClr val="FFFF00"/>
                </a:solidFill>
                <a:effectLst>
                  <a:outerShdw blurRad="38100" dist="38100" dir="2700000" algn="tl">
                    <a:srgbClr val="000000">
                      <a:alpha val="43137"/>
                    </a:srgbClr>
                  </a:outerShdw>
                </a:effectLst>
              </a:rPr>
              <a:t>fair</a:t>
            </a:r>
            <a:r>
              <a:rPr lang="en-US" sz="2800" b="1" dirty="0">
                <a:solidFill>
                  <a:schemeClr val="bg1"/>
                </a:solidFill>
                <a:effectLst>
                  <a:outerShdw blurRad="38100" dist="38100" dir="2700000" algn="tl">
                    <a:srgbClr val="000000">
                      <a:alpha val="43137"/>
                    </a:srgbClr>
                  </a:outerShdw>
                </a:effectLst>
              </a:rPr>
              <a:t> and just punishment. </a:t>
            </a:r>
            <a:endParaRPr lang="en-US" b="1" dirty="0">
              <a:solidFill>
                <a:schemeClr val="bg1"/>
              </a:solidFill>
              <a:effectLst>
                <a:outerShdw blurRad="38100" dist="38100" dir="2700000" algn="tl">
                  <a:srgbClr val="000000">
                    <a:alpha val="43137"/>
                  </a:srgbClr>
                </a:outerShdw>
              </a:effectLst>
            </a:endParaRPr>
          </a:p>
        </p:txBody>
      </p:sp>
      <p:sp>
        <p:nvSpPr>
          <p:cNvPr id="6" name="Down Ribbon 5"/>
          <p:cNvSpPr/>
          <p:nvPr/>
        </p:nvSpPr>
        <p:spPr>
          <a:xfrm>
            <a:off x="2558021" y="96053"/>
            <a:ext cx="5018557" cy="8382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Protection</a:t>
            </a:r>
          </a:p>
        </p:txBody>
      </p:sp>
      <p:pic>
        <p:nvPicPr>
          <p:cNvPr id="2" name="Picture 1"/>
          <p:cNvPicPr>
            <a:picLocks noChangeAspect="1"/>
          </p:cNvPicPr>
          <p:nvPr/>
        </p:nvPicPr>
        <p:blipFill>
          <a:blip r:embed="rId3"/>
          <a:stretch>
            <a:fillRect/>
          </a:stretch>
        </p:blipFill>
        <p:spPr>
          <a:xfrm>
            <a:off x="1066800" y="3559908"/>
            <a:ext cx="8027796" cy="40386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7250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1066800"/>
            <a:ext cx="9753601" cy="2514600"/>
          </a:xfrm>
          <a:prstGeom prst="rect">
            <a:avLst/>
          </a:prstGeom>
        </p:spPr>
      </p:pic>
      <p:sp>
        <p:nvSpPr>
          <p:cNvPr id="3" name="Content Placeholder 2"/>
          <p:cNvSpPr>
            <a:spLocks noGrp="1"/>
          </p:cNvSpPr>
          <p:nvPr>
            <p:ph idx="1"/>
          </p:nvPr>
        </p:nvSpPr>
        <p:spPr>
          <a:xfrm>
            <a:off x="914400" y="1524000"/>
            <a:ext cx="9144000" cy="5791200"/>
          </a:xfrm>
        </p:spPr>
        <p:txBody>
          <a:bodyPr>
            <a:noAutofit/>
          </a:bodyPr>
          <a:lstStyle/>
          <a:p>
            <a:pPr marL="0" indent="0">
              <a:buNone/>
            </a:pPr>
            <a:r>
              <a:rPr lang="en-US" sz="2800" b="1" dirty="0">
                <a:solidFill>
                  <a:schemeClr val="bg1"/>
                </a:solidFill>
                <a:effectLst>
                  <a:outerShdw blurRad="38100" dist="38100" dir="2700000" algn="tl">
                    <a:srgbClr val="000000">
                      <a:alpha val="43137"/>
                    </a:srgbClr>
                  </a:outerShdw>
                </a:effectLst>
              </a:rPr>
              <a:t>Under this system, the </a:t>
            </a:r>
            <a:r>
              <a:rPr lang="en-US" sz="2800" b="1" dirty="0">
                <a:solidFill>
                  <a:srgbClr val="FFFF00"/>
                </a:solidFill>
                <a:effectLst>
                  <a:outerShdw blurRad="38100" dist="38100" dir="2700000" algn="tl">
                    <a:srgbClr val="000000">
                      <a:alpha val="43137"/>
                    </a:srgbClr>
                  </a:outerShdw>
                </a:effectLst>
              </a:rPr>
              <a:t>judicial</a:t>
            </a:r>
            <a:r>
              <a:rPr lang="en-US" sz="2800" b="1" dirty="0">
                <a:solidFill>
                  <a:schemeClr val="bg1"/>
                </a:solidFill>
                <a:effectLst>
                  <a:outerShdw blurRad="38100" dist="38100" dir="2700000" algn="tl">
                    <a:srgbClr val="000000">
                      <a:alpha val="43137"/>
                    </a:srgbClr>
                  </a:outerShdw>
                </a:effectLst>
              </a:rPr>
              <a:t> system operates under a premise that those accused of a crime are </a:t>
            </a:r>
            <a:r>
              <a:rPr lang="en-US" sz="2800" b="1" dirty="0">
                <a:solidFill>
                  <a:srgbClr val="FFFF00"/>
                </a:solidFill>
                <a:effectLst>
                  <a:outerShdw blurRad="38100" dist="38100" dir="2700000" algn="tl">
                    <a:srgbClr val="000000">
                      <a:alpha val="43137"/>
                    </a:srgbClr>
                  </a:outerShdw>
                </a:effectLst>
              </a:rPr>
              <a:t>innocent</a:t>
            </a:r>
            <a:r>
              <a:rPr lang="en-US" sz="2800" b="1" dirty="0">
                <a:solidFill>
                  <a:schemeClr val="bg1"/>
                </a:solidFill>
                <a:effectLst>
                  <a:outerShdw blurRad="38100" dist="38100" dir="2700000" algn="tl">
                    <a:srgbClr val="000000">
                      <a:alpha val="43137"/>
                    </a:srgbClr>
                  </a:outerShdw>
                </a:effectLst>
              </a:rPr>
              <a:t> until they are proven </a:t>
            </a:r>
            <a:r>
              <a:rPr lang="en-US" sz="2800" b="1" dirty="0">
                <a:solidFill>
                  <a:srgbClr val="FFFF00"/>
                </a:solidFill>
                <a:effectLst>
                  <a:outerShdw blurRad="38100" dist="38100" dir="2700000" algn="tl">
                    <a:srgbClr val="000000">
                      <a:alpha val="43137"/>
                    </a:srgbClr>
                  </a:outerShdw>
                </a:effectLst>
              </a:rPr>
              <a:t>guilty</a:t>
            </a:r>
            <a:r>
              <a:rPr lang="en-US" sz="2800" b="1" dirty="0">
                <a:solidFill>
                  <a:schemeClr val="bg1"/>
                </a:solidFill>
                <a:effectLst>
                  <a:outerShdw blurRad="38100" dist="38100" dir="2700000" algn="tl">
                    <a:srgbClr val="000000">
                      <a:alpha val="43137"/>
                    </a:srgbClr>
                  </a:outerShdw>
                </a:effectLst>
              </a:rPr>
              <a:t>. </a:t>
            </a:r>
            <a:endParaRPr lang="en-US" b="1" dirty="0">
              <a:solidFill>
                <a:schemeClr val="bg1"/>
              </a:solidFill>
              <a:effectLst>
                <a:outerShdw blurRad="38100" dist="38100" dir="2700000" algn="tl">
                  <a:srgbClr val="000000">
                    <a:alpha val="43137"/>
                  </a:srgbClr>
                </a:outerShdw>
              </a:effectLst>
            </a:endParaRPr>
          </a:p>
        </p:txBody>
      </p:sp>
      <p:sp>
        <p:nvSpPr>
          <p:cNvPr id="6" name="Down Ribbon 5"/>
          <p:cNvSpPr/>
          <p:nvPr/>
        </p:nvSpPr>
        <p:spPr>
          <a:xfrm>
            <a:off x="2558021" y="96053"/>
            <a:ext cx="5018557" cy="8382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Protection</a:t>
            </a:r>
          </a:p>
        </p:txBody>
      </p:sp>
      <p:sp>
        <p:nvSpPr>
          <p:cNvPr id="4" name="Rectangle 3"/>
          <p:cNvSpPr/>
          <p:nvPr/>
        </p:nvSpPr>
        <p:spPr>
          <a:xfrm>
            <a:off x="252971" y="3886200"/>
            <a:ext cx="4471429" cy="3581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The Due Process Clause is essentially a guarantee of basic fairness.  Fairness can, in various cases, have many components: notice, an opportunity to be heard at a meaningful time in a meaningful way, a decision supported by substantial evidence, etc.</a:t>
            </a:r>
          </a:p>
        </p:txBody>
      </p:sp>
      <p:pic>
        <p:nvPicPr>
          <p:cNvPr id="7" name="Picture 6"/>
          <p:cNvPicPr>
            <a:picLocks noChangeAspect="1"/>
          </p:cNvPicPr>
          <p:nvPr/>
        </p:nvPicPr>
        <p:blipFill>
          <a:blip r:embed="rId3"/>
          <a:stretch>
            <a:fillRect/>
          </a:stretch>
        </p:blipFill>
        <p:spPr>
          <a:xfrm>
            <a:off x="4977581" y="3790950"/>
            <a:ext cx="4876800" cy="37719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4526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209800" y="228600"/>
            <a:ext cx="5900594" cy="9906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Bookman Old Style" panose="02050604050505020204" pitchFamily="18" charset="0"/>
              </a:rPr>
              <a:t>Gavel Out the Door</a:t>
            </a:r>
          </a:p>
        </p:txBody>
      </p:sp>
      <p:pic>
        <p:nvPicPr>
          <p:cNvPr id="3" name="Picture 2"/>
          <p:cNvPicPr>
            <a:picLocks noChangeAspect="1"/>
          </p:cNvPicPr>
          <p:nvPr/>
        </p:nvPicPr>
        <p:blipFill>
          <a:blip r:embed="rId2"/>
          <a:stretch>
            <a:fillRect/>
          </a:stretch>
        </p:blipFill>
        <p:spPr>
          <a:xfrm>
            <a:off x="990600" y="1828800"/>
            <a:ext cx="8141431" cy="5020432"/>
          </a:xfrm>
          <a:prstGeom prst="roundRect">
            <a:avLst>
              <a:gd name="adj" fmla="val 4167"/>
            </a:avLst>
          </a:prstGeom>
          <a:solidFill>
            <a:srgbClr val="FFFFFF"/>
          </a:solidFill>
          <a:ln w="76200" cap="sq">
            <a:solidFill>
              <a:schemeClr val="accent3">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65314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own Ribbon 15"/>
          <p:cNvSpPr/>
          <p:nvPr/>
        </p:nvSpPr>
        <p:spPr>
          <a:xfrm>
            <a:off x="3048000" y="152400"/>
            <a:ext cx="3678020" cy="762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rPr>
              <a:t>DUL</a:t>
            </a:r>
          </a:p>
        </p:txBody>
      </p:sp>
      <p:pic>
        <p:nvPicPr>
          <p:cNvPr id="2" name="Picture 1"/>
          <p:cNvPicPr>
            <a:picLocks noChangeAspect="1"/>
          </p:cNvPicPr>
          <p:nvPr/>
        </p:nvPicPr>
        <p:blipFill>
          <a:blip r:embed="rId2"/>
          <a:stretch>
            <a:fillRect/>
          </a:stretch>
        </p:blipFill>
        <p:spPr>
          <a:xfrm>
            <a:off x="228600" y="1219200"/>
            <a:ext cx="9553260" cy="12150381"/>
          </a:xfrm>
          <a:prstGeom prst="rect">
            <a:avLst/>
          </a:prstGeom>
        </p:spPr>
      </p:pic>
    </p:spTree>
    <p:extLst>
      <p:ext uri="{BB962C8B-B14F-4D97-AF65-F5344CB8AC3E}">
        <p14:creationId xmlns:p14="http://schemas.microsoft.com/office/powerpoint/2010/main" val="195104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own Ribbon 15"/>
          <p:cNvSpPr/>
          <p:nvPr/>
        </p:nvSpPr>
        <p:spPr>
          <a:xfrm>
            <a:off x="1323290" y="152400"/>
            <a:ext cx="7564220" cy="9144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DUL Answer Key</a:t>
            </a:r>
          </a:p>
        </p:txBody>
      </p:sp>
      <p:pic>
        <p:nvPicPr>
          <p:cNvPr id="2" name="Picture 1"/>
          <p:cNvPicPr>
            <a:picLocks noChangeAspect="1"/>
          </p:cNvPicPr>
          <p:nvPr/>
        </p:nvPicPr>
        <p:blipFill>
          <a:blip r:embed="rId2"/>
          <a:stretch>
            <a:fillRect/>
          </a:stretch>
        </p:blipFill>
        <p:spPr>
          <a:xfrm>
            <a:off x="29497" y="1219200"/>
            <a:ext cx="9888569" cy="12875868"/>
          </a:xfrm>
          <a:prstGeom prst="rect">
            <a:avLst/>
          </a:prstGeom>
        </p:spPr>
      </p:pic>
    </p:spTree>
    <p:extLst>
      <p:ext uri="{BB962C8B-B14F-4D97-AF65-F5344CB8AC3E}">
        <p14:creationId xmlns:p14="http://schemas.microsoft.com/office/powerpoint/2010/main" val="187874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228600"/>
            <a:ext cx="9448800" cy="7391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57600" y="228600"/>
            <a:ext cx="3352800" cy="707886"/>
          </a:xfrm>
          <a:prstGeom prst="rect">
            <a:avLst/>
          </a:prstGeom>
          <a:noFill/>
        </p:spPr>
        <p:txBody>
          <a:bodyPr wrap="square" rtlCol="0">
            <a:spAutoFit/>
          </a:bodyPr>
          <a:lstStyle/>
          <a:p>
            <a:pPr lvl="0"/>
            <a:r>
              <a:rPr lang="en-US" sz="4000" b="1" dirty="0">
                <a:solidFill>
                  <a:schemeClr val="bg1"/>
                </a:solidFill>
                <a:effectLst>
                  <a:outerShdw blurRad="38100" dist="38100" dir="2700000" algn="tl">
                    <a:srgbClr val="000000">
                      <a:alpha val="43137"/>
                    </a:srgbClr>
                  </a:outerShdw>
                </a:effectLst>
              </a:rPr>
              <a:t>Terms of Use</a:t>
            </a:r>
            <a:endParaRPr lang="en-US" sz="4000" dirty="0">
              <a:solidFill>
                <a:schemeClr val="bg1"/>
              </a:solidFill>
            </a:endParaRPr>
          </a:p>
        </p:txBody>
      </p:sp>
      <p:sp>
        <p:nvSpPr>
          <p:cNvPr id="8" name="TextBox 7"/>
          <p:cNvSpPr txBox="1"/>
          <p:nvPr/>
        </p:nvSpPr>
        <p:spPr>
          <a:xfrm>
            <a:off x="609600" y="969645"/>
            <a:ext cx="8839200" cy="5909310"/>
          </a:xfrm>
          <a:prstGeom prst="rect">
            <a:avLst/>
          </a:prstGeom>
          <a:noFill/>
        </p:spPr>
        <p:txBody>
          <a:bodyPr wrap="square" rtlCol="0">
            <a:spAutoFit/>
          </a:bodyPr>
          <a:lstStyle/>
          <a:p>
            <a:pPr lvl="0"/>
            <a:r>
              <a:rPr lang="en-US" sz="1800" b="1" dirty="0">
                <a:solidFill>
                  <a:schemeClr val="bg1"/>
                </a:solidFill>
                <a:effectLst>
                  <a:outerShdw blurRad="38100" dist="38100" dir="2700000" algn="tl">
                    <a:srgbClr val="000000">
                      <a:alpha val="43137"/>
                    </a:srgbClr>
                  </a:outerShdw>
                </a:effectLst>
              </a:rPr>
              <a:t>© Brainy Yak. Your download includes a limited use license from Brainy Yak. The purchaser may use the resource for personal classroom use only. The license is not transferable to another person. Other teachers should purchase their own license through my store. </a:t>
            </a:r>
          </a:p>
          <a:p>
            <a:pPr lvl="0"/>
            <a:endParaRPr lang="en-US" sz="1800" b="1" dirty="0">
              <a:solidFill>
                <a:schemeClr val="bg1"/>
              </a:solidFill>
              <a:effectLst>
                <a:outerShdw blurRad="38100" dist="38100" dir="2700000" algn="tl">
                  <a:srgbClr val="000000">
                    <a:alpha val="43137"/>
                  </a:srgbClr>
                </a:outerShdw>
              </a:effectLst>
            </a:endParaRPr>
          </a:p>
          <a:p>
            <a:pPr lvl="0"/>
            <a:r>
              <a:rPr lang="en-US" sz="1800" b="1" dirty="0">
                <a:solidFill>
                  <a:schemeClr val="bg1"/>
                </a:solidFill>
                <a:effectLst>
                  <a:outerShdw blurRad="38100" dist="38100" dir="2700000" algn="tl">
                    <a:srgbClr val="000000">
                      <a:alpha val="43137"/>
                    </a:srgbClr>
                  </a:outerShdw>
                </a:effectLst>
              </a:rPr>
              <a:t>This resource is not to be used:</a:t>
            </a:r>
          </a:p>
          <a:p>
            <a:pPr lvl="0"/>
            <a:r>
              <a:rPr lang="en-US" sz="1800" b="1" dirty="0">
                <a:solidFill>
                  <a:schemeClr val="bg1"/>
                </a:solidFill>
                <a:effectLst>
                  <a:outerShdw blurRad="38100" dist="38100" dir="2700000" algn="tl">
                    <a:srgbClr val="000000">
                      <a:alpha val="43137"/>
                    </a:srgbClr>
                  </a:outerShdw>
                </a:effectLst>
              </a:rPr>
              <a:t>By an entire grade level, school, or district without purchasing the proper number of licenses. For school/district licenses at a discount, please contact me.</a:t>
            </a:r>
          </a:p>
          <a:p>
            <a:pPr lvl="0"/>
            <a:r>
              <a:rPr lang="en-US" sz="1800" b="1" dirty="0">
                <a:solidFill>
                  <a:schemeClr val="bg1"/>
                </a:solidFill>
                <a:effectLst>
                  <a:outerShdw blurRad="38100" dist="38100" dir="2700000" algn="tl">
                    <a:srgbClr val="000000">
                      <a:alpha val="43137"/>
                    </a:srgbClr>
                  </a:outerShdw>
                </a:effectLst>
              </a:rPr>
              <a:t>As part of a product listed for sale or for free by another individual.</a:t>
            </a:r>
          </a:p>
          <a:p>
            <a:pPr lvl="0"/>
            <a:r>
              <a:rPr lang="en-US" sz="1800" b="1" dirty="0">
                <a:solidFill>
                  <a:schemeClr val="bg1"/>
                </a:solidFill>
                <a:effectLst>
                  <a:outerShdw blurRad="38100" dist="38100" dir="2700000" algn="tl">
                    <a:srgbClr val="000000">
                      <a:alpha val="43137"/>
                    </a:srgbClr>
                  </a:outerShdw>
                </a:effectLst>
              </a:rPr>
              <a:t>On shared databases.</a:t>
            </a:r>
          </a:p>
          <a:p>
            <a:pPr lvl="0"/>
            <a:r>
              <a:rPr lang="en-US" sz="1800" b="1" dirty="0">
                <a:solidFill>
                  <a:schemeClr val="bg1"/>
                </a:solidFill>
                <a:effectLst>
                  <a:outerShdw blurRad="38100" dist="38100" dir="2700000" algn="tl">
                    <a:srgbClr val="000000">
                      <a:alpha val="43137"/>
                    </a:srgbClr>
                  </a:outerShdw>
                </a:effectLst>
              </a:rPr>
              <a:t>Online in any way other than on password-protected website for student use only. </a:t>
            </a:r>
          </a:p>
          <a:p>
            <a:pPr lvl="0"/>
            <a:endParaRPr lang="en-US" sz="1800" b="1" dirty="0">
              <a:solidFill>
                <a:schemeClr val="bg1"/>
              </a:solidFill>
              <a:effectLst>
                <a:outerShdw blurRad="38100" dist="38100" dir="2700000" algn="tl">
                  <a:srgbClr val="000000">
                    <a:alpha val="43137"/>
                  </a:srgbClr>
                </a:outerShdw>
              </a:effectLst>
            </a:endParaRPr>
          </a:p>
          <a:p>
            <a:pPr lvl="0"/>
            <a:r>
              <a:rPr lang="en-US" sz="1800" b="1" dirty="0">
                <a:solidFill>
                  <a:schemeClr val="bg1"/>
                </a:solidFill>
                <a:effectLst>
                  <a:outerShdw blurRad="38100" dist="38100" dir="2700000" algn="tl">
                    <a:srgbClr val="000000">
                      <a:alpha val="43137"/>
                    </a:srgbClr>
                  </a:outerShdw>
                </a:effectLst>
              </a:rPr>
              <a:t>© Copyright Brainy Yak. All rights reserved. Permission is granted to copy pages specifically designed for student or teacher use by the original purchaser or licensee. The reproduction of any other part of this product is strictly prohibited. Copying any part of this product and placing it on the Internet in any form (even a personal/classroom website) is strictly forbidden. Doing so makes it possible for an Internet search to make the document available on the Internet, free of charge, and is a violation of the Digital Millennium Copyright Act (DMCA).</a:t>
            </a:r>
          </a:p>
          <a:p>
            <a:pPr lvl="0"/>
            <a:endParaRPr lang="en-US" sz="1800" b="1" dirty="0">
              <a:solidFill>
                <a:schemeClr val="bg1"/>
              </a:solidFill>
              <a:effectLst>
                <a:outerShdw blurRad="38100" dist="38100" dir="2700000" algn="tl">
                  <a:srgbClr val="000000">
                    <a:alpha val="43137"/>
                  </a:srgbClr>
                </a:outerShdw>
              </a:effectLst>
            </a:endParaRPr>
          </a:p>
          <a:p>
            <a:pPr lvl="0"/>
            <a:r>
              <a:rPr lang="en-US" sz="1800" b="1" dirty="0">
                <a:solidFill>
                  <a:schemeClr val="bg1"/>
                </a:solidFill>
                <a:effectLst>
                  <a:outerShdw blurRad="38100" dist="38100" dir="2700000" algn="tl">
                    <a:srgbClr val="000000">
                      <a:alpha val="43137"/>
                    </a:srgbClr>
                  </a:outerShdw>
                </a:effectLst>
              </a:rPr>
              <a:t>Thank you,</a:t>
            </a:r>
          </a:p>
          <a:p>
            <a:pPr lvl="0"/>
            <a:r>
              <a:rPr lang="en-US" sz="1800" b="1" dirty="0">
                <a:solidFill>
                  <a:schemeClr val="bg1"/>
                </a:solidFill>
                <a:effectLst>
                  <a:outerShdw blurRad="38100" dist="38100" dir="2700000" algn="tl">
                    <a:srgbClr val="000000">
                      <a:alpha val="43137"/>
                    </a:srgbClr>
                  </a:outerShdw>
                </a:effectLst>
              </a:rPr>
              <a:t>James at Brainy Yak</a:t>
            </a:r>
          </a:p>
        </p:txBody>
      </p:sp>
      <p:pic>
        <p:nvPicPr>
          <p:cNvPr id="9" name="Picture 8">
            <a:hlinkClick r:id="rId2"/>
          </p:cNvPr>
          <p:cNvPicPr>
            <a:picLocks noChangeAspect="1"/>
          </p:cNvPicPr>
          <p:nvPr/>
        </p:nvPicPr>
        <p:blipFill>
          <a:blip r:embed="rId3"/>
          <a:stretch>
            <a:fillRect/>
          </a:stretch>
        </p:blipFill>
        <p:spPr>
          <a:xfrm>
            <a:off x="4191000" y="6316510"/>
            <a:ext cx="1444877" cy="1450974"/>
          </a:xfrm>
          <a:prstGeom prst="rect">
            <a:avLst/>
          </a:prstGeom>
        </p:spPr>
      </p:pic>
      <p:pic>
        <p:nvPicPr>
          <p:cNvPr id="10" name="Picture 9">
            <a:hlinkClick r:id="rId4"/>
          </p:cNvPr>
          <p:cNvPicPr>
            <a:picLocks noChangeAspect="1"/>
          </p:cNvPicPr>
          <p:nvPr/>
        </p:nvPicPr>
        <p:blipFill>
          <a:blip r:embed="rId5"/>
          <a:stretch>
            <a:fillRect/>
          </a:stretch>
        </p:blipFill>
        <p:spPr>
          <a:xfrm>
            <a:off x="6129896" y="6316510"/>
            <a:ext cx="1054699" cy="1054699"/>
          </a:xfrm>
          <a:prstGeom prst="rect">
            <a:avLst/>
          </a:prstGeom>
        </p:spPr>
      </p:pic>
      <p:pic>
        <p:nvPicPr>
          <p:cNvPr id="11" name="Picture 10">
            <a:hlinkClick r:id="rId6"/>
          </p:cNvPr>
          <p:cNvPicPr>
            <a:picLocks noChangeAspect="1"/>
          </p:cNvPicPr>
          <p:nvPr/>
        </p:nvPicPr>
        <p:blipFill>
          <a:blip r:embed="rId7"/>
          <a:stretch>
            <a:fillRect/>
          </a:stretch>
        </p:blipFill>
        <p:spPr>
          <a:xfrm>
            <a:off x="7341252" y="6343549"/>
            <a:ext cx="975445" cy="975445"/>
          </a:xfrm>
          <a:prstGeom prst="rect">
            <a:avLst/>
          </a:prstGeom>
        </p:spPr>
      </p:pic>
      <p:pic>
        <p:nvPicPr>
          <p:cNvPr id="12" name="Picture 11">
            <a:hlinkClick r:id="rId8"/>
          </p:cNvPr>
          <p:cNvPicPr>
            <a:picLocks noChangeAspect="1"/>
          </p:cNvPicPr>
          <p:nvPr/>
        </p:nvPicPr>
        <p:blipFill>
          <a:blip r:embed="rId9"/>
          <a:stretch>
            <a:fillRect/>
          </a:stretch>
        </p:blipFill>
        <p:spPr>
          <a:xfrm>
            <a:off x="8551683" y="6373319"/>
            <a:ext cx="975445" cy="963251"/>
          </a:xfrm>
          <a:prstGeom prst="rect">
            <a:avLst/>
          </a:prstGeom>
        </p:spPr>
      </p:pic>
    </p:spTree>
    <p:extLst>
      <p:ext uri="{BB962C8B-B14F-4D97-AF65-F5344CB8AC3E}">
        <p14:creationId xmlns:p14="http://schemas.microsoft.com/office/powerpoint/2010/main" val="711637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605" y="1494295"/>
            <a:ext cx="4632896" cy="6049684"/>
          </a:xfrm>
          <a:prstGeom prst="roundRect">
            <a:avLst>
              <a:gd name="adj" fmla="val 4167"/>
            </a:avLst>
          </a:prstGeom>
          <a:solidFill>
            <a:srgbClr val="FFFFFF"/>
          </a:solidFill>
          <a:ln w="76200" cap="sq">
            <a:solidFill>
              <a:schemeClr val="accent3">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344" y="1506719"/>
            <a:ext cx="4482311" cy="6024835"/>
          </a:xfrm>
          <a:prstGeom prst="roundRect">
            <a:avLst>
              <a:gd name="adj" fmla="val 4167"/>
            </a:avLst>
          </a:prstGeom>
          <a:solidFill>
            <a:srgbClr val="FFFFFF"/>
          </a:solidFill>
          <a:ln w="76200" cap="sq">
            <a:solidFill>
              <a:schemeClr val="accent3">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494295"/>
            <a:ext cx="4629463" cy="6123067"/>
          </a:xfrm>
          <a:prstGeom prst="roundRect">
            <a:avLst>
              <a:gd name="adj" fmla="val 4167"/>
            </a:avLst>
          </a:prstGeom>
          <a:solidFill>
            <a:srgbClr val="FFFFFF"/>
          </a:solidFill>
          <a:ln w="76200" cap="sq">
            <a:solidFill>
              <a:schemeClr val="accent3">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988" y="1511635"/>
            <a:ext cx="4702439" cy="6118151"/>
          </a:xfrm>
          <a:prstGeom prst="roundRect">
            <a:avLst>
              <a:gd name="adj" fmla="val 4167"/>
            </a:avLst>
          </a:prstGeom>
          <a:solidFill>
            <a:srgbClr val="FFFFFF"/>
          </a:solidFill>
          <a:ln w="76200" cap="sq">
            <a:solidFill>
              <a:schemeClr val="accent3">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Down Ribbon 3"/>
          <p:cNvSpPr/>
          <p:nvPr/>
        </p:nvSpPr>
        <p:spPr>
          <a:xfrm>
            <a:off x="1524000" y="76200"/>
            <a:ext cx="7089655" cy="114300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effectLst>
                  <a:outerShdw blurRad="38100" dist="38100" dir="2700000" algn="tl">
                    <a:srgbClr val="000000">
                      <a:alpha val="43137"/>
                    </a:srgbClr>
                  </a:outerShdw>
                </a:effectLst>
                <a:latin typeface="Bauhaus 93" panose="04030905020B02020C02" pitchFamily="82" charset="0"/>
                <a:ea typeface="+mj-ea"/>
                <a:cs typeface="+mj-cs"/>
              </a:rPr>
              <a:t>Slotted Notes Answer Key</a:t>
            </a:r>
            <a:endParaRPr lang="en-US" sz="3200" dirty="0">
              <a:solidFill>
                <a:schemeClr val="bg1"/>
              </a:solidFill>
              <a:latin typeface="Bauhaus 93" panose="04030905020B02020C02" pitchFamily="82" charset="0"/>
            </a:endParaRPr>
          </a:p>
        </p:txBody>
      </p:sp>
      <p:pic>
        <p:nvPicPr>
          <p:cNvPr id="7" name="Picture 6"/>
          <p:cNvPicPr>
            <a:picLocks noChangeAspect="1"/>
          </p:cNvPicPr>
          <p:nvPr/>
        </p:nvPicPr>
        <p:blipFill>
          <a:blip r:embed="rId6"/>
          <a:stretch>
            <a:fillRect/>
          </a:stretch>
        </p:blipFill>
        <p:spPr>
          <a:xfrm>
            <a:off x="3048000" y="2316007"/>
            <a:ext cx="4298053" cy="5456393"/>
          </a:xfrm>
          <a:prstGeom prst="rect">
            <a:avLst/>
          </a:prstGeom>
        </p:spPr>
      </p:pic>
      <p:sp>
        <p:nvSpPr>
          <p:cNvPr id="13" name="Rectangle 12"/>
          <p:cNvSpPr/>
          <p:nvPr/>
        </p:nvSpPr>
        <p:spPr>
          <a:xfrm>
            <a:off x="2911026" y="5044203"/>
            <a:ext cx="4572000" cy="1295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rPr>
              <a:t>Words in a box like this are commentary and not for slotted notes.</a:t>
            </a:r>
          </a:p>
        </p:txBody>
      </p:sp>
    </p:spTree>
    <p:extLst>
      <p:ext uri="{BB962C8B-B14F-4D97-AF65-F5344CB8AC3E}">
        <p14:creationId xmlns:p14="http://schemas.microsoft.com/office/powerpoint/2010/main" val="168453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400" y="381000"/>
            <a:ext cx="8839200" cy="6934200"/>
          </a:xfrm>
          <a:prstGeom prst="rect">
            <a:avLst/>
          </a:prstGeom>
        </p:spPr>
      </p:pic>
      <p:sp>
        <p:nvSpPr>
          <p:cNvPr id="6" name="TextBox 5"/>
          <p:cNvSpPr txBox="1"/>
          <p:nvPr/>
        </p:nvSpPr>
        <p:spPr>
          <a:xfrm>
            <a:off x="1116128" y="1524000"/>
            <a:ext cx="7673744" cy="4524315"/>
          </a:xfrm>
          <a:prstGeom prst="rect">
            <a:avLst/>
          </a:prstGeom>
          <a:noFill/>
        </p:spPr>
        <p:txBody>
          <a:bodyPr wrap="square" rtlCol="0">
            <a:spAutoFit/>
          </a:bodyPr>
          <a:lstStyle/>
          <a:p>
            <a:pPr lvl="0" algn="ctr"/>
            <a:r>
              <a:rPr lang="en-US" sz="4800" b="1" dirty="0">
                <a:solidFill>
                  <a:schemeClr val="bg1"/>
                </a:solidFill>
                <a:effectLst>
                  <a:outerShdw blurRad="38100" dist="38100" dir="2700000" algn="tl">
                    <a:srgbClr val="000000">
                      <a:alpha val="43137"/>
                    </a:srgbClr>
                  </a:outerShdw>
                </a:effectLst>
              </a:rPr>
              <a:t>SS5CG1 Explain how a citizen’s rights are protected under the U.S. Constitution.</a:t>
            </a:r>
          </a:p>
          <a:p>
            <a:pPr lvl="0" algn="ctr"/>
            <a:endParaRPr lang="en-US" sz="4800" b="1" dirty="0">
              <a:solidFill>
                <a:schemeClr val="bg1"/>
              </a:solidFill>
              <a:effectLst>
                <a:outerShdw blurRad="38100" dist="38100" dir="2700000" algn="tl">
                  <a:srgbClr val="000000">
                    <a:alpha val="43137"/>
                  </a:srgbClr>
                </a:outerShdw>
              </a:effectLst>
            </a:endParaRPr>
          </a:p>
          <a:p>
            <a:pPr lvl="0" algn="ctr"/>
            <a:r>
              <a:rPr lang="en-US" sz="4800" b="1" dirty="0">
                <a:solidFill>
                  <a:schemeClr val="bg1"/>
                </a:solidFill>
                <a:effectLst>
                  <a:outerShdw blurRad="38100" dist="38100" dir="2700000" algn="tl">
                    <a:srgbClr val="000000">
                      <a:alpha val="43137"/>
                    </a:srgbClr>
                  </a:outerShdw>
                </a:effectLst>
              </a:rPr>
              <a:t>a. Explain the responsibilities of a citizen. </a:t>
            </a:r>
          </a:p>
        </p:txBody>
      </p:sp>
    </p:spTree>
    <p:extLst>
      <p:ext uri="{BB962C8B-B14F-4D97-AF65-F5344CB8AC3E}">
        <p14:creationId xmlns:p14="http://schemas.microsoft.com/office/powerpoint/2010/main" val="103549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143000"/>
            <a:ext cx="9370364" cy="5943600"/>
          </a:xfrm>
          <a:prstGeom prst="rect">
            <a:avLst/>
          </a:prstGeom>
        </p:spPr>
      </p:pic>
      <p:sp>
        <p:nvSpPr>
          <p:cNvPr id="3" name="Content Placeholder 2"/>
          <p:cNvSpPr>
            <a:spLocks noGrp="1"/>
          </p:cNvSpPr>
          <p:nvPr>
            <p:ph idx="1"/>
          </p:nvPr>
        </p:nvSpPr>
        <p:spPr>
          <a:xfrm>
            <a:off x="951382" y="1828800"/>
            <a:ext cx="7772400" cy="5791200"/>
          </a:xfrm>
        </p:spPr>
        <p:txBody>
          <a:bodyPr>
            <a:normAutofit/>
          </a:bodyPr>
          <a:lstStyle/>
          <a:p>
            <a:pPr marL="0" indent="0">
              <a:buNone/>
            </a:pPr>
            <a:r>
              <a:rPr lang="en-US" sz="2800" b="1" dirty="0">
                <a:solidFill>
                  <a:schemeClr val="bg1"/>
                </a:solidFill>
                <a:effectLst>
                  <a:outerShdw blurRad="38100" dist="38100" dir="2700000" algn="tl">
                    <a:srgbClr val="000000">
                      <a:alpha val="43137"/>
                    </a:srgbClr>
                  </a:outerShdw>
                </a:effectLst>
              </a:rPr>
              <a:t>A </a:t>
            </a:r>
            <a:r>
              <a:rPr lang="en-US" sz="2800" b="1" dirty="0">
                <a:solidFill>
                  <a:srgbClr val="FFFF00"/>
                </a:solidFill>
                <a:effectLst>
                  <a:outerShdw blurRad="38100" dist="38100" dir="2700000" algn="tl">
                    <a:srgbClr val="000000">
                      <a:alpha val="43137"/>
                    </a:srgbClr>
                  </a:outerShdw>
                </a:effectLst>
              </a:rPr>
              <a:t>civic</a:t>
            </a:r>
            <a:r>
              <a:rPr lang="en-US" sz="2800" b="1" dirty="0">
                <a:solidFill>
                  <a:schemeClr val="bg1"/>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duty</a:t>
            </a:r>
            <a:r>
              <a:rPr lang="en-US" sz="2800" b="1" dirty="0">
                <a:solidFill>
                  <a:schemeClr val="bg1"/>
                </a:solidFill>
                <a:effectLst>
                  <a:outerShdw blurRad="38100" dist="38100" dir="2700000" algn="tl">
                    <a:srgbClr val="000000">
                      <a:alpha val="43137"/>
                    </a:srgbClr>
                  </a:outerShdw>
                </a:effectLst>
              </a:rPr>
              <a:t> is an action or responsibility expected of every member of society. </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Civic duties are based on the idea that citizens owe allegiance to the government and are obligated to </a:t>
            </a:r>
            <a:r>
              <a:rPr lang="en-US" sz="2800" b="1" dirty="0">
                <a:solidFill>
                  <a:srgbClr val="FFFF00"/>
                </a:solidFill>
                <a:effectLst>
                  <a:outerShdw blurRad="38100" dist="38100" dir="2700000" algn="tl">
                    <a:srgbClr val="000000">
                      <a:alpha val="43137"/>
                    </a:srgbClr>
                  </a:outerShdw>
                </a:effectLst>
              </a:rPr>
              <a:t>serve</a:t>
            </a:r>
            <a:r>
              <a:rPr lang="en-US" sz="2800" b="1" dirty="0">
                <a:solidFill>
                  <a:schemeClr val="bg1"/>
                </a:solidFill>
                <a:effectLst>
                  <a:outerShdw blurRad="38100" dist="38100" dir="2700000" algn="tl">
                    <a:srgbClr val="000000">
                      <a:alpha val="43137"/>
                    </a:srgbClr>
                  </a:outerShdw>
                </a:effectLst>
              </a:rPr>
              <a:t> and </a:t>
            </a:r>
            <a:r>
              <a:rPr lang="en-US" sz="2800" b="1" dirty="0">
                <a:solidFill>
                  <a:srgbClr val="FFFF00"/>
                </a:solidFill>
                <a:effectLst>
                  <a:outerShdw blurRad="38100" dist="38100" dir="2700000" algn="tl">
                    <a:srgbClr val="000000">
                      <a:alpha val="43137"/>
                    </a:srgbClr>
                  </a:outerShdw>
                </a:effectLst>
              </a:rPr>
              <a:t>maintain</a:t>
            </a:r>
            <a:r>
              <a:rPr lang="en-US" sz="2800" b="1" dirty="0">
                <a:solidFill>
                  <a:schemeClr val="bg1"/>
                </a:solidFill>
                <a:effectLst>
                  <a:outerShdw blurRad="38100" dist="38100" dir="2700000" algn="tl">
                    <a:srgbClr val="000000">
                      <a:alpha val="43137"/>
                    </a:srgbClr>
                  </a:outerShdw>
                </a:effectLst>
              </a:rPr>
              <a:t> it.</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In return, they receive </a:t>
            </a:r>
            <a:r>
              <a:rPr lang="en-US" sz="2800" b="1" dirty="0">
                <a:solidFill>
                  <a:srgbClr val="FFFF00"/>
                </a:solidFill>
                <a:effectLst>
                  <a:outerShdw blurRad="38100" dist="38100" dir="2700000" algn="tl">
                    <a:srgbClr val="000000">
                      <a:alpha val="43137"/>
                    </a:srgbClr>
                  </a:outerShdw>
                </a:effectLst>
              </a:rPr>
              <a:t>protection</a:t>
            </a:r>
            <a:r>
              <a:rPr lang="en-US" sz="2800" b="1" dirty="0">
                <a:solidFill>
                  <a:schemeClr val="bg1"/>
                </a:solidFill>
                <a:effectLst>
                  <a:outerShdw blurRad="38100" dist="38100" dir="2700000" algn="tl">
                    <a:srgbClr val="000000">
                      <a:alpha val="43137"/>
                    </a:srgbClr>
                  </a:outerShdw>
                </a:effectLst>
              </a:rPr>
              <a:t> from the </a:t>
            </a:r>
            <a:r>
              <a:rPr lang="en-US" sz="2800" b="1" dirty="0">
                <a:solidFill>
                  <a:srgbClr val="FFFF00"/>
                </a:solidFill>
                <a:effectLst>
                  <a:outerShdw blurRad="38100" dist="38100" dir="2700000" algn="tl">
                    <a:srgbClr val="000000">
                      <a:alpha val="43137"/>
                    </a:srgbClr>
                  </a:outerShdw>
                </a:effectLst>
              </a:rPr>
              <a:t>government</a:t>
            </a:r>
            <a:r>
              <a:rPr lang="en-US" sz="2800" b="1" dirty="0">
                <a:solidFill>
                  <a:schemeClr val="bg1"/>
                </a:solidFill>
                <a:effectLst>
                  <a:outerShdw blurRad="38100" dist="38100" dir="2700000" algn="tl">
                    <a:srgbClr val="000000">
                      <a:alpha val="43137"/>
                    </a:srgbClr>
                  </a:outerShdw>
                </a:effectLst>
              </a:rPr>
              <a:t>.</a:t>
            </a:r>
          </a:p>
        </p:txBody>
      </p:sp>
      <p:sp>
        <p:nvSpPr>
          <p:cNvPr id="6" name="Down Ribbon 5"/>
          <p:cNvSpPr/>
          <p:nvPr/>
        </p:nvSpPr>
        <p:spPr>
          <a:xfrm>
            <a:off x="2362200" y="152400"/>
            <a:ext cx="5551957" cy="8254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Bookman Old Style" panose="02050604050505020204" pitchFamily="18" charset="0"/>
              </a:rPr>
              <a:t>Civic Duty</a:t>
            </a:r>
          </a:p>
        </p:txBody>
      </p:sp>
    </p:spTree>
    <p:extLst>
      <p:ext uri="{BB962C8B-B14F-4D97-AF65-F5344CB8AC3E}">
        <p14:creationId xmlns:p14="http://schemas.microsoft.com/office/powerpoint/2010/main" val="1828427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Ribbon 5"/>
          <p:cNvSpPr/>
          <p:nvPr/>
        </p:nvSpPr>
        <p:spPr>
          <a:xfrm>
            <a:off x="2362200" y="152400"/>
            <a:ext cx="5551957" cy="8254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Bookman Old Style" panose="02050604050505020204" pitchFamily="18" charset="0"/>
              </a:rPr>
              <a:t>Civic Duty</a:t>
            </a:r>
          </a:p>
        </p:txBody>
      </p:sp>
      <p:sp>
        <p:nvSpPr>
          <p:cNvPr id="5" name="Rectangle 4"/>
          <p:cNvSpPr/>
          <p:nvPr/>
        </p:nvSpPr>
        <p:spPr>
          <a:xfrm>
            <a:off x="304800" y="5257800"/>
            <a:ext cx="9448800" cy="22860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The government protects the citizens with the enforcement of laws. Everyone is subject to the law, even those who don't agree with it. Though the U.S. Constitution states that citizens have a right to resist laws they consider unjust, dissenters must accept the consequences. </a:t>
            </a:r>
          </a:p>
        </p:txBody>
      </p:sp>
      <p:pic>
        <p:nvPicPr>
          <p:cNvPr id="2" name="Picture 1"/>
          <p:cNvPicPr>
            <a:picLocks noChangeAspect="1"/>
          </p:cNvPicPr>
          <p:nvPr/>
        </p:nvPicPr>
        <p:blipFill>
          <a:blip r:embed="rId2"/>
          <a:stretch>
            <a:fillRect/>
          </a:stretch>
        </p:blipFill>
        <p:spPr>
          <a:xfrm>
            <a:off x="4962832" y="1184250"/>
            <a:ext cx="4790768" cy="386715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3"/>
          <a:srcRect l="1" r="656" b="6452"/>
          <a:stretch/>
        </p:blipFill>
        <p:spPr>
          <a:xfrm>
            <a:off x="457200" y="1676400"/>
            <a:ext cx="4191000" cy="25146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3688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69" y="1129017"/>
            <a:ext cx="4452214" cy="4509783"/>
          </a:xfrm>
          <a:prstGeom prst="rect">
            <a:avLst/>
          </a:prstGeom>
        </p:spPr>
      </p:pic>
      <p:sp>
        <p:nvSpPr>
          <p:cNvPr id="3" name="Content Placeholder 2"/>
          <p:cNvSpPr>
            <a:spLocks noGrp="1"/>
          </p:cNvSpPr>
          <p:nvPr>
            <p:ph idx="1"/>
          </p:nvPr>
        </p:nvSpPr>
        <p:spPr>
          <a:xfrm>
            <a:off x="380999" y="1524000"/>
            <a:ext cx="3962400" cy="5791200"/>
          </a:xfrm>
        </p:spPr>
        <p:txBody>
          <a:bodyPr>
            <a:normAutofit/>
          </a:bodyPr>
          <a:lstStyle/>
          <a:p>
            <a:pPr marL="0" indent="0">
              <a:buNone/>
            </a:pPr>
            <a:r>
              <a:rPr lang="en-US" sz="2800" b="1" dirty="0">
                <a:solidFill>
                  <a:schemeClr val="bg1"/>
                </a:solidFill>
                <a:effectLst>
                  <a:outerShdw blurRad="38100" dist="38100" dir="2700000" algn="tl">
                    <a:srgbClr val="000000">
                      <a:alpha val="43137"/>
                    </a:srgbClr>
                  </a:outerShdw>
                </a:effectLst>
              </a:rPr>
              <a:t>Citizens are taught that with </a:t>
            </a:r>
            <a:r>
              <a:rPr lang="en-US" sz="2800" b="1" dirty="0">
                <a:solidFill>
                  <a:srgbClr val="FFFF00"/>
                </a:solidFill>
                <a:effectLst>
                  <a:outerShdw blurRad="38100" dist="38100" dir="2700000" algn="tl">
                    <a:srgbClr val="000000">
                      <a:alpha val="43137"/>
                    </a:srgbClr>
                  </a:outerShdw>
                </a:effectLst>
              </a:rPr>
              <a:t>rights</a:t>
            </a:r>
            <a:r>
              <a:rPr lang="en-US" sz="2800" b="1" dirty="0">
                <a:solidFill>
                  <a:schemeClr val="bg1"/>
                </a:solidFill>
                <a:effectLst>
                  <a:outerShdw blurRad="38100" dist="38100" dir="2700000" algn="tl">
                    <a:srgbClr val="000000">
                      <a:alpha val="43137"/>
                    </a:srgbClr>
                  </a:outerShdw>
                </a:effectLst>
              </a:rPr>
              <a:t> come </a:t>
            </a:r>
            <a:r>
              <a:rPr lang="en-US" sz="2800" b="1" dirty="0">
                <a:solidFill>
                  <a:srgbClr val="FFFF00"/>
                </a:solidFill>
                <a:effectLst>
                  <a:outerShdw blurRad="38100" dist="38100" dir="2700000" algn="tl">
                    <a:srgbClr val="000000">
                      <a:alpha val="43137"/>
                    </a:srgbClr>
                  </a:outerShdw>
                </a:effectLst>
              </a:rPr>
              <a:t>responsibilities</a:t>
            </a:r>
            <a:r>
              <a:rPr lang="en-US" sz="2800" b="1" dirty="0">
                <a:solidFill>
                  <a:schemeClr val="bg1"/>
                </a:solidFill>
                <a:effectLst>
                  <a:outerShdw blurRad="38100" dist="38100" dir="2700000" algn="tl">
                    <a:srgbClr val="000000">
                      <a:alpha val="43137"/>
                    </a:srgbClr>
                  </a:outerShdw>
                </a:effectLst>
              </a:rPr>
              <a:t>.</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Citizens are responsible for following the jurisdiction of </a:t>
            </a:r>
            <a:r>
              <a:rPr lang="en-US" sz="2800" b="1" dirty="0">
                <a:solidFill>
                  <a:srgbClr val="FFFF00"/>
                </a:solidFill>
                <a:effectLst>
                  <a:outerShdw blurRad="38100" dist="38100" dir="2700000" algn="tl">
                    <a:srgbClr val="000000">
                      <a:alpha val="43137"/>
                    </a:srgbClr>
                  </a:outerShdw>
                </a:effectLst>
              </a:rPr>
              <a:t>federal</a:t>
            </a:r>
            <a:r>
              <a:rPr lang="en-US" sz="2800" b="1" dirty="0">
                <a:solidFill>
                  <a:schemeClr val="bg1"/>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state</a:t>
            </a:r>
            <a:r>
              <a:rPr lang="en-US" sz="2800" b="1" dirty="0">
                <a:solidFill>
                  <a:schemeClr val="bg1"/>
                </a:solidFill>
                <a:effectLst>
                  <a:outerShdw blurRad="38100" dist="38100" dir="2700000" algn="tl">
                    <a:srgbClr val="000000">
                      <a:alpha val="43137"/>
                    </a:srgbClr>
                  </a:outerShdw>
                </a:effectLst>
              </a:rPr>
              <a:t>, and </a:t>
            </a:r>
            <a:r>
              <a:rPr lang="en-US" sz="2800" b="1" dirty="0">
                <a:solidFill>
                  <a:srgbClr val="FFFF00"/>
                </a:solidFill>
                <a:effectLst>
                  <a:outerShdw blurRad="38100" dist="38100" dir="2700000" algn="tl">
                    <a:srgbClr val="000000">
                      <a:alpha val="43137"/>
                    </a:srgbClr>
                  </a:outerShdw>
                </a:effectLst>
              </a:rPr>
              <a:t>local</a:t>
            </a:r>
            <a:r>
              <a:rPr lang="en-US" sz="2800" b="1" dirty="0">
                <a:solidFill>
                  <a:schemeClr val="bg1"/>
                </a:solidFill>
                <a:effectLst>
                  <a:outerShdw blurRad="38100" dist="38100" dir="2700000" algn="tl">
                    <a:srgbClr val="000000">
                      <a:alpha val="43137"/>
                    </a:srgbClr>
                  </a:outerShdw>
                </a:effectLst>
              </a:rPr>
              <a:t> laws. </a:t>
            </a:r>
          </a:p>
        </p:txBody>
      </p:sp>
      <p:sp>
        <p:nvSpPr>
          <p:cNvPr id="6" name="Down Ribbon 5"/>
          <p:cNvSpPr/>
          <p:nvPr/>
        </p:nvSpPr>
        <p:spPr>
          <a:xfrm>
            <a:off x="2362200" y="152400"/>
            <a:ext cx="5551957" cy="8254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Bookman Old Style" panose="02050604050505020204" pitchFamily="18" charset="0"/>
              </a:rPr>
              <a:t>Civic Duty</a:t>
            </a:r>
          </a:p>
        </p:txBody>
      </p:sp>
      <p:sp>
        <p:nvSpPr>
          <p:cNvPr id="2" name="Rectangle 1"/>
          <p:cNvSpPr/>
          <p:nvPr/>
        </p:nvSpPr>
        <p:spPr>
          <a:xfrm>
            <a:off x="397668" y="5976357"/>
            <a:ext cx="9220200" cy="1676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While some indigenous cultures have a history of belief in civic responsibility, ancient Rome generally gets credit for originating the concept. The founders of the United States featured the concept of civic duty prominently in the U.S. Constitution.</a:t>
            </a:r>
          </a:p>
        </p:txBody>
      </p:sp>
      <p:pic>
        <p:nvPicPr>
          <p:cNvPr id="7" name="Picture 6"/>
          <p:cNvPicPr>
            <a:picLocks noChangeAspect="1"/>
          </p:cNvPicPr>
          <p:nvPr/>
        </p:nvPicPr>
        <p:blipFill>
          <a:blip r:embed="rId3"/>
          <a:stretch>
            <a:fillRect/>
          </a:stretch>
        </p:blipFill>
        <p:spPr>
          <a:xfrm>
            <a:off x="4842235" y="1129017"/>
            <a:ext cx="4549219" cy="4549219"/>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618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37" y="1270051"/>
            <a:ext cx="4250532" cy="5435550"/>
          </a:xfrm>
          <a:prstGeom prst="rect">
            <a:avLst/>
          </a:prstGeom>
        </p:spPr>
      </p:pic>
      <p:sp>
        <p:nvSpPr>
          <p:cNvPr id="3" name="Content Placeholder 2"/>
          <p:cNvSpPr>
            <a:spLocks noGrp="1"/>
          </p:cNvSpPr>
          <p:nvPr>
            <p:ph idx="1"/>
          </p:nvPr>
        </p:nvSpPr>
        <p:spPr>
          <a:xfrm>
            <a:off x="397668" y="1628773"/>
            <a:ext cx="3962400" cy="5791200"/>
          </a:xfrm>
        </p:spPr>
        <p:txBody>
          <a:bodyPr>
            <a:normAutofit/>
          </a:bodyPr>
          <a:lstStyle/>
          <a:p>
            <a:pPr marL="0" indent="0">
              <a:buNone/>
            </a:pPr>
            <a:r>
              <a:rPr lang="en-US" sz="2800" b="1" dirty="0">
                <a:solidFill>
                  <a:schemeClr val="bg1"/>
                </a:solidFill>
                <a:effectLst>
                  <a:outerShdw blurRad="38100" dist="38100" dir="2700000" algn="tl">
                    <a:srgbClr val="000000">
                      <a:alpha val="43137"/>
                    </a:srgbClr>
                  </a:outerShdw>
                </a:effectLst>
              </a:rPr>
              <a:t>During elections, it is a civic </a:t>
            </a:r>
            <a:r>
              <a:rPr lang="en-US" sz="2800" b="1" dirty="0">
                <a:solidFill>
                  <a:srgbClr val="FFFF00"/>
                </a:solidFill>
                <a:effectLst>
                  <a:outerShdw blurRad="38100" dist="38100" dir="2700000" algn="tl">
                    <a:srgbClr val="000000">
                      <a:alpha val="43137"/>
                    </a:srgbClr>
                  </a:outerShdw>
                </a:effectLst>
              </a:rPr>
              <a:t>responsibility</a:t>
            </a:r>
            <a:r>
              <a:rPr lang="en-US" sz="2800" b="1" dirty="0">
                <a:solidFill>
                  <a:schemeClr val="bg1"/>
                </a:solidFill>
                <a:effectLst>
                  <a:outerShdw blurRad="38100" dist="38100" dir="2700000" algn="tl">
                    <a:srgbClr val="000000">
                      <a:alpha val="43137"/>
                    </a:srgbClr>
                  </a:outerShdw>
                </a:effectLst>
              </a:rPr>
              <a:t> for citizens to </a:t>
            </a:r>
            <a:r>
              <a:rPr lang="en-US" sz="2800" b="1" dirty="0">
                <a:solidFill>
                  <a:srgbClr val="FFFF00"/>
                </a:solidFill>
                <a:effectLst>
                  <a:outerShdw blurRad="38100" dist="38100" dir="2700000" algn="tl">
                    <a:srgbClr val="000000">
                      <a:alpha val="43137"/>
                    </a:srgbClr>
                  </a:outerShdw>
                </a:effectLst>
              </a:rPr>
              <a:t>vote</a:t>
            </a:r>
            <a:r>
              <a:rPr lang="en-US" sz="2800" b="1" dirty="0">
                <a:solidFill>
                  <a:schemeClr val="bg1"/>
                </a:solidFill>
                <a:effectLst>
                  <a:outerShdw blurRad="38100" dist="38100" dir="2700000" algn="tl">
                    <a:srgbClr val="000000">
                      <a:alpha val="43137"/>
                    </a:srgbClr>
                  </a:outerShdw>
                </a:effectLst>
              </a:rPr>
              <a:t> for government representatives. </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By </a:t>
            </a:r>
            <a:r>
              <a:rPr lang="en-US" sz="2800" b="1" dirty="0">
                <a:solidFill>
                  <a:srgbClr val="FFFF00"/>
                </a:solidFill>
                <a:effectLst>
                  <a:outerShdw blurRad="38100" dist="38100" dir="2700000" algn="tl">
                    <a:srgbClr val="000000">
                      <a:alpha val="43137"/>
                    </a:srgbClr>
                  </a:outerShdw>
                </a:effectLst>
              </a:rPr>
              <a:t>voting</a:t>
            </a:r>
            <a:r>
              <a:rPr lang="en-US" sz="2800" b="1" dirty="0">
                <a:solidFill>
                  <a:schemeClr val="bg1"/>
                </a:solidFill>
                <a:effectLst>
                  <a:outerShdw blurRad="38100" dist="38100" dir="2700000" algn="tl">
                    <a:srgbClr val="000000">
                      <a:alpha val="43137"/>
                    </a:srgbClr>
                  </a:outerShdw>
                </a:effectLst>
              </a:rPr>
              <a:t>, the duty to participate in the </a:t>
            </a:r>
            <a:r>
              <a:rPr lang="en-US" sz="2800" b="1" dirty="0">
                <a:solidFill>
                  <a:srgbClr val="FFFF00"/>
                </a:solidFill>
                <a:effectLst>
                  <a:outerShdw blurRad="38100" dist="38100" dir="2700000" algn="tl">
                    <a:srgbClr val="000000">
                      <a:alpha val="43137"/>
                    </a:srgbClr>
                  </a:outerShdw>
                </a:effectLst>
              </a:rPr>
              <a:t>democratic</a:t>
            </a:r>
            <a:r>
              <a:rPr lang="en-US" sz="2800" b="1" dirty="0">
                <a:solidFill>
                  <a:schemeClr val="bg1"/>
                </a:solidFill>
                <a:effectLst>
                  <a:outerShdw blurRad="38100" dist="38100" dir="2700000" algn="tl">
                    <a:srgbClr val="000000">
                      <a:alpha val="43137"/>
                    </a:srgbClr>
                  </a:outerShdw>
                </a:effectLst>
              </a:rPr>
              <a:t> process is fulfilled. </a:t>
            </a:r>
          </a:p>
          <a:p>
            <a:pPr marL="0" indent="0">
              <a:buNone/>
            </a:pPr>
            <a:endParaRPr lang="en-US" sz="2800" b="1" dirty="0">
              <a:solidFill>
                <a:schemeClr val="bg1"/>
              </a:solidFill>
              <a:effectLst>
                <a:outerShdw blurRad="38100" dist="38100" dir="2700000" algn="tl">
                  <a:srgbClr val="000000">
                    <a:alpha val="43137"/>
                  </a:srgbClr>
                </a:outerShdw>
              </a:effectLst>
            </a:endParaRPr>
          </a:p>
        </p:txBody>
      </p:sp>
      <p:sp>
        <p:nvSpPr>
          <p:cNvPr id="6" name="Down Ribbon 5"/>
          <p:cNvSpPr/>
          <p:nvPr/>
        </p:nvSpPr>
        <p:spPr>
          <a:xfrm>
            <a:off x="2514600" y="152400"/>
            <a:ext cx="54757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Bookman Old Style" panose="02050604050505020204" pitchFamily="18" charset="0"/>
              </a:rPr>
              <a:t>Civic Duty</a:t>
            </a:r>
          </a:p>
        </p:txBody>
      </p:sp>
      <p:pic>
        <p:nvPicPr>
          <p:cNvPr id="2" name="Picture 1"/>
          <p:cNvPicPr>
            <a:picLocks noChangeAspect="1"/>
          </p:cNvPicPr>
          <p:nvPr/>
        </p:nvPicPr>
        <p:blipFill>
          <a:blip r:embed="rId3"/>
          <a:stretch>
            <a:fillRect/>
          </a:stretch>
        </p:blipFill>
        <p:spPr>
          <a:xfrm>
            <a:off x="4686299" y="1255303"/>
            <a:ext cx="5040401" cy="2828925"/>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572000" y="4419600"/>
            <a:ext cx="5269001" cy="31242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Voter turnout in the United States fluctuates in national elections. In recent elections, about 60% of the voting eligible population votes during presidential election years, and about 40% votes during midterm elections.</a:t>
            </a:r>
          </a:p>
        </p:txBody>
      </p:sp>
    </p:spTree>
    <p:extLst>
      <p:ext uri="{BB962C8B-B14F-4D97-AF65-F5344CB8AC3E}">
        <p14:creationId xmlns:p14="http://schemas.microsoft.com/office/powerpoint/2010/main" val="2843449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36" y="1270050"/>
            <a:ext cx="4538663" cy="6349950"/>
          </a:xfrm>
          <a:prstGeom prst="rect">
            <a:avLst/>
          </a:prstGeom>
        </p:spPr>
      </p:pic>
      <p:sp>
        <p:nvSpPr>
          <p:cNvPr id="3" name="Content Placeholder 2"/>
          <p:cNvSpPr>
            <a:spLocks noGrp="1"/>
          </p:cNvSpPr>
          <p:nvPr>
            <p:ph idx="1"/>
          </p:nvPr>
        </p:nvSpPr>
        <p:spPr>
          <a:xfrm>
            <a:off x="397668" y="1628773"/>
            <a:ext cx="3962400" cy="5791200"/>
          </a:xfrm>
        </p:spPr>
        <p:txBody>
          <a:bodyPr>
            <a:normAutofit/>
          </a:bodyPr>
          <a:lstStyle/>
          <a:p>
            <a:pPr marL="0" indent="0">
              <a:buNone/>
            </a:pPr>
            <a:r>
              <a:rPr lang="en-US" sz="2800" b="1" dirty="0">
                <a:solidFill>
                  <a:schemeClr val="bg1"/>
                </a:solidFill>
                <a:effectLst>
                  <a:outerShdw blurRad="38100" dist="38100" dir="2700000" algn="tl">
                    <a:srgbClr val="000000">
                      <a:alpha val="43137"/>
                    </a:srgbClr>
                  </a:outerShdw>
                </a:effectLst>
              </a:rPr>
              <a:t>Citizens are obligated to serve their </a:t>
            </a:r>
            <a:r>
              <a:rPr lang="en-US" sz="2800" b="1" dirty="0">
                <a:solidFill>
                  <a:srgbClr val="FFFF00"/>
                </a:solidFill>
                <a:effectLst>
                  <a:outerShdw blurRad="38100" dist="38100" dir="2700000" algn="tl">
                    <a:srgbClr val="000000">
                      <a:alpha val="43137"/>
                    </a:srgbClr>
                  </a:outerShdw>
                </a:effectLst>
              </a:rPr>
              <a:t>country</a:t>
            </a:r>
            <a:r>
              <a:rPr lang="en-US" sz="2800" b="1" dirty="0">
                <a:solidFill>
                  <a:schemeClr val="bg1"/>
                </a:solidFill>
                <a:effectLst>
                  <a:outerShdw blurRad="38100" dist="38100" dir="2700000" algn="tl">
                    <a:srgbClr val="000000">
                      <a:alpha val="43137"/>
                    </a:srgbClr>
                  </a:outerShdw>
                </a:effectLst>
              </a:rPr>
              <a:t> when they are called upon to do so. </a:t>
            </a:r>
          </a:p>
          <a:p>
            <a:pPr marL="0" indent="0">
              <a:buNone/>
            </a:pPr>
            <a:endParaRPr lang="en-US" sz="2800" b="1" dirty="0">
              <a:solidFill>
                <a:schemeClr val="bg1"/>
              </a:solidFill>
              <a:effectLst>
                <a:outerShdw blurRad="38100" dist="38100" dir="2700000" algn="tl">
                  <a:srgbClr val="000000">
                    <a:alpha val="43137"/>
                  </a:srgbClr>
                </a:outerShdw>
              </a:effectLst>
            </a:endParaRPr>
          </a:p>
          <a:p>
            <a:pPr marL="0" indent="0">
              <a:buNone/>
            </a:pPr>
            <a:r>
              <a:rPr lang="en-US" sz="2800" b="1" dirty="0">
                <a:solidFill>
                  <a:schemeClr val="bg1"/>
                </a:solidFill>
                <a:effectLst>
                  <a:outerShdw blurRad="38100" dist="38100" dir="2700000" algn="tl">
                    <a:srgbClr val="000000">
                      <a:alpha val="43137"/>
                    </a:srgbClr>
                  </a:outerShdw>
                </a:effectLst>
              </a:rPr>
              <a:t>This obligation includes serving on </a:t>
            </a:r>
            <a:r>
              <a:rPr lang="en-US" sz="2800" b="1" dirty="0">
                <a:solidFill>
                  <a:srgbClr val="FFFF00"/>
                </a:solidFill>
                <a:effectLst>
                  <a:outerShdw blurRad="38100" dist="38100" dir="2700000" algn="tl">
                    <a:srgbClr val="000000">
                      <a:alpha val="43137"/>
                    </a:srgbClr>
                  </a:outerShdw>
                </a:effectLst>
              </a:rPr>
              <a:t>juries</a:t>
            </a:r>
            <a:r>
              <a:rPr lang="en-US" sz="2800" b="1" dirty="0">
                <a:solidFill>
                  <a:schemeClr val="bg1"/>
                </a:solidFill>
                <a:effectLst>
                  <a:outerShdw blurRad="38100" dist="38100" dir="2700000" algn="tl">
                    <a:srgbClr val="000000">
                      <a:alpha val="43137"/>
                    </a:srgbClr>
                  </a:outerShdw>
                </a:effectLst>
              </a:rPr>
              <a:t>, participating in </a:t>
            </a:r>
            <a:r>
              <a:rPr lang="en-US" sz="2800" b="1" dirty="0">
                <a:solidFill>
                  <a:srgbClr val="FFFF00"/>
                </a:solidFill>
                <a:effectLst>
                  <a:outerShdw blurRad="38100" dist="38100" dir="2700000" algn="tl">
                    <a:srgbClr val="000000">
                      <a:alpha val="43137"/>
                    </a:srgbClr>
                  </a:outerShdw>
                </a:effectLst>
              </a:rPr>
              <a:t>military</a:t>
            </a:r>
            <a:r>
              <a:rPr lang="en-US" sz="2800" b="1" dirty="0">
                <a:solidFill>
                  <a:schemeClr val="bg1"/>
                </a:solidFill>
                <a:effectLst>
                  <a:outerShdw blurRad="38100" dist="38100" dir="2700000" algn="tl">
                    <a:srgbClr val="000000">
                      <a:alpha val="43137"/>
                    </a:srgbClr>
                  </a:outerShdw>
                </a:effectLst>
              </a:rPr>
              <a:t> service when drafted, paying </a:t>
            </a:r>
            <a:r>
              <a:rPr lang="en-US" sz="2800" b="1" dirty="0">
                <a:solidFill>
                  <a:srgbClr val="FFFF00"/>
                </a:solidFill>
                <a:effectLst>
                  <a:outerShdw blurRad="38100" dist="38100" dir="2700000" algn="tl">
                    <a:srgbClr val="000000">
                      <a:alpha val="43137"/>
                    </a:srgbClr>
                  </a:outerShdw>
                </a:effectLst>
              </a:rPr>
              <a:t>taxes</a:t>
            </a:r>
            <a:r>
              <a:rPr lang="en-US" sz="2800" b="1" dirty="0">
                <a:solidFill>
                  <a:schemeClr val="bg1"/>
                </a:solidFill>
                <a:effectLst>
                  <a:outerShdw blurRad="38100" dist="38100" dir="2700000" algn="tl">
                    <a:srgbClr val="000000">
                      <a:alpha val="43137"/>
                    </a:srgbClr>
                  </a:outerShdw>
                </a:effectLst>
              </a:rPr>
              <a:t>, and respecting the rights of others.</a:t>
            </a:r>
          </a:p>
        </p:txBody>
      </p:sp>
      <p:sp>
        <p:nvSpPr>
          <p:cNvPr id="6" name="Down Ribbon 5"/>
          <p:cNvSpPr/>
          <p:nvPr/>
        </p:nvSpPr>
        <p:spPr>
          <a:xfrm>
            <a:off x="2590800" y="152400"/>
            <a:ext cx="5170957" cy="901650"/>
          </a:xfrm>
          <a:prstGeom prst="ribbon">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Bookman Old Style" panose="02050604050505020204" pitchFamily="18" charset="0"/>
              </a:rPr>
              <a:t>Civic Duty</a:t>
            </a:r>
          </a:p>
        </p:txBody>
      </p:sp>
      <p:sp>
        <p:nvSpPr>
          <p:cNvPr id="2" name="Rectangle 1"/>
          <p:cNvSpPr/>
          <p:nvPr/>
        </p:nvSpPr>
        <p:spPr>
          <a:xfrm>
            <a:off x="4936331" y="1752600"/>
            <a:ext cx="4876800" cy="5105400"/>
          </a:xfrm>
          <a:prstGeom prst="rect">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All citizens must pay taxes, and by doing so, contribute their fair share to the health of the government and national economy. The federal taxes you pay are used by the government to invest in technology and education, and to provide goods and services for the benefit of the American people.</a:t>
            </a:r>
          </a:p>
        </p:txBody>
      </p:sp>
    </p:spTree>
    <p:extLst>
      <p:ext uri="{BB962C8B-B14F-4D97-AF65-F5344CB8AC3E}">
        <p14:creationId xmlns:p14="http://schemas.microsoft.com/office/powerpoint/2010/main" val="3909612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25178</TotalTime>
  <Words>1240</Words>
  <Application>Microsoft Office PowerPoint</Application>
  <PresentationFormat>Custom</PresentationFormat>
  <Paragraphs>85</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Algerian</vt:lpstr>
      <vt:lpstr>Arial</vt:lpstr>
      <vt:lpstr>Bauhaus 93</vt:lpstr>
      <vt:lpstr>Bookman Old Style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Wood</dc:creator>
  <cp:lastModifiedBy>Donna M. Stone</cp:lastModifiedBy>
  <cp:revision>1424</cp:revision>
  <dcterms:created xsi:type="dcterms:W3CDTF">2017-03-09T13:02:16Z</dcterms:created>
  <dcterms:modified xsi:type="dcterms:W3CDTF">2020-08-07T11:30:19Z</dcterms:modified>
</cp:coreProperties>
</file>