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258" r:id="rId3"/>
    <p:sldId id="259" r:id="rId4"/>
    <p:sldId id="270" r:id="rId5"/>
    <p:sldId id="271" r:id="rId6"/>
    <p:sldId id="293" r:id="rId7"/>
    <p:sldId id="272" r:id="rId8"/>
    <p:sldId id="273" r:id="rId9"/>
    <p:sldId id="274" r:id="rId10"/>
    <p:sldId id="275" r:id="rId11"/>
    <p:sldId id="276" r:id="rId12"/>
    <p:sldId id="279" r:id="rId13"/>
    <p:sldId id="280" r:id="rId14"/>
    <p:sldId id="281" r:id="rId15"/>
    <p:sldId id="282" r:id="rId16"/>
    <p:sldId id="283" r:id="rId17"/>
    <p:sldId id="284" r:id="rId18"/>
    <p:sldId id="285" r:id="rId19"/>
    <p:sldId id="286" r:id="rId20"/>
    <p:sldId id="290" r:id="rId21"/>
    <p:sldId id="288" r:id="rId22"/>
    <p:sldId id="289" r:id="rId23"/>
    <p:sldId id="291" r:id="rId24"/>
    <p:sldId id="292" r:id="rId25"/>
    <p:sldId id="294"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notesViewPr>
    <p:cSldViewPr snapToGrid="0">
      <p:cViewPr varScale="1">
        <p:scale>
          <a:sx n="65" d="100"/>
          <a:sy n="65" d="100"/>
        </p:scale>
        <p:origin x="177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E1ECB5-9450-48C1-BC8B-02C838CDE6B9}" type="datetimeFigureOut">
              <a:rPr lang="en-US"/>
              <a:t>1/6/2019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F2BE9C-E2E4-43F3-8D67-E9DB812BB9B7}" type="slidenum">
              <a:rPr/>
              <a:t>‹#›</a:t>
            </a:fld>
            <a:endParaRPr/>
          </a:p>
        </p:txBody>
      </p:sp>
    </p:spTree>
    <p:extLst>
      <p:ext uri="{BB962C8B-B14F-4D97-AF65-F5344CB8AC3E}">
        <p14:creationId xmlns:p14="http://schemas.microsoft.com/office/powerpoint/2010/main" val="247757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E0964-1A1C-492A-8ABB-97C526CFCDFB}" type="datetimeFigureOut">
              <a:rPr lang="en-US"/>
              <a:t>1/6/2019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6ED93-11B9-488C-8E71-3FBEB8F36D49}" type="slidenum">
              <a:rPr/>
              <a:t>‹#›</a:t>
            </a:fld>
            <a:endParaRPr/>
          </a:p>
        </p:txBody>
      </p:sp>
    </p:spTree>
    <p:extLst>
      <p:ext uri="{BB962C8B-B14F-4D97-AF65-F5344CB8AC3E}">
        <p14:creationId xmlns:p14="http://schemas.microsoft.com/office/powerpoint/2010/main" val="419463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bwMode="black">
          <a:xfrm>
            <a:off x="1905000" y="1464287"/>
            <a:ext cx="8382000" cy="2729554"/>
          </a:xfrm>
        </p:spPr>
        <p:txBody>
          <a:bodyPr tIns="0" bIns="0" anchor="b"/>
          <a:lstStyle>
            <a:lvl1pPr algn="l">
              <a:defRPr sz="6000" b="1">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905000" y="4193840"/>
            <a:ext cx="8382000" cy="1108883"/>
          </a:xfrm>
        </p:spPr>
        <p:txBody>
          <a:bodyPr tIns="0" bIns="0"/>
          <a:lstStyle>
            <a:lvl1pPr marL="0" indent="0" algn="l">
              <a:spcBef>
                <a:spcPts val="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170162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1200">
          <p15:clr>
            <a:srgbClr val="5ACBF0"/>
          </p15:clr>
        </p15:guide>
        <p15:guide id="2" pos="6480">
          <p15:clr>
            <a:srgbClr val="5ACBF0"/>
          </p15:clr>
        </p15:guide>
        <p15:guide id="3" orient="horz" pos="2160">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200"/>
            </a:lvl1pPr>
          </a:lstStyle>
          <a:p>
            <a:r>
              <a:rPr lang="en-US"/>
              <a:t>Click to edit Master title style</a:t>
            </a:r>
            <a:endParaRPr/>
          </a:p>
        </p:txBody>
      </p:sp>
      <p:sp>
        <p:nvSpPr>
          <p:cNvPr id="3" name="Picture Placeholder 2"/>
          <p:cNvSpPr>
            <a:spLocks noGrp="1"/>
          </p:cNvSpPr>
          <p:nvPr>
            <p:ph type="pic" idx="1"/>
          </p:nvPr>
        </p:nvSpPr>
        <p:spPr>
          <a:xfrm>
            <a:off x="1600200" y="2171700"/>
            <a:ext cx="5707039" cy="4000500"/>
          </a:xfrm>
          <a:solidFill>
            <a:schemeClr val="bg1">
              <a:lumMod val="75000"/>
            </a:schemeClr>
          </a:solidFill>
          <a:ln w="63500">
            <a:solidFill>
              <a:schemeClr val="tx1">
                <a:lumMod val="50000"/>
              </a:schemeClr>
            </a:solidFill>
            <a:miter lim="800000"/>
          </a:ln>
        </p:spPr>
        <p:txBody>
          <a:bodyPr tIns="914400">
            <a:normAutofit/>
          </a:bodyPr>
          <a:lstStyle>
            <a:lvl1pPr marL="0" indent="0" algn="ctr">
              <a:buNone/>
              <a:defRPr sz="20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509895" y="2171700"/>
            <a:ext cx="3081905" cy="40005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DAC9ED-883A-4295-875C-D653C1FCD32D}" type="datetimeFigureOut">
              <a:rPr lang="en-US"/>
              <a:t>1/6/2019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347937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7DAC9ED-883A-4295-875C-D653C1FCD32D}" type="datetimeFigureOut">
              <a:rPr lang="en-US"/>
              <a:t>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272791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2000" cy="6858000"/>
          </a:xfrm>
          <a:prstGeom prst="rect">
            <a:avLst/>
          </a:prstGeom>
        </p:spPr>
      </p:pic>
      <p:sp>
        <p:nvSpPr>
          <p:cNvPr id="2" name="Vertical Title 1"/>
          <p:cNvSpPr>
            <a:spLocks noGrp="1"/>
          </p:cNvSpPr>
          <p:nvPr>
            <p:ph type="title" orient="vert"/>
          </p:nvPr>
        </p:nvSpPr>
        <p:spPr>
          <a:xfrm>
            <a:off x="10591800" y="685799"/>
            <a:ext cx="1409700" cy="54911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685799"/>
            <a:ext cx="9038544" cy="549116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024627" y="6511119"/>
            <a:ext cx="2651162" cy="275839"/>
          </a:xfrm>
        </p:spPr>
        <p:txBody>
          <a:bodyPr/>
          <a:lstStyle/>
          <a:p>
            <a:fld id="{17DAC9ED-883A-4295-875C-D653C1FCD32D}" type="datetimeFigureOut">
              <a:rPr lang="en-US"/>
              <a:t>1/6/2019</a:t>
            </a:fld>
            <a:endParaRPr/>
          </a:p>
        </p:txBody>
      </p:sp>
      <p:sp>
        <p:nvSpPr>
          <p:cNvPr id="5" name="Footer Placeholder 4"/>
          <p:cNvSpPr>
            <a:spLocks noGrp="1"/>
          </p:cNvSpPr>
          <p:nvPr>
            <p:ph type="ftr" sz="quarter" idx="11"/>
          </p:nvPr>
        </p:nvSpPr>
        <p:spPr>
          <a:xfrm>
            <a:off x="838200" y="6511119"/>
            <a:ext cx="5157725" cy="275839"/>
          </a:xfrm>
        </p:spPr>
        <p:txBody>
          <a:bodyPr/>
          <a:lstStyle/>
          <a:p>
            <a:endParaRPr/>
          </a:p>
        </p:txBody>
      </p:sp>
      <p:sp>
        <p:nvSpPr>
          <p:cNvPr id="6" name="Slide Number Placeholder 5"/>
          <p:cNvSpPr>
            <a:spLocks noGrp="1"/>
          </p:cNvSpPr>
          <p:nvPr>
            <p:ph type="sldNum" sz="quarter" idx="12"/>
          </p:nvPr>
        </p:nvSpPr>
        <p:spPr>
          <a:xfrm>
            <a:off x="8704490" y="6511119"/>
            <a:ext cx="1115786" cy="275839"/>
          </a:xfrm>
        </p:spPr>
        <p:txBody>
          <a:bodyPr/>
          <a:lstStyle/>
          <a:p>
            <a:fld id="{29927BEA-0E01-4643-B2DE-F82012A02F29}" type="slidenum">
              <a:rPr/>
              <a:t>‹#›</a:t>
            </a:fld>
            <a:endParaRPr/>
          </a:p>
        </p:txBody>
      </p:sp>
    </p:spTree>
    <p:extLst>
      <p:ext uri="{BB962C8B-B14F-4D97-AF65-F5344CB8AC3E}">
        <p14:creationId xmlns:p14="http://schemas.microsoft.com/office/powerpoint/2010/main" val="10218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7DAC9ED-883A-4295-875C-D653C1FCD32D}" type="datetimeFigureOut">
              <a:rPr lang="en-US"/>
              <a:t>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177513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bwMode="black">
          <a:xfrm>
            <a:off x="1609724" y="1686073"/>
            <a:ext cx="8982076" cy="2081276"/>
          </a:xfrm>
        </p:spPr>
        <p:txBody>
          <a:bodyPr tIns="0" bIns="0" anchor="b">
            <a:normAutofit/>
          </a:bodyPr>
          <a:lstStyle>
            <a:lvl1pPr>
              <a:defRPr sz="4800" b="1">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1609724" y="3767351"/>
            <a:ext cx="8982076" cy="1080448"/>
          </a:xfrm>
        </p:spPr>
        <p:txBody>
          <a:bodyPr tIns="0" bIns="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DAC9ED-883A-4295-875C-D653C1FCD32D}" type="datetimeFigureOut">
              <a:rPr lang="en-US"/>
              <a:t>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270916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609724" y="1686073"/>
            <a:ext cx="8982076" cy="2081276"/>
          </a:xfrm>
        </p:spPr>
        <p:txBody>
          <a:bodyPr tIns="0" bIns="0" anchor="b">
            <a:normAutofit/>
          </a:bodyPr>
          <a:lstStyle>
            <a:lvl1pPr>
              <a:defRPr sz="4800" b="1">
                <a:solidFill>
                  <a:schemeClr val="bg1"/>
                </a:solidFill>
              </a:defRPr>
            </a:lvl1pPr>
          </a:lstStyle>
          <a:p>
            <a:r>
              <a:rPr lang="en-US"/>
              <a:t>Click to edit Master title style</a:t>
            </a:r>
            <a:endParaRPr/>
          </a:p>
        </p:txBody>
      </p:sp>
      <p:sp>
        <p:nvSpPr>
          <p:cNvPr id="3" name="Text Placeholder 2"/>
          <p:cNvSpPr>
            <a:spLocks noGrp="1"/>
          </p:cNvSpPr>
          <p:nvPr>
            <p:ph type="body" idx="1"/>
          </p:nvPr>
        </p:nvSpPr>
        <p:spPr bwMode="white">
          <a:xfrm>
            <a:off x="1609724" y="3767351"/>
            <a:ext cx="8982076" cy="1080448"/>
          </a:xfrm>
        </p:spPr>
        <p:txBody>
          <a:bodyPr tIns="0" bIns="0"/>
          <a:lstStyle>
            <a:lvl1pPr marL="0" indent="0">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DAC9ED-883A-4295-875C-D653C1FCD32D}" type="datetimeFigureOut">
              <a:rPr lang="en-US"/>
              <a:t>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322283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600200" y="2171699"/>
            <a:ext cx="4419600" cy="4005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2171699"/>
            <a:ext cx="4419600" cy="4005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7DAC9ED-883A-4295-875C-D653C1FCD32D}" type="datetimeFigureOut">
              <a:rPr lang="en-US"/>
              <a:t>1/6/2019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290670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609723" y="1681163"/>
            <a:ext cx="4416552" cy="823912"/>
          </a:xfrm>
        </p:spPr>
        <p:txBody>
          <a:bodyPr anchor="b"/>
          <a:lstStyle>
            <a:lvl1pPr marL="0" indent="0">
              <a:spcBef>
                <a:spcPts val="0"/>
              </a:spcBef>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609723" y="2505075"/>
            <a:ext cx="441655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419600" cy="823912"/>
          </a:xfrm>
        </p:spPr>
        <p:txBody>
          <a:bodyPr anchor="b"/>
          <a:lstStyle>
            <a:lvl1pPr marL="0" indent="0">
              <a:spcBef>
                <a:spcPts val="0"/>
              </a:spcBef>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419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17DAC9ED-883A-4295-875C-D653C1FCD32D}" type="datetimeFigureOut">
              <a:rPr lang="en-US"/>
              <a:t>1/6/2019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373347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7DAC9ED-883A-4295-875C-D653C1FCD32D}" type="datetimeFigureOut">
              <a:rPr lang="en-US"/>
              <a:t>1/6/2019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341596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bwMode="white"/>
        <p:txBody>
          <a:bodyPr/>
          <a:lstStyle>
            <a:lvl1pPr>
              <a:defRPr>
                <a:solidFill>
                  <a:schemeClr val="tx1">
                    <a:lumMod val="65000"/>
                  </a:schemeClr>
                </a:solidFill>
              </a:defRPr>
            </a:lvl1pPr>
          </a:lstStyle>
          <a:p>
            <a:fld id="{17DAC9ED-883A-4295-875C-D653C1FCD32D}" type="datetimeFigureOut">
              <a:rPr lang="en-US"/>
              <a:pPr/>
              <a:t>1/6/2019</a:t>
            </a:fld>
            <a:endParaRPr/>
          </a:p>
        </p:txBody>
      </p:sp>
      <p:sp>
        <p:nvSpPr>
          <p:cNvPr id="3" name="Footer Placeholder 2"/>
          <p:cNvSpPr>
            <a:spLocks noGrp="1"/>
          </p:cNvSpPr>
          <p:nvPr>
            <p:ph type="ftr" sz="quarter" idx="11"/>
          </p:nvPr>
        </p:nvSpPr>
        <p:spPr bwMode="white"/>
        <p:txBody>
          <a:bodyPr/>
          <a:lstStyle>
            <a:lvl1pPr>
              <a:defRPr>
                <a:solidFill>
                  <a:schemeClr val="tx1">
                    <a:lumMod val="65000"/>
                  </a:schemeClr>
                </a:solidFill>
              </a:defRPr>
            </a:lvl1pPr>
          </a:lstStyle>
          <a:p>
            <a:endParaRPr/>
          </a:p>
        </p:txBody>
      </p:sp>
      <p:sp>
        <p:nvSpPr>
          <p:cNvPr id="4" name="Slide Number Placeholder 3"/>
          <p:cNvSpPr>
            <a:spLocks noGrp="1"/>
          </p:cNvSpPr>
          <p:nvPr>
            <p:ph type="sldNum" sz="quarter" idx="12"/>
          </p:nvPr>
        </p:nvSpPr>
        <p:spPr bwMode="white"/>
        <p:txBody>
          <a:bodyPr/>
          <a:lstStyle>
            <a:lvl1pPr>
              <a:defRPr>
                <a:solidFill>
                  <a:schemeClr val="tx1">
                    <a:lumMod val="65000"/>
                  </a:schemeClr>
                </a:solidFill>
              </a:defRPr>
            </a:lvl1pPr>
          </a:lstStyle>
          <a:p>
            <a:fld id="{29927BEA-0E01-4643-B2DE-F82012A02F29}" type="slidenum">
              <a:rPr/>
              <a:pPr/>
              <a:t>‹#›</a:t>
            </a:fld>
            <a:endParaRPr/>
          </a:p>
        </p:txBody>
      </p:sp>
    </p:spTree>
    <p:extLst>
      <p:ext uri="{BB962C8B-B14F-4D97-AF65-F5344CB8AC3E}">
        <p14:creationId xmlns:p14="http://schemas.microsoft.com/office/powerpoint/2010/main" val="466977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200"/>
            </a:lvl1pPr>
          </a:lstStyle>
          <a:p>
            <a:r>
              <a:rPr lang="en-US"/>
              <a:t>Click to edit Master title style</a:t>
            </a:r>
            <a:endParaRPr/>
          </a:p>
        </p:txBody>
      </p:sp>
      <p:sp>
        <p:nvSpPr>
          <p:cNvPr id="3" name="Content Placeholder 2"/>
          <p:cNvSpPr>
            <a:spLocks noGrp="1"/>
          </p:cNvSpPr>
          <p:nvPr>
            <p:ph idx="1"/>
          </p:nvPr>
        </p:nvSpPr>
        <p:spPr>
          <a:xfrm>
            <a:off x="1600200" y="2171700"/>
            <a:ext cx="5707038" cy="40005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509895" y="2171700"/>
            <a:ext cx="3081905" cy="40005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DAC9ED-883A-4295-875C-D653C1FCD32D}" type="datetimeFigureOut">
              <a:rPr lang="en-US"/>
              <a:t>1/6/2019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425515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p:spPr>
      </p:pic>
      <p:sp>
        <p:nvSpPr>
          <p:cNvPr id="2" name="Title Placeholder 1"/>
          <p:cNvSpPr>
            <a:spLocks noGrp="1"/>
          </p:cNvSpPr>
          <p:nvPr>
            <p:ph type="title"/>
          </p:nvPr>
        </p:nvSpPr>
        <p:spPr bwMode="white">
          <a:xfrm>
            <a:off x="1600200" y="295562"/>
            <a:ext cx="8991600" cy="1008247"/>
          </a:xfrm>
          <a:prstGeom prst="rect">
            <a:avLst/>
          </a:prstGeom>
        </p:spPr>
        <p:txBody>
          <a:bodyPr vert="horz" lIns="0" tIns="45720" rIns="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609725" y="2171700"/>
            <a:ext cx="8991600" cy="40005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6151" y="6511119"/>
            <a:ext cx="2651162" cy="275839"/>
          </a:xfrm>
          <a:prstGeom prst="rect">
            <a:avLst/>
          </a:prstGeom>
        </p:spPr>
        <p:txBody>
          <a:bodyPr vert="horz" lIns="91440" tIns="45720" rIns="91440" bIns="45720" rtlCol="0" anchor="b"/>
          <a:lstStyle>
            <a:lvl1pPr algn="r">
              <a:defRPr sz="800">
                <a:solidFill>
                  <a:schemeClr val="bg1">
                    <a:lumMod val="65000"/>
                  </a:schemeClr>
                </a:solidFill>
              </a:defRPr>
            </a:lvl1pPr>
          </a:lstStyle>
          <a:p>
            <a:fld id="{17DAC9ED-883A-4295-875C-D653C1FCD32D}" type="datetimeFigureOut">
              <a:rPr lang="en-US"/>
              <a:pPr/>
              <a:t>1/6/2019</a:t>
            </a:fld>
            <a:endParaRPr/>
          </a:p>
        </p:txBody>
      </p:sp>
      <p:sp>
        <p:nvSpPr>
          <p:cNvPr id="5" name="Footer Placeholder 4"/>
          <p:cNvSpPr>
            <a:spLocks noGrp="1"/>
          </p:cNvSpPr>
          <p:nvPr>
            <p:ph type="ftr" sz="quarter" idx="3"/>
          </p:nvPr>
        </p:nvSpPr>
        <p:spPr>
          <a:xfrm>
            <a:off x="1609724" y="6511119"/>
            <a:ext cx="5157725" cy="275839"/>
          </a:xfrm>
          <a:prstGeom prst="rect">
            <a:avLst/>
          </a:prstGeom>
        </p:spPr>
        <p:txBody>
          <a:bodyPr vert="horz" lIns="91440" tIns="45720" rIns="91440" bIns="45720" rtlCol="0" anchor="b"/>
          <a:lstStyle>
            <a:lvl1pPr algn="l">
              <a:defRPr sz="800">
                <a:solidFill>
                  <a:schemeClr val="bg1">
                    <a:lumMod val="65000"/>
                  </a:schemeClr>
                </a:solidFill>
              </a:defRPr>
            </a:lvl1pPr>
          </a:lstStyle>
          <a:p>
            <a:endParaRPr/>
          </a:p>
        </p:txBody>
      </p:sp>
      <p:sp>
        <p:nvSpPr>
          <p:cNvPr id="6" name="Slide Number Placeholder 5"/>
          <p:cNvSpPr>
            <a:spLocks noGrp="1"/>
          </p:cNvSpPr>
          <p:nvPr>
            <p:ph type="sldNum" sz="quarter" idx="4"/>
          </p:nvPr>
        </p:nvSpPr>
        <p:spPr>
          <a:xfrm>
            <a:off x="9476014" y="6511119"/>
            <a:ext cx="1115786" cy="275839"/>
          </a:xfrm>
          <a:prstGeom prst="rect">
            <a:avLst/>
          </a:prstGeom>
        </p:spPr>
        <p:txBody>
          <a:bodyPr vert="horz" lIns="91440" tIns="45720" rIns="91440" bIns="45720" rtlCol="0" anchor="b"/>
          <a:lstStyle>
            <a:lvl1pPr algn="r">
              <a:defRPr sz="800">
                <a:solidFill>
                  <a:schemeClr val="bg1">
                    <a:lumMod val="65000"/>
                  </a:schemeClr>
                </a:solidFill>
              </a:defRPr>
            </a:lvl1pPr>
          </a:lstStyle>
          <a:p>
            <a:fld id="{29927BEA-0E01-4643-B2DE-F82012A02F29}" type="slidenum">
              <a:rPr/>
              <a:pPr/>
              <a:t>‹#›</a:t>
            </a:fld>
            <a:endParaRPr/>
          </a:p>
        </p:txBody>
      </p:sp>
    </p:spTree>
    <p:extLst>
      <p:ext uri="{BB962C8B-B14F-4D97-AF65-F5344CB8AC3E}">
        <p14:creationId xmlns:p14="http://schemas.microsoft.com/office/powerpoint/2010/main" val="1805220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10312" indent="-210312" algn="l" defTabSz="914400" rtl="0" eaLnBrk="1" latinLnBrk="0" hangingPunct="1">
        <a:lnSpc>
          <a:spcPct val="100000"/>
        </a:lnSpc>
        <a:spcBef>
          <a:spcPts val="1200"/>
        </a:spcBef>
        <a:buFont typeface="Wingdings" panose="05000000000000000000" pitchFamily="2" charset="2"/>
        <a:buChar char="§"/>
        <a:defRPr sz="2000" kern="1200">
          <a:solidFill>
            <a:schemeClr val="tx2"/>
          </a:solidFill>
          <a:latin typeface="+mn-lt"/>
          <a:ea typeface="+mn-ea"/>
          <a:cs typeface="+mn-cs"/>
        </a:defRPr>
      </a:lvl1pPr>
      <a:lvl2pPr marL="667512" indent="-155448" algn="l" defTabSz="914400" rtl="0" eaLnBrk="1" latinLnBrk="0" hangingPunct="1">
        <a:lnSpc>
          <a:spcPct val="100000"/>
        </a:lnSpc>
        <a:spcBef>
          <a:spcPts val="600"/>
        </a:spcBef>
        <a:buSzPct val="80000"/>
        <a:buFont typeface="Wingdings" panose="05000000000000000000" pitchFamily="2" charset="2"/>
        <a:buChar char="§"/>
        <a:defRPr sz="1800" kern="1200">
          <a:solidFill>
            <a:schemeClr val="tx2"/>
          </a:solidFill>
          <a:latin typeface="+mn-lt"/>
          <a:ea typeface="+mn-ea"/>
          <a:cs typeface="+mn-cs"/>
        </a:defRPr>
      </a:lvl2pPr>
      <a:lvl3pPr marL="1124712" indent="-155448" algn="l" defTabSz="914400" rtl="0" eaLnBrk="1" latinLnBrk="0" hangingPunct="1">
        <a:lnSpc>
          <a:spcPct val="100000"/>
        </a:lnSpc>
        <a:spcBef>
          <a:spcPts val="600"/>
        </a:spcBef>
        <a:buFont typeface="Wingdings" panose="05000000000000000000" pitchFamily="2" charset="2"/>
        <a:buChar char="§"/>
        <a:defRPr sz="1600" kern="1200">
          <a:solidFill>
            <a:schemeClr val="tx2"/>
          </a:solidFill>
          <a:latin typeface="+mn-lt"/>
          <a:ea typeface="+mn-ea"/>
          <a:cs typeface="+mn-cs"/>
        </a:defRPr>
      </a:lvl3pPr>
      <a:lvl4pPr marL="1581912" indent="-155448" algn="l" defTabSz="914400" rtl="0" eaLnBrk="1" latinLnBrk="0" hangingPunct="1">
        <a:lnSpc>
          <a:spcPct val="100000"/>
        </a:lnSpc>
        <a:spcBef>
          <a:spcPts val="600"/>
        </a:spcBef>
        <a:buFont typeface="Wingdings" panose="05000000000000000000" pitchFamily="2" charset="2"/>
        <a:buChar char="§"/>
        <a:defRPr sz="1400" kern="1200">
          <a:solidFill>
            <a:schemeClr val="tx2"/>
          </a:solidFill>
          <a:latin typeface="+mn-lt"/>
          <a:ea typeface="+mn-ea"/>
          <a:cs typeface="+mn-cs"/>
        </a:defRPr>
      </a:lvl4pPr>
      <a:lvl5pPr marL="20391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5pPr>
      <a:lvl6pPr marL="24963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6pPr>
      <a:lvl7pPr marL="29535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7pPr>
      <a:lvl8pPr marL="34107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8pPr>
      <a:lvl9pPr marL="3867912" indent="-155448" algn="l" defTabSz="914400" rtl="0" eaLnBrk="1" latinLnBrk="0" hangingPunct="1">
        <a:lnSpc>
          <a:spcPct val="100000"/>
        </a:lnSpc>
        <a:spcBef>
          <a:spcPts val="600"/>
        </a:spcBef>
        <a:buSzPct val="80000"/>
        <a:buFont typeface="Wingdings" panose="05000000000000000000"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pos="6672">
          <p15:clr>
            <a:srgbClr val="F26B43"/>
          </p15:clr>
        </p15:guide>
        <p15:guide id="3"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166945"/>
            <a:ext cx="8382000" cy="1026895"/>
          </a:xfrm>
        </p:spPr>
        <p:txBody>
          <a:bodyPr/>
          <a:lstStyle/>
          <a:p>
            <a:r>
              <a:rPr lang="en-US" dirty="0"/>
              <a:t>The Great Depression</a:t>
            </a:r>
          </a:p>
        </p:txBody>
      </p:sp>
      <p:sp>
        <p:nvSpPr>
          <p:cNvPr id="3" name="Subtitle 2"/>
          <p:cNvSpPr>
            <a:spLocks noGrp="1"/>
          </p:cNvSpPr>
          <p:nvPr>
            <p:ph type="subTitle" idx="1"/>
          </p:nvPr>
        </p:nvSpPr>
        <p:spPr/>
        <p:txBody>
          <a:bodyPr/>
          <a:lstStyle/>
          <a:p>
            <a:pPr algn="ctr"/>
            <a:r>
              <a:rPr lang="en-US" dirty="0"/>
              <a:t>1930’s  A Time of Struggle</a:t>
            </a:r>
          </a:p>
          <a:p>
            <a:pPr algn="ctr"/>
            <a:r>
              <a:rPr lang="en-US" dirty="0"/>
              <a:t>Study Guide Review Questions</a:t>
            </a:r>
          </a:p>
        </p:txBody>
      </p:sp>
    </p:spTree>
    <p:extLst>
      <p:ext uri="{BB962C8B-B14F-4D97-AF65-F5344CB8AC3E}">
        <p14:creationId xmlns:p14="http://schemas.microsoft.com/office/powerpoint/2010/main" val="368852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03EA-23D6-4502-8F95-4FF8A9146FC6}"/>
              </a:ext>
            </a:extLst>
          </p:cNvPr>
          <p:cNvSpPr>
            <a:spLocks noGrp="1"/>
          </p:cNvSpPr>
          <p:nvPr>
            <p:ph type="title"/>
          </p:nvPr>
        </p:nvSpPr>
        <p:spPr>
          <a:xfrm>
            <a:off x="89210" y="507435"/>
            <a:ext cx="12199434" cy="1008247"/>
          </a:xfrm>
        </p:spPr>
        <p:txBody>
          <a:bodyPr>
            <a:noAutofit/>
          </a:bodyPr>
          <a:lstStyle/>
          <a:p>
            <a:pPr algn="ctr"/>
            <a:r>
              <a:rPr lang="en-US" sz="3600" dirty="0"/>
              <a:t>When Franklin D. Roosevelt was elected president, </a:t>
            </a:r>
            <a:br>
              <a:rPr lang="en-US" sz="3600" dirty="0"/>
            </a:br>
            <a:r>
              <a:rPr lang="en-US" sz="3600" dirty="0"/>
              <a:t>why did the people elect him?</a:t>
            </a:r>
            <a:br>
              <a:rPr lang="en-US" sz="3600" dirty="0"/>
            </a:br>
            <a:endParaRPr lang="en-US" sz="3600" dirty="0"/>
          </a:p>
        </p:txBody>
      </p:sp>
      <p:sp>
        <p:nvSpPr>
          <p:cNvPr id="3" name="Content Placeholder 2">
            <a:extLst>
              <a:ext uri="{FF2B5EF4-FFF2-40B4-BE49-F238E27FC236}">
                <a16:creationId xmlns:a16="http://schemas.microsoft.com/office/drawing/2014/main" id="{182AAA02-4E3E-4818-9B7D-D1EFAB45EF8D}"/>
              </a:ext>
            </a:extLst>
          </p:cNvPr>
          <p:cNvSpPr>
            <a:spLocks noGrp="1"/>
          </p:cNvSpPr>
          <p:nvPr>
            <p:ph idx="1"/>
          </p:nvPr>
        </p:nvSpPr>
        <p:spPr/>
        <p:txBody>
          <a:bodyPr/>
          <a:lstStyle/>
          <a:p>
            <a:pPr algn="ctr"/>
            <a:r>
              <a:rPr lang="en-US" sz="4000" dirty="0"/>
              <a:t>Roosevelt promised to create government programs to help people.   He is credited with creating the New Deal.</a:t>
            </a:r>
          </a:p>
          <a:p>
            <a:endParaRPr lang="en-US" dirty="0"/>
          </a:p>
        </p:txBody>
      </p:sp>
    </p:spTree>
    <p:extLst>
      <p:ext uri="{BB962C8B-B14F-4D97-AF65-F5344CB8AC3E}">
        <p14:creationId xmlns:p14="http://schemas.microsoft.com/office/powerpoint/2010/main" val="38829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F782-476D-48D7-B19A-D6F082F86B93}"/>
              </a:ext>
            </a:extLst>
          </p:cNvPr>
          <p:cNvSpPr>
            <a:spLocks noGrp="1"/>
          </p:cNvSpPr>
          <p:nvPr>
            <p:ph type="title"/>
          </p:nvPr>
        </p:nvSpPr>
        <p:spPr>
          <a:xfrm>
            <a:off x="1600200" y="685800"/>
            <a:ext cx="8991600" cy="1008247"/>
          </a:xfrm>
        </p:spPr>
        <p:txBody>
          <a:bodyPr>
            <a:normAutofit fontScale="90000"/>
          </a:bodyPr>
          <a:lstStyle/>
          <a:p>
            <a:pPr algn="ctr"/>
            <a:r>
              <a:rPr lang="en-US" sz="4400" dirty="0"/>
              <a:t>Who was Margaret Mitchell?</a:t>
            </a:r>
            <a:br>
              <a:rPr lang="en-US" dirty="0"/>
            </a:br>
            <a:endParaRPr lang="en-US" dirty="0"/>
          </a:p>
        </p:txBody>
      </p:sp>
      <p:sp>
        <p:nvSpPr>
          <p:cNvPr id="3" name="Content Placeholder 2">
            <a:extLst>
              <a:ext uri="{FF2B5EF4-FFF2-40B4-BE49-F238E27FC236}">
                <a16:creationId xmlns:a16="http://schemas.microsoft.com/office/drawing/2014/main" id="{559B900E-54D6-4E95-9F2E-68C57A089E19}"/>
              </a:ext>
            </a:extLst>
          </p:cNvPr>
          <p:cNvSpPr>
            <a:spLocks noGrp="1"/>
          </p:cNvSpPr>
          <p:nvPr>
            <p:ph idx="1"/>
          </p:nvPr>
        </p:nvSpPr>
        <p:spPr/>
        <p:txBody>
          <a:bodyPr/>
          <a:lstStyle/>
          <a:p>
            <a:pPr algn="ctr"/>
            <a:r>
              <a:rPr lang="en-US" sz="4800" dirty="0"/>
              <a:t>A famous woman writer of the 30’s who wrote the novel</a:t>
            </a:r>
          </a:p>
          <a:p>
            <a:pPr marL="0" indent="0" algn="ctr">
              <a:buNone/>
            </a:pPr>
            <a:r>
              <a:rPr lang="en-US" sz="4800" u="sng" dirty="0"/>
              <a:t>Gone with the Wind</a:t>
            </a:r>
            <a:endParaRPr lang="en-US" sz="4800" dirty="0"/>
          </a:p>
          <a:p>
            <a:endParaRPr lang="en-US" dirty="0"/>
          </a:p>
        </p:txBody>
      </p:sp>
    </p:spTree>
    <p:extLst>
      <p:ext uri="{BB962C8B-B14F-4D97-AF65-F5344CB8AC3E}">
        <p14:creationId xmlns:p14="http://schemas.microsoft.com/office/powerpoint/2010/main" val="172657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6407-353D-4A24-8915-01B7E65D8695}"/>
              </a:ext>
            </a:extLst>
          </p:cNvPr>
          <p:cNvSpPr>
            <a:spLocks noGrp="1"/>
          </p:cNvSpPr>
          <p:nvPr>
            <p:ph type="title"/>
          </p:nvPr>
        </p:nvSpPr>
        <p:spPr/>
        <p:txBody>
          <a:bodyPr>
            <a:noAutofit/>
          </a:bodyPr>
          <a:lstStyle/>
          <a:p>
            <a:pPr algn="ctr"/>
            <a:r>
              <a:rPr lang="en-US" sz="4400" dirty="0"/>
              <a:t>Who was Jesse Owens?</a:t>
            </a:r>
            <a:br>
              <a:rPr lang="en-US" sz="4400" dirty="0"/>
            </a:br>
            <a:endParaRPr lang="en-US" sz="4400" dirty="0"/>
          </a:p>
        </p:txBody>
      </p:sp>
      <p:sp>
        <p:nvSpPr>
          <p:cNvPr id="3" name="Content Placeholder 2">
            <a:extLst>
              <a:ext uri="{FF2B5EF4-FFF2-40B4-BE49-F238E27FC236}">
                <a16:creationId xmlns:a16="http://schemas.microsoft.com/office/drawing/2014/main" id="{B4E55CE4-F21E-4605-B7AE-CCE9105800D6}"/>
              </a:ext>
            </a:extLst>
          </p:cNvPr>
          <p:cNvSpPr>
            <a:spLocks noGrp="1"/>
          </p:cNvSpPr>
          <p:nvPr>
            <p:ph idx="1"/>
          </p:nvPr>
        </p:nvSpPr>
        <p:spPr/>
        <p:txBody>
          <a:bodyPr/>
          <a:lstStyle/>
          <a:p>
            <a:r>
              <a:rPr lang="en-US" sz="4400" dirty="0"/>
              <a:t>Owens earned four gold medals at the 1936 Olympic games in Berlin.  This made him the most remembered African American athlete in Olympic history.</a:t>
            </a:r>
          </a:p>
          <a:p>
            <a:endParaRPr lang="en-US" dirty="0"/>
          </a:p>
        </p:txBody>
      </p:sp>
    </p:spTree>
    <p:extLst>
      <p:ext uri="{BB962C8B-B14F-4D97-AF65-F5344CB8AC3E}">
        <p14:creationId xmlns:p14="http://schemas.microsoft.com/office/powerpoint/2010/main" val="370462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6407-353D-4A24-8915-01B7E65D8695}"/>
              </a:ext>
            </a:extLst>
          </p:cNvPr>
          <p:cNvSpPr>
            <a:spLocks noGrp="1"/>
          </p:cNvSpPr>
          <p:nvPr>
            <p:ph type="title"/>
          </p:nvPr>
        </p:nvSpPr>
        <p:spPr>
          <a:xfrm>
            <a:off x="217681" y="540889"/>
            <a:ext cx="11775687" cy="1008247"/>
          </a:xfrm>
        </p:spPr>
        <p:txBody>
          <a:bodyPr>
            <a:normAutofit fontScale="90000"/>
          </a:bodyPr>
          <a:lstStyle/>
          <a:p>
            <a:pPr algn="ctr"/>
            <a:r>
              <a:rPr lang="en-US" sz="4900" dirty="0"/>
              <a:t>How did Hoover and FDR differ in their beliefs on how to take the U.S. out of the Depression?</a:t>
            </a:r>
            <a:br>
              <a:rPr lang="en-US" dirty="0"/>
            </a:br>
            <a:endParaRPr lang="en-US" b="1" dirty="0"/>
          </a:p>
        </p:txBody>
      </p:sp>
      <p:sp>
        <p:nvSpPr>
          <p:cNvPr id="3" name="Content Placeholder 2">
            <a:extLst>
              <a:ext uri="{FF2B5EF4-FFF2-40B4-BE49-F238E27FC236}">
                <a16:creationId xmlns:a16="http://schemas.microsoft.com/office/drawing/2014/main" id="{B4E55CE4-F21E-4605-B7AE-CCE9105800D6}"/>
              </a:ext>
            </a:extLst>
          </p:cNvPr>
          <p:cNvSpPr>
            <a:spLocks noGrp="1"/>
          </p:cNvSpPr>
          <p:nvPr>
            <p:ph idx="1"/>
          </p:nvPr>
        </p:nvSpPr>
        <p:spPr>
          <a:xfrm>
            <a:off x="702527" y="2171700"/>
            <a:ext cx="10459844" cy="4000500"/>
          </a:xfrm>
        </p:spPr>
        <p:txBody>
          <a:bodyPr/>
          <a:lstStyle/>
          <a:p>
            <a:pPr algn="ctr"/>
            <a:r>
              <a:rPr lang="en-US" sz="4000" dirty="0"/>
              <a:t>Hoover wanted no government involvement.  He believed government should stay out of business.  FDR wanted government programs to help support struggling Americans.  (The New Deal)</a:t>
            </a:r>
          </a:p>
          <a:p>
            <a:endParaRPr lang="en-US" dirty="0"/>
          </a:p>
        </p:txBody>
      </p:sp>
    </p:spTree>
    <p:extLst>
      <p:ext uri="{BB962C8B-B14F-4D97-AF65-F5344CB8AC3E}">
        <p14:creationId xmlns:p14="http://schemas.microsoft.com/office/powerpoint/2010/main" val="212586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42C0-A8FA-40BE-96D2-0B3008B4AF34}"/>
              </a:ext>
            </a:extLst>
          </p:cNvPr>
          <p:cNvSpPr>
            <a:spLocks noGrp="1"/>
          </p:cNvSpPr>
          <p:nvPr>
            <p:ph type="title"/>
          </p:nvPr>
        </p:nvSpPr>
        <p:spPr>
          <a:xfrm>
            <a:off x="212105" y="440528"/>
            <a:ext cx="11786839" cy="1008247"/>
          </a:xfrm>
        </p:spPr>
        <p:txBody>
          <a:bodyPr>
            <a:normAutofit fontScale="90000"/>
          </a:bodyPr>
          <a:lstStyle/>
          <a:p>
            <a:pPr algn="ctr"/>
            <a:r>
              <a:rPr lang="en-US" sz="4400" dirty="0"/>
              <a:t>What happened to people’s money in their savings accounts during the Great Depression?</a:t>
            </a:r>
            <a:br>
              <a:rPr lang="en-US" dirty="0"/>
            </a:br>
            <a:endParaRPr lang="en-US" dirty="0"/>
          </a:p>
        </p:txBody>
      </p:sp>
      <p:sp>
        <p:nvSpPr>
          <p:cNvPr id="3" name="Content Placeholder 2">
            <a:extLst>
              <a:ext uri="{FF2B5EF4-FFF2-40B4-BE49-F238E27FC236}">
                <a16:creationId xmlns:a16="http://schemas.microsoft.com/office/drawing/2014/main" id="{0BC113B4-DF3C-481E-B672-06F6F20C7EE4}"/>
              </a:ext>
            </a:extLst>
          </p:cNvPr>
          <p:cNvSpPr>
            <a:spLocks noGrp="1"/>
          </p:cNvSpPr>
          <p:nvPr>
            <p:ph idx="1"/>
          </p:nvPr>
        </p:nvSpPr>
        <p:spPr>
          <a:xfrm>
            <a:off x="490654" y="2171700"/>
            <a:ext cx="10794380" cy="4000500"/>
          </a:xfrm>
        </p:spPr>
        <p:txBody>
          <a:bodyPr>
            <a:normAutofit fontScale="92500" lnSpcReduction="20000"/>
          </a:bodyPr>
          <a:lstStyle/>
          <a:p>
            <a:pPr algn="ctr"/>
            <a:r>
              <a:rPr lang="en-US" sz="4400" dirty="0"/>
              <a:t>People lost their money when banks failed. This was because banks invested in the stock market and people panicked and wanted their money out of the banks at the same time.  They could not get their savings from the banks when banks failed and were forced to close.   </a:t>
            </a:r>
          </a:p>
          <a:p>
            <a:endParaRPr lang="en-US" dirty="0"/>
          </a:p>
        </p:txBody>
      </p:sp>
    </p:spTree>
    <p:extLst>
      <p:ext uri="{BB962C8B-B14F-4D97-AF65-F5344CB8AC3E}">
        <p14:creationId xmlns:p14="http://schemas.microsoft.com/office/powerpoint/2010/main" val="206600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42C0-A8FA-40BE-96D2-0B3008B4AF34}"/>
              </a:ext>
            </a:extLst>
          </p:cNvPr>
          <p:cNvSpPr>
            <a:spLocks noGrp="1"/>
          </p:cNvSpPr>
          <p:nvPr>
            <p:ph type="title"/>
          </p:nvPr>
        </p:nvSpPr>
        <p:spPr/>
        <p:txBody>
          <a:bodyPr>
            <a:normAutofit fontScale="90000"/>
          </a:bodyPr>
          <a:lstStyle/>
          <a:p>
            <a:pPr algn="ctr"/>
            <a:r>
              <a:rPr lang="en-US" sz="4000" dirty="0"/>
              <a:t>What was the New Deal? </a:t>
            </a:r>
            <a:br>
              <a:rPr lang="en-US" dirty="0"/>
            </a:br>
            <a:endParaRPr lang="en-US" dirty="0"/>
          </a:p>
        </p:txBody>
      </p:sp>
      <p:sp>
        <p:nvSpPr>
          <p:cNvPr id="3" name="Content Placeholder 2">
            <a:extLst>
              <a:ext uri="{FF2B5EF4-FFF2-40B4-BE49-F238E27FC236}">
                <a16:creationId xmlns:a16="http://schemas.microsoft.com/office/drawing/2014/main" id="{0BC113B4-DF3C-481E-B672-06F6F20C7EE4}"/>
              </a:ext>
            </a:extLst>
          </p:cNvPr>
          <p:cNvSpPr>
            <a:spLocks noGrp="1"/>
          </p:cNvSpPr>
          <p:nvPr>
            <p:ph idx="1"/>
          </p:nvPr>
        </p:nvSpPr>
        <p:spPr/>
        <p:txBody>
          <a:bodyPr/>
          <a:lstStyle/>
          <a:p>
            <a:pPr algn="ctr"/>
            <a:r>
              <a:rPr lang="en-US" sz="4400" dirty="0"/>
              <a:t>Legislation or laws designed to provide assistance to Americans during the Depression.   </a:t>
            </a:r>
          </a:p>
          <a:p>
            <a:pPr marL="0" indent="0" algn="ctr">
              <a:buNone/>
            </a:pPr>
            <a:r>
              <a:rPr lang="en-US" sz="4400" dirty="0"/>
              <a:t>It was focused on Reform, Relief, and Recovery.  </a:t>
            </a:r>
          </a:p>
          <a:p>
            <a:endParaRPr lang="en-US" dirty="0"/>
          </a:p>
        </p:txBody>
      </p:sp>
    </p:spTree>
    <p:extLst>
      <p:ext uri="{BB962C8B-B14F-4D97-AF65-F5344CB8AC3E}">
        <p14:creationId xmlns:p14="http://schemas.microsoft.com/office/powerpoint/2010/main" val="280089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928D-1BB9-4A4F-AA52-BADC5031C4B3}"/>
              </a:ext>
            </a:extLst>
          </p:cNvPr>
          <p:cNvSpPr>
            <a:spLocks noGrp="1"/>
          </p:cNvSpPr>
          <p:nvPr>
            <p:ph type="title"/>
          </p:nvPr>
        </p:nvSpPr>
        <p:spPr>
          <a:xfrm>
            <a:off x="379374" y="485133"/>
            <a:ext cx="11452302" cy="1008247"/>
          </a:xfrm>
        </p:spPr>
        <p:txBody>
          <a:bodyPr>
            <a:noAutofit/>
          </a:bodyPr>
          <a:lstStyle/>
          <a:p>
            <a:pPr algn="ctr"/>
            <a:r>
              <a:rPr lang="en-US" sz="4000" dirty="0"/>
              <a:t>What happened to jobs as an effect of the </a:t>
            </a:r>
            <a:br>
              <a:rPr lang="en-US" sz="4000" dirty="0"/>
            </a:br>
            <a:r>
              <a:rPr lang="en-US" sz="4000" dirty="0"/>
              <a:t>New Deal?</a:t>
            </a:r>
            <a:br>
              <a:rPr lang="en-US" sz="4000" dirty="0"/>
            </a:br>
            <a:endParaRPr lang="en-US" sz="4000" dirty="0"/>
          </a:p>
        </p:txBody>
      </p:sp>
      <p:sp>
        <p:nvSpPr>
          <p:cNvPr id="3" name="Content Placeholder 2">
            <a:extLst>
              <a:ext uri="{FF2B5EF4-FFF2-40B4-BE49-F238E27FC236}">
                <a16:creationId xmlns:a16="http://schemas.microsoft.com/office/drawing/2014/main" id="{52EC623C-BC4B-4DB1-80BC-D5B1146F7E56}"/>
              </a:ext>
            </a:extLst>
          </p:cNvPr>
          <p:cNvSpPr>
            <a:spLocks noGrp="1"/>
          </p:cNvSpPr>
          <p:nvPr>
            <p:ph idx="1"/>
          </p:nvPr>
        </p:nvSpPr>
        <p:spPr>
          <a:xfrm>
            <a:off x="657922" y="2171700"/>
            <a:ext cx="10671717" cy="4000500"/>
          </a:xfrm>
        </p:spPr>
        <p:txBody>
          <a:bodyPr>
            <a:normAutofit/>
          </a:bodyPr>
          <a:lstStyle/>
          <a:p>
            <a:r>
              <a:rPr lang="en-US" sz="4400" dirty="0"/>
              <a:t>Many jobs were created; jobs increased in the United States</a:t>
            </a:r>
          </a:p>
          <a:p>
            <a:endParaRPr lang="en-US" dirty="0"/>
          </a:p>
        </p:txBody>
      </p:sp>
    </p:spTree>
    <p:extLst>
      <p:ext uri="{BB962C8B-B14F-4D97-AF65-F5344CB8AC3E}">
        <p14:creationId xmlns:p14="http://schemas.microsoft.com/office/powerpoint/2010/main" val="174231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928D-1BB9-4A4F-AA52-BADC5031C4B3}"/>
              </a:ext>
            </a:extLst>
          </p:cNvPr>
          <p:cNvSpPr>
            <a:spLocks noGrp="1"/>
          </p:cNvSpPr>
          <p:nvPr>
            <p:ph type="title"/>
          </p:nvPr>
        </p:nvSpPr>
        <p:spPr/>
        <p:txBody>
          <a:bodyPr>
            <a:normAutofit/>
          </a:bodyPr>
          <a:lstStyle/>
          <a:p>
            <a:pPr algn="ctr"/>
            <a:r>
              <a:rPr lang="en-US" sz="4400" dirty="0"/>
              <a:t>What is the CCC?</a:t>
            </a:r>
          </a:p>
        </p:txBody>
      </p:sp>
      <p:sp>
        <p:nvSpPr>
          <p:cNvPr id="3" name="Content Placeholder 2">
            <a:extLst>
              <a:ext uri="{FF2B5EF4-FFF2-40B4-BE49-F238E27FC236}">
                <a16:creationId xmlns:a16="http://schemas.microsoft.com/office/drawing/2014/main" id="{52EC623C-BC4B-4DB1-80BC-D5B1146F7E56}"/>
              </a:ext>
            </a:extLst>
          </p:cNvPr>
          <p:cNvSpPr>
            <a:spLocks noGrp="1"/>
          </p:cNvSpPr>
          <p:nvPr>
            <p:ph idx="1"/>
          </p:nvPr>
        </p:nvSpPr>
        <p:spPr>
          <a:xfrm>
            <a:off x="568712" y="2171700"/>
            <a:ext cx="10705170" cy="4000500"/>
          </a:xfrm>
        </p:spPr>
        <p:txBody>
          <a:bodyPr>
            <a:normAutofit/>
          </a:bodyPr>
          <a:lstStyle/>
          <a:p>
            <a:pPr algn="ctr"/>
            <a:r>
              <a:rPr lang="en-US" sz="4400" dirty="0"/>
              <a:t>The Civilian Conservation Corps (CCC) was a work program for young men aged 18-25 years old.  This organization built roads, parks, and other public services.</a:t>
            </a:r>
          </a:p>
        </p:txBody>
      </p:sp>
    </p:spTree>
    <p:extLst>
      <p:ext uri="{BB962C8B-B14F-4D97-AF65-F5344CB8AC3E}">
        <p14:creationId xmlns:p14="http://schemas.microsoft.com/office/powerpoint/2010/main" val="248846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928D-1BB9-4A4F-AA52-BADC5031C4B3}"/>
              </a:ext>
            </a:extLst>
          </p:cNvPr>
          <p:cNvSpPr>
            <a:spLocks noGrp="1"/>
          </p:cNvSpPr>
          <p:nvPr>
            <p:ph type="title"/>
          </p:nvPr>
        </p:nvSpPr>
        <p:spPr>
          <a:xfrm>
            <a:off x="1600200" y="685800"/>
            <a:ext cx="8991600" cy="1008247"/>
          </a:xfrm>
        </p:spPr>
        <p:txBody>
          <a:bodyPr>
            <a:noAutofit/>
          </a:bodyPr>
          <a:lstStyle/>
          <a:p>
            <a:pPr algn="ctr"/>
            <a:r>
              <a:rPr lang="en-US" sz="4400" dirty="0"/>
              <a:t>What is the WPA?</a:t>
            </a:r>
            <a:br>
              <a:rPr lang="en-US" sz="4400" dirty="0"/>
            </a:br>
            <a:endParaRPr lang="en-US" sz="4400" dirty="0"/>
          </a:p>
        </p:txBody>
      </p:sp>
      <p:sp>
        <p:nvSpPr>
          <p:cNvPr id="3" name="Content Placeholder 2">
            <a:extLst>
              <a:ext uri="{FF2B5EF4-FFF2-40B4-BE49-F238E27FC236}">
                <a16:creationId xmlns:a16="http://schemas.microsoft.com/office/drawing/2014/main" id="{52EC623C-BC4B-4DB1-80BC-D5B1146F7E56}"/>
              </a:ext>
            </a:extLst>
          </p:cNvPr>
          <p:cNvSpPr>
            <a:spLocks noGrp="1"/>
          </p:cNvSpPr>
          <p:nvPr>
            <p:ph idx="1"/>
          </p:nvPr>
        </p:nvSpPr>
        <p:spPr>
          <a:xfrm>
            <a:off x="1609725" y="2171699"/>
            <a:ext cx="8991600" cy="4329461"/>
          </a:xfrm>
        </p:spPr>
        <p:txBody>
          <a:bodyPr>
            <a:normAutofit lnSpcReduction="10000"/>
          </a:bodyPr>
          <a:lstStyle/>
          <a:p>
            <a:pPr algn="ctr"/>
            <a:r>
              <a:rPr lang="en-US" sz="4400" dirty="0"/>
              <a:t>The Works Progress Administration hired teachers, artists, musicians and writers to teach classes, create posters, write songs, and write books. (The Arts) They also built parks, roads, and other government buildings.</a:t>
            </a:r>
          </a:p>
          <a:p>
            <a:pPr marL="0" indent="0">
              <a:buNone/>
            </a:pPr>
            <a:endParaRPr lang="en-US" dirty="0"/>
          </a:p>
        </p:txBody>
      </p:sp>
    </p:spTree>
    <p:extLst>
      <p:ext uri="{BB962C8B-B14F-4D97-AF65-F5344CB8AC3E}">
        <p14:creationId xmlns:p14="http://schemas.microsoft.com/office/powerpoint/2010/main" val="69476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C324-ED5C-4D8F-8407-5562D0ACEE84}"/>
              </a:ext>
            </a:extLst>
          </p:cNvPr>
          <p:cNvSpPr>
            <a:spLocks noGrp="1"/>
          </p:cNvSpPr>
          <p:nvPr>
            <p:ph type="title"/>
          </p:nvPr>
        </p:nvSpPr>
        <p:spPr>
          <a:xfrm>
            <a:off x="1600200" y="685800"/>
            <a:ext cx="8991600" cy="1008247"/>
          </a:xfrm>
        </p:spPr>
        <p:txBody>
          <a:bodyPr>
            <a:noAutofit/>
          </a:bodyPr>
          <a:lstStyle/>
          <a:p>
            <a:pPr algn="ctr"/>
            <a:r>
              <a:rPr lang="en-US" sz="4400" dirty="0"/>
              <a:t>What is the Social Security Act?</a:t>
            </a:r>
            <a:br>
              <a:rPr lang="en-US" sz="4400" dirty="0"/>
            </a:br>
            <a:endParaRPr lang="en-US" sz="4400" dirty="0"/>
          </a:p>
        </p:txBody>
      </p:sp>
      <p:sp>
        <p:nvSpPr>
          <p:cNvPr id="3" name="Content Placeholder 2">
            <a:extLst>
              <a:ext uri="{FF2B5EF4-FFF2-40B4-BE49-F238E27FC236}">
                <a16:creationId xmlns:a16="http://schemas.microsoft.com/office/drawing/2014/main" id="{5D31237B-319E-42E8-94E2-5DCB70A0CBF2}"/>
              </a:ext>
            </a:extLst>
          </p:cNvPr>
          <p:cNvSpPr>
            <a:spLocks noGrp="1"/>
          </p:cNvSpPr>
          <p:nvPr>
            <p:ph idx="1"/>
          </p:nvPr>
        </p:nvSpPr>
        <p:spPr/>
        <p:txBody>
          <a:bodyPr>
            <a:normAutofit/>
          </a:bodyPr>
          <a:lstStyle/>
          <a:p>
            <a:pPr algn="ctr"/>
            <a:r>
              <a:rPr lang="en-US" sz="4000" dirty="0"/>
              <a:t>An </a:t>
            </a:r>
            <a:r>
              <a:rPr lang="en-US" sz="4000" b="1" dirty="0"/>
              <a:t>act or law</a:t>
            </a:r>
            <a:r>
              <a:rPr lang="en-US" sz="4000" dirty="0"/>
              <a:t> to provide for the elderly by establishing a system of Federal old-age benefits, retirement for the elderly. You had to be 65 years old to receive this benefit.</a:t>
            </a:r>
          </a:p>
          <a:p>
            <a:endParaRPr lang="en-US" sz="4000" dirty="0"/>
          </a:p>
        </p:txBody>
      </p:sp>
    </p:spTree>
    <p:extLst>
      <p:ext uri="{BB962C8B-B14F-4D97-AF65-F5344CB8AC3E}">
        <p14:creationId xmlns:p14="http://schemas.microsoft.com/office/powerpoint/2010/main" val="14157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4176" y="317864"/>
            <a:ext cx="11809141" cy="1008247"/>
          </a:xfrm>
        </p:spPr>
        <p:txBody>
          <a:bodyPr>
            <a:normAutofit/>
          </a:bodyPr>
          <a:lstStyle/>
          <a:p>
            <a:pPr lvl="0" algn="ctr"/>
            <a:r>
              <a:rPr lang="en-US" sz="4000" dirty="0"/>
              <a:t>What was the time period called during the 1930s?</a:t>
            </a:r>
          </a:p>
        </p:txBody>
      </p:sp>
      <p:sp>
        <p:nvSpPr>
          <p:cNvPr id="14" name="Content Placeholder 13"/>
          <p:cNvSpPr>
            <a:spLocks noGrp="1"/>
          </p:cNvSpPr>
          <p:nvPr>
            <p:ph idx="1"/>
          </p:nvPr>
        </p:nvSpPr>
        <p:spPr/>
        <p:txBody>
          <a:bodyPr>
            <a:normAutofit/>
          </a:bodyPr>
          <a:lstStyle/>
          <a:p>
            <a:pPr algn="ctr"/>
            <a:r>
              <a:rPr lang="en-US" sz="4800" dirty="0"/>
              <a:t>The Great Depression</a:t>
            </a:r>
            <a:endParaRPr sz="4800" dirty="0"/>
          </a:p>
        </p:txBody>
      </p:sp>
    </p:spTree>
    <p:extLst>
      <p:ext uri="{BB962C8B-B14F-4D97-AF65-F5344CB8AC3E}">
        <p14:creationId xmlns:p14="http://schemas.microsoft.com/office/powerpoint/2010/main" val="238543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C324-ED5C-4D8F-8407-5562D0ACEE84}"/>
              </a:ext>
            </a:extLst>
          </p:cNvPr>
          <p:cNvSpPr>
            <a:spLocks noGrp="1"/>
          </p:cNvSpPr>
          <p:nvPr>
            <p:ph type="title"/>
          </p:nvPr>
        </p:nvSpPr>
        <p:spPr>
          <a:xfrm>
            <a:off x="-122664" y="507436"/>
            <a:ext cx="12188283" cy="1008247"/>
          </a:xfrm>
        </p:spPr>
        <p:txBody>
          <a:bodyPr>
            <a:normAutofit fontScale="90000"/>
          </a:bodyPr>
          <a:lstStyle/>
          <a:p>
            <a:pPr algn="ctr"/>
            <a:r>
              <a:rPr lang="en-US" sz="4900" dirty="0"/>
              <a:t>What is the TVA? What states did it affect? </a:t>
            </a:r>
            <a:br>
              <a:rPr lang="en-US" sz="4900" dirty="0"/>
            </a:br>
            <a:r>
              <a:rPr lang="en-US" sz="4900" dirty="0"/>
              <a:t>What did it do?</a:t>
            </a:r>
            <a:br>
              <a:rPr lang="en-US" dirty="0"/>
            </a:br>
            <a:endParaRPr lang="en-US" dirty="0"/>
          </a:p>
        </p:txBody>
      </p:sp>
      <p:sp>
        <p:nvSpPr>
          <p:cNvPr id="3" name="Content Placeholder 2">
            <a:extLst>
              <a:ext uri="{FF2B5EF4-FFF2-40B4-BE49-F238E27FC236}">
                <a16:creationId xmlns:a16="http://schemas.microsoft.com/office/drawing/2014/main" id="{5D31237B-319E-42E8-94E2-5DCB70A0CBF2}"/>
              </a:ext>
            </a:extLst>
          </p:cNvPr>
          <p:cNvSpPr>
            <a:spLocks noGrp="1"/>
          </p:cNvSpPr>
          <p:nvPr>
            <p:ph idx="1"/>
          </p:nvPr>
        </p:nvSpPr>
        <p:spPr>
          <a:xfrm>
            <a:off x="345688" y="2171700"/>
            <a:ext cx="11251580" cy="4000500"/>
          </a:xfrm>
        </p:spPr>
        <p:txBody>
          <a:bodyPr/>
          <a:lstStyle/>
          <a:p>
            <a:pPr algn="ctr"/>
            <a:r>
              <a:rPr lang="en-US" sz="3600" dirty="0"/>
              <a:t>The Tennessee Valley Authority (TVA) was created to bring electricity to the South and create jobs.  They did this by building many dams in the Tennessee River Valley. States that received electricity from the TVA were Tennessee, Georgia, Alabama, Mississippi, Kentucky, Virginia, and North Carolina.</a:t>
            </a:r>
          </a:p>
          <a:p>
            <a:endParaRPr lang="en-US" dirty="0"/>
          </a:p>
        </p:txBody>
      </p:sp>
    </p:spTree>
    <p:extLst>
      <p:ext uri="{BB962C8B-B14F-4D97-AF65-F5344CB8AC3E}">
        <p14:creationId xmlns:p14="http://schemas.microsoft.com/office/powerpoint/2010/main" val="27220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C324-ED5C-4D8F-8407-5562D0ACEE84}"/>
              </a:ext>
            </a:extLst>
          </p:cNvPr>
          <p:cNvSpPr>
            <a:spLocks noGrp="1"/>
          </p:cNvSpPr>
          <p:nvPr>
            <p:ph type="title"/>
          </p:nvPr>
        </p:nvSpPr>
        <p:spPr>
          <a:xfrm>
            <a:off x="1600200" y="875426"/>
            <a:ext cx="8991600" cy="1008247"/>
          </a:xfrm>
        </p:spPr>
        <p:txBody>
          <a:bodyPr>
            <a:noAutofit/>
          </a:bodyPr>
          <a:lstStyle/>
          <a:p>
            <a:pPr lvl="0" algn="ctr"/>
            <a:r>
              <a:rPr lang="en-US" sz="4400" dirty="0"/>
              <a:t>What is debt?</a:t>
            </a:r>
            <a:br>
              <a:rPr lang="en-US" sz="4400" dirty="0"/>
            </a:br>
            <a:br>
              <a:rPr lang="en-US" sz="4400" dirty="0"/>
            </a:br>
            <a:endParaRPr lang="en-US" sz="4400" dirty="0"/>
          </a:p>
        </p:txBody>
      </p:sp>
      <p:sp>
        <p:nvSpPr>
          <p:cNvPr id="3" name="Content Placeholder 2">
            <a:extLst>
              <a:ext uri="{FF2B5EF4-FFF2-40B4-BE49-F238E27FC236}">
                <a16:creationId xmlns:a16="http://schemas.microsoft.com/office/drawing/2014/main" id="{5D31237B-319E-42E8-94E2-5DCB70A0CBF2}"/>
              </a:ext>
            </a:extLst>
          </p:cNvPr>
          <p:cNvSpPr>
            <a:spLocks noGrp="1"/>
          </p:cNvSpPr>
          <p:nvPr>
            <p:ph idx="1"/>
          </p:nvPr>
        </p:nvSpPr>
        <p:spPr/>
        <p:txBody>
          <a:bodyPr>
            <a:normAutofit/>
          </a:bodyPr>
          <a:lstStyle/>
          <a:p>
            <a:pPr algn="ctr"/>
            <a:r>
              <a:rPr lang="en-US" sz="6000" dirty="0"/>
              <a:t>Owing money</a:t>
            </a:r>
          </a:p>
        </p:txBody>
      </p:sp>
    </p:spTree>
    <p:extLst>
      <p:ext uri="{BB962C8B-B14F-4D97-AF65-F5344CB8AC3E}">
        <p14:creationId xmlns:p14="http://schemas.microsoft.com/office/powerpoint/2010/main" val="149294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1F74-15AF-4857-8472-55C3926E091D}"/>
              </a:ext>
            </a:extLst>
          </p:cNvPr>
          <p:cNvSpPr>
            <a:spLocks noGrp="1"/>
          </p:cNvSpPr>
          <p:nvPr>
            <p:ph type="title"/>
          </p:nvPr>
        </p:nvSpPr>
        <p:spPr/>
        <p:txBody>
          <a:bodyPr>
            <a:normAutofit fontScale="90000"/>
          </a:bodyPr>
          <a:lstStyle/>
          <a:p>
            <a:pPr algn="ctr"/>
            <a:r>
              <a:rPr lang="en-US" sz="4400" dirty="0"/>
              <a:t>What is charity?</a:t>
            </a:r>
            <a:br>
              <a:rPr lang="en-US" dirty="0"/>
            </a:br>
            <a:endParaRPr lang="en-US" dirty="0"/>
          </a:p>
        </p:txBody>
      </p:sp>
      <p:sp>
        <p:nvSpPr>
          <p:cNvPr id="3" name="Content Placeholder 2">
            <a:extLst>
              <a:ext uri="{FF2B5EF4-FFF2-40B4-BE49-F238E27FC236}">
                <a16:creationId xmlns:a16="http://schemas.microsoft.com/office/drawing/2014/main" id="{EF593FE9-0E00-469A-9EEA-BC1FBC483F33}"/>
              </a:ext>
            </a:extLst>
          </p:cNvPr>
          <p:cNvSpPr>
            <a:spLocks noGrp="1"/>
          </p:cNvSpPr>
          <p:nvPr>
            <p:ph idx="1"/>
          </p:nvPr>
        </p:nvSpPr>
        <p:spPr/>
        <p:txBody>
          <a:bodyPr/>
          <a:lstStyle/>
          <a:p>
            <a:r>
              <a:rPr lang="en-US" sz="4000" dirty="0"/>
              <a:t>An organization set up to provide help and raise money for those in need.  During the Depression people in need went to soup kitchens and stood in bread lines to get help to feed their families.</a:t>
            </a:r>
          </a:p>
          <a:p>
            <a:pPr marL="0" indent="0">
              <a:buNone/>
            </a:pPr>
            <a:endParaRPr lang="en-US" dirty="0"/>
          </a:p>
        </p:txBody>
      </p:sp>
    </p:spTree>
    <p:extLst>
      <p:ext uri="{BB962C8B-B14F-4D97-AF65-F5344CB8AC3E}">
        <p14:creationId xmlns:p14="http://schemas.microsoft.com/office/powerpoint/2010/main" val="292972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9D17-5C6E-43E4-9330-9533118D1707}"/>
              </a:ext>
            </a:extLst>
          </p:cNvPr>
          <p:cNvSpPr>
            <a:spLocks noGrp="1"/>
          </p:cNvSpPr>
          <p:nvPr>
            <p:ph type="title"/>
          </p:nvPr>
        </p:nvSpPr>
        <p:spPr/>
        <p:txBody>
          <a:bodyPr>
            <a:normAutofit fontScale="90000"/>
          </a:bodyPr>
          <a:lstStyle/>
          <a:p>
            <a:pPr algn="ctr"/>
            <a:r>
              <a:rPr lang="en-US" sz="4400" dirty="0"/>
              <a:t>What is minimum wage?</a:t>
            </a:r>
            <a:br>
              <a:rPr lang="en-US" dirty="0"/>
            </a:br>
            <a:endParaRPr lang="en-US" dirty="0"/>
          </a:p>
        </p:txBody>
      </p:sp>
      <p:sp>
        <p:nvSpPr>
          <p:cNvPr id="3" name="Content Placeholder 2">
            <a:extLst>
              <a:ext uri="{FF2B5EF4-FFF2-40B4-BE49-F238E27FC236}">
                <a16:creationId xmlns:a16="http://schemas.microsoft.com/office/drawing/2014/main" id="{91914025-963A-4FB3-85F2-AD32EF68794A}"/>
              </a:ext>
            </a:extLst>
          </p:cNvPr>
          <p:cNvSpPr>
            <a:spLocks noGrp="1"/>
          </p:cNvSpPr>
          <p:nvPr>
            <p:ph idx="1"/>
          </p:nvPr>
        </p:nvSpPr>
        <p:spPr>
          <a:xfrm>
            <a:off x="657923" y="2171700"/>
            <a:ext cx="11039706" cy="4000500"/>
          </a:xfrm>
        </p:spPr>
        <p:txBody>
          <a:bodyPr/>
          <a:lstStyle/>
          <a:p>
            <a:pPr algn="ctr"/>
            <a:r>
              <a:rPr lang="en-US" sz="4400" dirty="0"/>
              <a:t>The minimum amount a person can be paid. </a:t>
            </a:r>
          </a:p>
          <a:p>
            <a:endParaRPr lang="en-US" dirty="0"/>
          </a:p>
        </p:txBody>
      </p:sp>
    </p:spTree>
    <p:extLst>
      <p:ext uri="{BB962C8B-B14F-4D97-AF65-F5344CB8AC3E}">
        <p14:creationId xmlns:p14="http://schemas.microsoft.com/office/powerpoint/2010/main" val="190564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D349-13B9-4B56-9244-42DA09A4020B}"/>
              </a:ext>
            </a:extLst>
          </p:cNvPr>
          <p:cNvSpPr>
            <a:spLocks noGrp="1"/>
          </p:cNvSpPr>
          <p:nvPr>
            <p:ph type="title"/>
          </p:nvPr>
        </p:nvSpPr>
        <p:spPr>
          <a:xfrm>
            <a:off x="1197049" y="338092"/>
            <a:ext cx="9797902" cy="1008247"/>
          </a:xfrm>
        </p:spPr>
        <p:txBody>
          <a:bodyPr/>
          <a:lstStyle/>
          <a:p>
            <a:r>
              <a:rPr lang="en-US" dirty="0"/>
              <a:t>What event caused the Great Depression to happen?</a:t>
            </a:r>
          </a:p>
        </p:txBody>
      </p:sp>
      <p:sp>
        <p:nvSpPr>
          <p:cNvPr id="3" name="Content Placeholder 2">
            <a:extLst>
              <a:ext uri="{FF2B5EF4-FFF2-40B4-BE49-F238E27FC236}">
                <a16:creationId xmlns:a16="http://schemas.microsoft.com/office/drawing/2014/main" id="{14CF1C47-767D-42E2-B38D-292D3884BA95}"/>
              </a:ext>
            </a:extLst>
          </p:cNvPr>
          <p:cNvSpPr>
            <a:spLocks noGrp="1"/>
          </p:cNvSpPr>
          <p:nvPr>
            <p:ph idx="1"/>
          </p:nvPr>
        </p:nvSpPr>
        <p:spPr>
          <a:xfrm>
            <a:off x="978195" y="2171700"/>
            <a:ext cx="9623130" cy="4000500"/>
          </a:xfrm>
        </p:spPr>
        <p:txBody>
          <a:bodyPr>
            <a:normAutofit/>
          </a:bodyPr>
          <a:lstStyle/>
          <a:p>
            <a:r>
              <a:rPr lang="en-US" sz="3600" dirty="0"/>
              <a:t>The crash of the Stock market on 1929.</a:t>
            </a:r>
          </a:p>
        </p:txBody>
      </p:sp>
    </p:spTree>
    <p:extLst>
      <p:ext uri="{BB962C8B-B14F-4D97-AF65-F5344CB8AC3E}">
        <p14:creationId xmlns:p14="http://schemas.microsoft.com/office/powerpoint/2010/main" val="397902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AED-A695-4F50-BC54-30C46B2D856F}"/>
              </a:ext>
            </a:extLst>
          </p:cNvPr>
          <p:cNvSpPr>
            <a:spLocks noGrp="1"/>
          </p:cNvSpPr>
          <p:nvPr>
            <p:ph type="title"/>
          </p:nvPr>
        </p:nvSpPr>
        <p:spPr/>
        <p:txBody>
          <a:bodyPr/>
          <a:lstStyle/>
          <a:p>
            <a:r>
              <a:rPr lang="en-US" dirty="0"/>
              <a:t>How did the president attempt to help farmers living in the Dust Bowl region?</a:t>
            </a:r>
          </a:p>
        </p:txBody>
      </p:sp>
      <p:sp>
        <p:nvSpPr>
          <p:cNvPr id="3" name="Content Placeholder 2">
            <a:extLst>
              <a:ext uri="{FF2B5EF4-FFF2-40B4-BE49-F238E27FC236}">
                <a16:creationId xmlns:a16="http://schemas.microsoft.com/office/drawing/2014/main" id="{BEBF9835-9270-4B2F-84EF-FE0555C88909}"/>
              </a:ext>
            </a:extLst>
          </p:cNvPr>
          <p:cNvSpPr>
            <a:spLocks noGrp="1"/>
          </p:cNvSpPr>
          <p:nvPr>
            <p:ph idx="1"/>
          </p:nvPr>
        </p:nvSpPr>
        <p:spPr/>
        <p:txBody>
          <a:bodyPr>
            <a:normAutofit/>
          </a:bodyPr>
          <a:lstStyle/>
          <a:p>
            <a:r>
              <a:rPr lang="en-US" sz="4000" dirty="0"/>
              <a:t>The president paid farmers to living in the Dust Bowl region to not grow crops to allow the land to recover.  </a:t>
            </a:r>
          </a:p>
        </p:txBody>
      </p:sp>
    </p:spTree>
    <p:extLst>
      <p:ext uri="{BB962C8B-B14F-4D97-AF65-F5344CB8AC3E}">
        <p14:creationId xmlns:p14="http://schemas.microsoft.com/office/powerpoint/2010/main" val="73122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CB70-4E68-4B7B-B0DB-6C2E299ACAB3}"/>
              </a:ext>
            </a:extLst>
          </p:cNvPr>
          <p:cNvSpPr>
            <a:spLocks noGrp="1"/>
          </p:cNvSpPr>
          <p:nvPr>
            <p:ph type="title"/>
          </p:nvPr>
        </p:nvSpPr>
        <p:spPr>
          <a:xfrm>
            <a:off x="1600200" y="295562"/>
            <a:ext cx="8991600" cy="1876138"/>
          </a:xfrm>
        </p:spPr>
        <p:txBody>
          <a:bodyPr>
            <a:normAutofit/>
          </a:bodyPr>
          <a:lstStyle/>
          <a:p>
            <a:pPr lvl="0" algn="ctr"/>
            <a:r>
              <a:rPr lang="en-US" sz="4000" dirty="0"/>
              <a:t>What was the 19</a:t>
            </a:r>
            <a:r>
              <a:rPr lang="en-US" sz="4000" baseline="30000" dirty="0"/>
              <a:t>th</a:t>
            </a:r>
            <a:r>
              <a:rPr lang="en-US" sz="4000" dirty="0"/>
              <a:t> Amendment?</a:t>
            </a:r>
            <a:br>
              <a:rPr lang="en-US" sz="4000" dirty="0"/>
            </a:br>
            <a:br>
              <a:rPr lang="en-US" sz="4000" dirty="0"/>
            </a:br>
            <a:endParaRPr lang="en-US" sz="4000" dirty="0"/>
          </a:p>
        </p:txBody>
      </p:sp>
      <p:sp>
        <p:nvSpPr>
          <p:cNvPr id="3" name="Content Placeholder 2">
            <a:extLst>
              <a:ext uri="{FF2B5EF4-FFF2-40B4-BE49-F238E27FC236}">
                <a16:creationId xmlns:a16="http://schemas.microsoft.com/office/drawing/2014/main" id="{23623B24-48CC-46A4-90A0-A74E0E88FCE4}"/>
              </a:ext>
            </a:extLst>
          </p:cNvPr>
          <p:cNvSpPr>
            <a:spLocks noGrp="1"/>
          </p:cNvSpPr>
          <p:nvPr>
            <p:ph idx="1"/>
          </p:nvPr>
        </p:nvSpPr>
        <p:spPr>
          <a:xfrm>
            <a:off x="570570" y="2539690"/>
            <a:ext cx="11050859" cy="1385539"/>
          </a:xfrm>
        </p:spPr>
        <p:txBody>
          <a:bodyPr>
            <a:normAutofit/>
          </a:bodyPr>
          <a:lstStyle/>
          <a:p>
            <a:pPr algn="ctr"/>
            <a:r>
              <a:rPr lang="en-US" sz="4000" dirty="0"/>
              <a:t>This amendment gave women the right to vote.</a:t>
            </a:r>
          </a:p>
        </p:txBody>
      </p:sp>
    </p:spTree>
    <p:extLst>
      <p:ext uri="{BB962C8B-B14F-4D97-AF65-F5344CB8AC3E}">
        <p14:creationId xmlns:p14="http://schemas.microsoft.com/office/powerpoint/2010/main" val="156702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CB70-4E68-4B7B-B0DB-6C2E299ACAB3}"/>
              </a:ext>
            </a:extLst>
          </p:cNvPr>
          <p:cNvSpPr>
            <a:spLocks noGrp="1"/>
          </p:cNvSpPr>
          <p:nvPr>
            <p:ph type="title"/>
          </p:nvPr>
        </p:nvSpPr>
        <p:spPr>
          <a:xfrm>
            <a:off x="0" y="295562"/>
            <a:ext cx="12192000" cy="1876138"/>
          </a:xfrm>
        </p:spPr>
        <p:txBody>
          <a:bodyPr>
            <a:normAutofit/>
          </a:bodyPr>
          <a:lstStyle/>
          <a:p>
            <a:pPr algn="ctr"/>
            <a:r>
              <a:rPr lang="en-US" sz="4800" dirty="0"/>
              <a:t>When did the stock market crash?</a:t>
            </a:r>
            <a:br>
              <a:rPr lang="en-US" dirty="0"/>
            </a:br>
            <a:br>
              <a:rPr lang="en-US" sz="4000" dirty="0"/>
            </a:br>
            <a:endParaRPr lang="en-US" sz="4000" dirty="0"/>
          </a:p>
        </p:txBody>
      </p:sp>
      <p:sp>
        <p:nvSpPr>
          <p:cNvPr id="3" name="Content Placeholder 2">
            <a:extLst>
              <a:ext uri="{FF2B5EF4-FFF2-40B4-BE49-F238E27FC236}">
                <a16:creationId xmlns:a16="http://schemas.microsoft.com/office/drawing/2014/main" id="{23623B24-48CC-46A4-90A0-A74E0E88FCE4}"/>
              </a:ext>
            </a:extLst>
          </p:cNvPr>
          <p:cNvSpPr>
            <a:spLocks noGrp="1"/>
          </p:cNvSpPr>
          <p:nvPr>
            <p:ph idx="1"/>
          </p:nvPr>
        </p:nvSpPr>
        <p:spPr>
          <a:xfrm>
            <a:off x="570570" y="2539690"/>
            <a:ext cx="11050859" cy="1385539"/>
          </a:xfrm>
        </p:spPr>
        <p:txBody>
          <a:bodyPr>
            <a:noAutofit/>
          </a:bodyPr>
          <a:lstStyle/>
          <a:p>
            <a:r>
              <a:rPr lang="en-US" sz="4400" dirty="0"/>
              <a:t>October 29, 1929; It was also called Black Tuesday </a:t>
            </a:r>
            <a:endParaRPr lang="en-US" sz="4400" dirty="0">
              <a:effectLst/>
            </a:endParaRPr>
          </a:p>
        </p:txBody>
      </p:sp>
    </p:spTree>
    <p:extLst>
      <p:ext uri="{BB962C8B-B14F-4D97-AF65-F5344CB8AC3E}">
        <p14:creationId xmlns:p14="http://schemas.microsoft.com/office/powerpoint/2010/main" val="185412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FD63-8318-41E4-BA3B-3C8FDA653377}"/>
              </a:ext>
            </a:extLst>
          </p:cNvPr>
          <p:cNvSpPr>
            <a:spLocks noGrp="1"/>
          </p:cNvSpPr>
          <p:nvPr>
            <p:ph type="title"/>
          </p:nvPr>
        </p:nvSpPr>
        <p:spPr/>
        <p:txBody>
          <a:bodyPr>
            <a:noAutofit/>
          </a:bodyPr>
          <a:lstStyle/>
          <a:p>
            <a:r>
              <a:rPr lang="en-US" sz="4000" dirty="0"/>
              <a:t>Banks failed when the stock market crashed.  Why?</a:t>
            </a:r>
            <a:br>
              <a:rPr lang="en-US" sz="4000" dirty="0"/>
            </a:br>
            <a:endParaRPr lang="en-US" sz="4000" dirty="0"/>
          </a:p>
        </p:txBody>
      </p:sp>
      <p:sp>
        <p:nvSpPr>
          <p:cNvPr id="3" name="Content Placeholder 2">
            <a:extLst>
              <a:ext uri="{FF2B5EF4-FFF2-40B4-BE49-F238E27FC236}">
                <a16:creationId xmlns:a16="http://schemas.microsoft.com/office/drawing/2014/main" id="{DA57F704-556B-412E-BEFB-BC82663065DC}"/>
              </a:ext>
            </a:extLst>
          </p:cNvPr>
          <p:cNvSpPr>
            <a:spLocks noGrp="1"/>
          </p:cNvSpPr>
          <p:nvPr>
            <p:ph idx="1"/>
          </p:nvPr>
        </p:nvSpPr>
        <p:spPr>
          <a:xfrm>
            <a:off x="1600200" y="1597542"/>
            <a:ext cx="8991600" cy="4000500"/>
          </a:xfrm>
        </p:spPr>
        <p:txBody>
          <a:bodyPr>
            <a:normAutofit fontScale="92500"/>
          </a:bodyPr>
          <a:lstStyle/>
          <a:p>
            <a:endParaRPr lang="en-US" dirty="0"/>
          </a:p>
          <a:p>
            <a:r>
              <a:rPr lang="en-US" sz="4800" dirty="0"/>
              <a:t>Banks failed when the stock market crashed because the money was invested in the stock market and people also wanted to get their money out all at once. </a:t>
            </a:r>
          </a:p>
        </p:txBody>
      </p:sp>
    </p:spTree>
    <p:extLst>
      <p:ext uri="{BB962C8B-B14F-4D97-AF65-F5344CB8AC3E}">
        <p14:creationId xmlns:p14="http://schemas.microsoft.com/office/powerpoint/2010/main" val="68138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FC23-4B49-4849-AD49-D41FC7E9FD75}"/>
              </a:ext>
            </a:extLst>
          </p:cNvPr>
          <p:cNvSpPr>
            <a:spLocks noGrp="1"/>
          </p:cNvSpPr>
          <p:nvPr>
            <p:ph type="title"/>
          </p:nvPr>
        </p:nvSpPr>
        <p:spPr>
          <a:xfrm>
            <a:off x="312234" y="462831"/>
            <a:ext cx="11879766" cy="1008247"/>
          </a:xfrm>
        </p:spPr>
        <p:txBody>
          <a:bodyPr>
            <a:normAutofit fontScale="90000"/>
          </a:bodyPr>
          <a:lstStyle/>
          <a:p>
            <a:pPr algn="ctr"/>
            <a:r>
              <a:rPr lang="en-US" sz="4400" dirty="0"/>
              <a:t>When factories did not produce more, what happened to jobs?</a:t>
            </a:r>
            <a:br>
              <a:rPr lang="en-US" dirty="0"/>
            </a:br>
            <a:endParaRPr lang="en-US" dirty="0"/>
          </a:p>
        </p:txBody>
      </p:sp>
      <p:sp>
        <p:nvSpPr>
          <p:cNvPr id="3" name="Content Placeholder 2">
            <a:extLst>
              <a:ext uri="{FF2B5EF4-FFF2-40B4-BE49-F238E27FC236}">
                <a16:creationId xmlns:a16="http://schemas.microsoft.com/office/drawing/2014/main" id="{5CEFB9D2-1BAC-4CF3-9FEF-A137D5DEA6CA}"/>
              </a:ext>
            </a:extLst>
          </p:cNvPr>
          <p:cNvSpPr>
            <a:spLocks noGrp="1"/>
          </p:cNvSpPr>
          <p:nvPr>
            <p:ph idx="1"/>
          </p:nvPr>
        </p:nvSpPr>
        <p:spPr>
          <a:xfrm>
            <a:off x="546410" y="2171700"/>
            <a:ext cx="10054915" cy="4000500"/>
          </a:xfrm>
        </p:spPr>
        <p:txBody>
          <a:bodyPr>
            <a:normAutofit/>
          </a:bodyPr>
          <a:lstStyle/>
          <a:p>
            <a:r>
              <a:rPr lang="en-US" sz="4000" dirty="0"/>
              <a:t>With no work needed, people lost their jobs which caused an increase in unemployment. </a:t>
            </a:r>
          </a:p>
          <a:p>
            <a:endParaRPr lang="en-US" sz="4800" dirty="0"/>
          </a:p>
        </p:txBody>
      </p:sp>
    </p:spTree>
    <p:extLst>
      <p:ext uri="{BB962C8B-B14F-4D97-AF65-F5344CB8AC3E}">
        <p14:creationId xmlns:p14="http://schemas.microsoft.com/office/powerpoint/2010/main" val="65209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1045-13E8-41A3-989C-E33D7062FC83}"/>
              </a:ext>
            </a:extLst>
          </p:cNvPr>
          <p:cNvSpPr>
            <a:spLocks noGrp="1"/>
          </p:cNvSpPr>
          <p:nvPr>
            <p:ph type="title"/>
          </p:nvPr>
        </p:nvSpPr>
        <p:spPr>
          <a:xfrm>
            <a:off x="163551" y="574344"/>
            <a:ext cx="11864897" cy="1008247"/>
          </a:xfrm>
        </p:spPr>
        <p:txBody>
          <a:bodyPr>
            <a:noAutofit/>
          </a:bodyPr>
          <a:lstStyle/>
          <a:p>
            <a:pPr algn="ctr"/>
            <a:r>
              <a:rPr lang="en-US" sz="4400" dirty="0"/>
              <a:t>What happened as a result of the stock market crashing?</a:t>
            </a:r>
            <a:br>
              <a:rPr lang="en-US" sz="4400" dirty="0"/>
            </a:br>
            <a:endParaRPr lang="en-US" sz="4400" dirty="0"/>
          </a:p>
        </p:txBody>
      </p:sp>
      <p:sp>
        <p:nvSpPr>
          <p:cNvPr id="3" name="Content Placeholder 2">
            <a:extLst>
              <a:ext uri="{FF2B5EF4-FFF2-40B4-BE49-F238E27FC236}">
                <a16:creationId xmlns:a16="http://schemas.microsoft.com/office/drawing/2014/main" id="{DCBCE601-E526-481A-A63D-843204332F93}"/>
              </a:ext>
            </a:extLst>
          </p:cNvPr>
          <p:cNvSpPr>
            <a:spLocks noGrp="1"/>
          </p:cNvSpPr>
          <p:nvPr>
            <p:ph idx="1"/>
          </p:nvPr>
        </p:nvSpPr>
        <p:spPr/>
        <p:txBody>
          <a:bodyPr/>
          <a:lstStyle/>
          <a:p>
            <a:r>
              <a:rPr lang="en-US" sz="4000" dirty="0"/>
              <a:t>The economy suffered, unemployment increased, and many lost their homes.  The price of stock decrease and became almost worthless over-night.  </a:t>
            </a:r>
          </a:p>
          <a:p>
            <a:endParaRPr lang="en-US" dirty="0"/>
          </a:p>
        </p:txBody>
      </p:sp>
    </p:spTree>
    <p:extLst>
      <p:ext uri="{BB962C8B-B14F-4D97-AF65-F5344CB8AC3E}">
        <p14:creationId xmlns:p14="http://schemas.microsoft.com/office/powerpoint/2010/main" val="376799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ECBB-A7C6-4CEF-B615-1E34FF5E4B6B}"/>
              </a:ext>
            </a:extLst>
          </p:cNvPr>
          <p:cNvSpPr>
            <a:spLocks noGrp="1"/>
          </p:cNvSpPr>
          <p:nvPr>
            <p:ph type="title"/>
          </p:nvPr>
        </p:nvSpPr>
        <p:spPr>
          <a:xfrm>
            <a:off x="217681" y="462831"/>
            <a:ext cx="11775687" cy="1008247"/>
          </a:xfrm>
        </p:spPr>
        <p:txBody>
          <a:bodyPr>
            <a:noAutofit/>
          </a:bodyPr>
          <a:lstStyle/>
          <a:p>
            <a:pPr algn="ctr"/>
            <a:r>
              <a:rPr lang="en-US" dirty="0"/>
              <a:t>What was the Dust Bowl? Where did it occur? </a:t>
            </a:r>
            <a:br>
              <a:rPr lang="en-US" dirty="0"/>
            </a:br>
            <a:r>
              <a:rPr lang="en-US" dirty="0"/>
              <a:t>Who was affected?</a:t>
            </a:r>
            <a:br>
              <a:rPr lang="en-US" dirty="0"/>
            </a:br>
            <a:endParaRPr lang="en-US" dirty="0"/>
          </a:p>
        </p:txBody>
      </p:sp>
      <p:sp>
        <p:nvSpPr>
          <p:cNvPr id="3" name="Content Placeholder 2">
            <a:extLst>
              <a:ext uri="{FF2B5EF4-FFF2-40B4-BE49-F238E27FC236}">
                <a16:creationId xmlns:a16="http://schemas.microsoft.com/office/drawing/2014/main" id="{ADF4E0A9-7309-4B42-92BC-81C7623B01DF}"/>
              </a:ext>
            </a:extLst>
          </p:cNvPr>
          <p:cNvSpPr>
            <a:spLocks noGrp="1"/>
          </p:cNvSpPr>
          <p:nvPr>
            <p:ph idx="1"/>
          </p:nvPr>
        </p:nvSpPr>
        <p:spPr/>
        <p:txBody>
          <a:bodyPr>
            <a:normAutofit lnSpcReduction="10000"/>
          </a:bodyPr>
          <a:lstStyle/>
          <a:p>
            <a:r>
              <a:rPr lang="en-US" sz="4400" dirty="0"/>
              <a:t>A period of severe </a:t>
            </a:r>
            <a:r>
              <a:rPr lang="en-US" sz="4400" b="1" dirty="0"/>
              <a:t>dust</a:t>
            </a:r>
            <a:r>
              <a:rPr lang="en-US" sz="4400" dirty="0"/>
              <a:t> storms that greatly damaged the ecology and agriculture. It occurred in the Great Plains.  It was caused by farmers over producing on the land, and by a severe drought.</a:t>
            </a:r>
          </a:p>
          <a:p>
            <a:endParaRPr lang="en-US" dirty="0"/>
          </a:p>
        </p:txBody>
      </p:sp>
    </p:spTree>
    <p:extLst>
      <p:ext uri="{BB962C8B-B14F-4D97-AF65-F5344CB8AC3E}">
        <p14:creationId xmlns:p14="http://schemas.microsoft.com/office/powerpoint/2010/main" val="283824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03EA-23D6-4502-8F95-4FF8A9146FC6}"/>
              </a:ext>
            </a:extLst>
          </p:cNvPr>
          <p:cNvSpPr>
            <a:spLocks noGrp="1"/>
          </p:cNvSpPr>
          <p:nvPr>
            <p:ph type="title"/>
          </p:nvPr>
        </p:nvSpPr>
        <p:spPr>
          <a:xfrm>
            <a:off x="702527" y="295562"/>
            <a:ext cx="10448693" cy="1008247"/>
          </a:xfrm>
        </p:spPr>
        <p:txBody>
          <a:bodyPr/>
          <a:lstStyle/>
          <a:p>
            <a:pPr algn="ctr"/>
            <a:r>
              <a:rPr lang="en-US" dirty="0"/>
              <a:t>What were the causes of the Great Depression?</a:t>
            </a:r>
            <a:br>
              <a:rPr lang="en-US" dirty="0"/>
            </a:br>
            <a:endParaRPr lang="en-US" dirty="0"/>
          </a:p>
        </p:txBody>
      </p:sp>
      <p:sp>
        <p:nvSpPr>
          <p:cNvPr id="3" name="Content Placeholder 2">
            <a:extLst>
              <a:ext uri="{FF2B5EF4-FFF2-40B4-BE49-F238E27FC236}">
                <a16:creationId xmlns:a16="http://schemas.microsoft.com/office/drawing/2014/main" id="{182AAA02-4E3E-4818-9B7D-D1EFAB45EF8D}"/>
              </a:ext>
            </a:extLst>
          </p:cNvPr>
          <p:cNvSpPr>
            <a:spLocks noGrp="1"/>
          </p:cNvSpPr>
          <p:nvPr>
            <p:ph idx="1"/>
          </p:nvPr>
        </p:nvSpPr>
        <p:spPr/>
        <p:txBody>
          <a:bodyPr/>
          <a:lstStyle/>
          <a:p>
            <a:pPr algn="ctr"/>
            <a:r>
              <a:rPr lang="en-US" sz="3600" dirty="0"/>
              <a:t>People buying stock on credit or on margin, problems on farms that caused foreclosures, bank closures , and a slowing economy and loss of jobs due to the crash of the stock market. It was begun with the crash of the Stock Market on Black Tuesday.</a:t>
            </a:r>
          </a:p>
          <a:p>
            <a:pPr marL="0" indent="0">
              <a:buNone/>
            </a:pPr>
            <a:endParaRPr lang="en-US" dirty="0"/>
          </a:p>
        </p:txBody>
      </p:sp>
    </p:spTree>
    <p:extLst>
      <p:ext uri="{BB962C8B-B14F-4D97-AF65-F5344CB8AC3E}">
        <p14:creationId xmlns:p14="http://schemas.microsoft.com/office/powerpoint/2010/main" val="170310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itched Border 16x9">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4DB5B3F-8133-4C47-A120-6F3ACAE5D1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Stitched denim borders presentation (widescreen)</Template>
  <TotalTime>0</TotalTime>
  <Words>756</Words>
  <Application>Microsoft Office PowerPoint</Application>
  <PresentationFormat>Widescreen</PresentationFormat>
  <Paragraphs>54</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Wingdings</vt:lpstr>
      <vt:lpstr>Stitched Border 16x9</vt:lpstr>
      <vt:lpstr>The Great Depression</vt:lpstr>
      <vt:lpstr>What was the time period called during the 1930s?</vt:lpstr>
      <vt:lpstr>What was the 19th Amendment?  </vt:lpstr>
      <vt:lpstr>When did the stock market crash?  </vt:lpstr>
      <vt:lpstr>Banks failed when the stock market crashed.  Why? </vt:lpstr>
      <vt:lpstr>When factories did not produce more, what happened to jobs? </vt:lpstr>
      <vt:lpstr>What happened as a result of the stock market crashing? </vt:lpstr>
      <vt:lpstr>What was the Dust Bowl? Where did it occur?  Who was affected? </vt:lpstr>
      <vt:lpstr>What were the causes of the Great Depression? </vt:lpstr>
      <vt:lpstr>When Franklin D. Roosevelt was elected president,  why did the people elect him? </vt:lpstr>
      <vt:lpstr>Who was Margaret Mitchell? </vt:lpstr>
      <vt:lpstr>Who was Jesse Owens? </vt:lpstr>
      <vt:lpstr>How did Hoover and FDR differ in their beliefs on how to take the U.S. out of the Depression? </vt:lpstr>
      <vt:lpstr>What happened to people’s money in their savings accounts during the Great Depression? </vt:lpstr>
      <vt:lpstr>What was the New Deal?  </vt:lpstr>
      <vt:lpstr>What happened to jobs as an effect of the  New Deal? </vt:lpstr>
      <vt:lpstr>What is the CCC?</vt:lpstr>
      <vt:lpstr>What is the WPA? </vt:lpstr>
      <vt:lpstr>What is the Social Security Act? </vt:lpstr>
      <vt:lpstr>What is the TVA? What states did it affect?  What did it do? </vt:lpstr>
      <vt:lpstr>What is debt?  </vt:lpstr>
      <vt:lpstr>What is charity? </vt:lpstr>
      <vt:lpstr>What is minimum wage? </vt:lpstr>
      <vt:lpstr>What event caused the Great Depression to happen?</vt:lpstr>
      <vt:lpstr>How did the president attempt to help farmers living in the Dust Bowl region?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2018-02-11T11:19:12Z</dcterms:created>
  <dcterms:modified xsi:type="dcterms:W3CDTF">2019-01-06T12:26:41Z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TC034313719991</vt:lpwstr>
  </property>
</Properties>
</file>