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72" r:id="rId3"/>
    <p:sldId id="260" r:id="rId4"/>
    <p:sldId id="271" r:id="rId5"/>
    <p:sldId id="265" r:id="rId6"/>
    <p:sldId id="266" r:id="rId7"/>
    <p:sldId id="267" r:id="rId8"/>
    <p:sldId id="268" r:id="rId9"/>
    <p:sldId id="269"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160" autoAdjust="0"/>
  </p:normalViewPr>
  <p:slideViewPr>
    <p:cSldViewPr snapToGrid="0">
      <p:cViewPr varScale="1">
        <p:scale>
          <a:sx n="65" d="100"/>
          <a:sy n="65" d="100"/>
        </p:scale>
        <p:origin x="60" y="510"/>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2F1C4-CE23-4B17-8F24-BE6AC62B5DD2}"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75151AD3-56D0-4892-9CC3-0245E0F61F03}">
      <dgm:prSet phldrT="[Text]"/>
      <dgm:spPr/>
      <dgm:t>
        <a:bodyPr/>
        <a:lstStyle/>
        <a:p>
          <a:r>
            <a:rPr lang="en-US" dirty="0"/>
            <a:t>This force breaks up the land</a:t>
          </a:r>
        </a:p>
      </dgm:t>
    </dgm:pt>
    <dgm:pt modelId="{251E6184-4BAA-4DDB-A10B-FABA4B4EC6AC}" type="parTrans" cxnId="{B3DE65D2-24BB-4268-AA0A-53ADA4D0C0D3}">
      <dgm:prSet/>
      <dgm:spPr/>
      <dgm:t>
        <a:bodyPr/>
        <a:lstStyle/>
        <a:p>
          <a:endParaRPr lang="en-US"/>
        </a:p>
      </dgm:t>
    </dgm:pt>
    <dgm:pt modelId="{8D6B5241-E3C8-447A-AED6-C9C8EC5B134E}" type="sibTrans" cxnId="{B3DE65D2-24BB-4268-AA0A-53ADA4D0C0D3}">
      <dgm:prSet/>
      <dgm:spPr/>
      <dgm:t>
        <a:bodyPr/>
        <a:lstStyle/>
        <a:p>
          <a:endParaRPr lang="en-US"/>
        </a:p>
      </dgm:t>
    </dgm:pt>
    <dgm:pt modelId="{DD879645-BB58-407B-A47E-D1FA7C57DE19}">
      <dgm:prSet phldrT="[Text]"/>
      <dgm:spPr/>
      <dgm:t>
        <a:bodyPr/>
        <a:lstStyle/>
        <a:p>
          <a:r>
            <a:rPr lang="en-US" dirty="0"/>
            <a:t>A river through a plain over time carves out a canyon with steep walls.</a:t>
          </a:r>
        </a:p>
      </dgm:t>
    </dgm:pt>
    <dgm:pt modelId="{DF9B7292-02E2-428F-9384-E2F91AD9145A}" type="parTrans" cxnId="{E0E559EE-F745-4296-9764-8F9C3499296E}">
      <dgm:prSet/>
      <dgm:spPr/>
      <dgm:t>
        <a:bodyPr/>
        <a:lstStyle/>
        <a:p>
          <a:endParaRPr lang="en-US"/>
        </a:p>
      </dgm:t>
    </dgm:pt>
    <dgm:pt modelId="{888118AD-0CFE-47C8-B0CF-5D705BEE4271}" type="sibTrans" cxnId="{E0E559EE-F745-4296-9764-8F9C3499296E}">
      <dgm:prSet/>
      <dgm:spPr/>
      <dgm:t>
        <a:bodyPr/>
        <a:lstStyle/>
        <a:p>
          <a:endParaRPr lang="en-US"/>
        </a:p>
      </dgm:t>
    </dgm:pt>
    <dgm:pt modelId="{2C64F076-060F-4DF1-BBC5-E97D7D12F3BC}">
      <dgm:prSet/>
      <dgm:spPr/>
      <dgm:t>
        <a:bodyPr/>
        <a:lstStyle/>
        <a:p>
          <a:pPr>
            <a:buFont typeface="Symbol" panose="05050102010706020507" pitchFamily="18" charset="2"/>
            <a:buChar char=""/>
          </a:pPr>
          <a:r>
            <a:rPr lang="en-US"/>
            <a:t>Animals burrow into the side of a hill.</a:t>
          </a:r>
        </a:p>
      </dgm:t>
    </dgm:pt>
    <dgm:pt modelId="{F97E90EB-8737-47EF-9C13-E115FE757D00}" type="parTrans" cxnId="{DA2D61BB-CDDE-4345-A2C2-38F9B227912F}">
      <dgm:prSet/>
      <dgm:spPr/>
      <dgm:t>
        <a:bodyPr/>
        <a:lstStyle/>
        <a:p>
          <a:endParaRPr lang="en-US"/>
        </a:p>
      </dgm:t>
    </dgm:pt>
    <dgm:pt modelId="{D7A9FA09-2E97-4071-8710-662FD1ACA2E6}" type="sibTrans" cxnId="{DA2D61BB-CDDE-4345-A2C2-38F9B227912F}">
      <dgm:prSet/>
      <dgm:spPr/>
      <dgm:t>
        <a:bodyPr/>
        <a:lstStyle/>
        <a:p>
          <a:endParaRPr lang="en-US"/>
        </a:p>
      </dgm:t>
    </dgm:pt>
    <dgm:pt modelId="{6B255647-78F3-484B-B3F9-3B14CAFE1E82}">
      <dgm:prSet/>
      <dgm:spPr/>
      <dgm:t>
        <a:bodyPr/>
        <a:lstStyle/>
        <a:p>
          <a:pPr>
            <a:buFont typeface="Symbol" panose="05050102010706020507" pitchFamily="18" charset="2"/>
            <a:buChar char=""/>
          </a:pPr>
          <a:r>
            <a:rPr lang="en-US" dirty="0"/>
            <a:t>Flooding increases the speed of water and erodes sediment from the banks of a river.</a:t>
          </a:r>
        </a:p>
      </dgm:t>
    </dgm:pt>
    <dgm:pt modelId="{A3B20298-0D2D-4B62-8565-7B4CFAF4BD25}" type="parTrans" cxnId="{C6D812FE-2C0E-4250-BB5F-8AD7FCDB93BD}">
      <dgm:prSet/>
      <dgm:spPr/>
      <dgm:t>
        <a:bodyPr/>
        <a:lstStyle/>
        <a:p>
          <a:endParaRPr lang="en-US"/>
        </a:p>
      </dgm:t>
    </dgm:pt>
    <dgm:pt modelId="{A09108C0-0832-42BE-82D3-83F1AF0614C6}" type="sibTrans" cxnId="{C6D812FE-2C0E-4250-BB5F-8AD7FCDB93BD}">
      <dgm:prSet/>
      <dgm:spPr/>
      <dgm:t>
        <a:bodyPr/>
        <a:lstStyle/>
        <a:p>
          <a:endParaRPr lang="en-US"/>
        </a:p>
      </dgm:t>
    </dgm:pt>
    <dgm:pt modelId="{D87BED67-81A6-4D17-8D17-E76427E1E33B}" type="pres">
      <dgm:prSet presAssocID="{C032F1C4-CE23-4B17-8F24-BE6AC62B5DD2}" presName="Name0" presStyleCnt="0">
        <dgm:presLayoutVars>
          <dgm:dir/>
          <dgm:animLvl val="lvl"/>
          <dgm:resizeHandles val="exact"/>
        </dgm:presLayoutVars>
      </dgm:prSet>
      <dgm:spPr/>
    </dgm:pt>
    <dgm:pt modelId="{3B4AE95A-9591-421D-A73D-8C752F096023}" type="pres">
      <dgm:prSet presAssocID="{75151AD3-56D0-4892-9CC3-0245E0F61F03}" presName="composite" presStyleCnt="0"/>
      <dgm:spPr/>
    </dgm:pt>
    <dgm:pt modelId="{BD651282-0938-422C-9E95-11E748D01F8C}" type="pres">
      <dgm:prSet presAssocID="{75151AD3-56D0-4892-9CC3-0245E0F61F03}" presName="parTx" presStyleLbl="alignNode1" presStyleIdx="0" presStyleCnt="1">
        <dgm:presLayoutVars>
          <dgm:chMax val="0"/>
          <dgm:chPref val="0"/>
          <dgm:bulletEnabled val="1"/>
        </dgm:presLayoutVars>
      </dgm:prSet>
      <dgm:spPr/>
    </dgm:pt>
    <dgm:pt modelId="{9B31B566-F93C-4932-9C27-2AC260B106B4}" type="pres">
      <dgm:prSet presAssocID="{75151AD3-56D0-4892-9CC3-0245E0F61F03}" presName="desTx" presStyleLbl="alignAccFollowNode1" presStyleIdx="0" presStyleCnt="1">
        <dgm:presLayoutVars>
          <dgm:bulletEnabled val="1"/>
        </dgm:presLayoutVars>
      </dgm:prSet>
      <dgm:spPr/>
    </dgm:pt>
  </dgm:ptLst>
  <dgm:cxnLst>
    <dgm:cxn modelId="{4F8C6138-289F-4844-9D6B-F8511B13ED2F}" type="presOf" srcId="{75151AD3-56D0-4892-9CC3-0245E0F61F03}" destId="{BD651282-0938-422C-9E95-11E748D01F8C}" srcOrd="0" destOrd="0" presId="urn:microsoft.com/office/officeart/2005/8/layout/hList1"/>
    <dgm:cxn modelId="{E8D81469-988D-45B3-B9EA-2D2573365D3C}" type="presOf" srcId="{DD879645-BB58-407B-A47E-D1FA7C57DE19}" destId="{9B31B566-F93C-4932-9C27-2AC260B106B4}" srcOrd="0" destOrd="0" presId="urn:microsoft.com/office/officeart/2005/8/layout/hList1"/>
    <dgm:cxn modelId="{BF796A56-D6CC-40BB-8246-86376DA591ED}" type="presOf" srcId="{6B255647-78F3-484B-B3F9-3B14CAFE1E82}" destId="{9B31B566-F93C-4932-9C27-2AC260B106B4}" srcOrd="0" destOrd="2" presId="urn:microsoft.com/office/officeart/2005/8/layout/hList1"/>
    <dgm:cxn modelId="{96D8779D-1A36-4572-81A1-85153F08852D}" type="presOf" srcId="{2C64F076-060F-4DF1-BBC5-E97D7D12F3BC}" destId="{9B31B566-F93C-4932-9C27-2AC260B106B4}" srcOrd="0" destOrd="1" presId="urn:microsoft.com/office/officeart/2005/8/layout/hList1"/>
    <dgm:cxn modelId="{DA2D61BB-CDDE-4345-A2C2-38F9B227912F}" srcId="{DD879645-BB58-407B-A47E-D1FA7C57DE19}" destId="{2C64F076-060F-4DF1-BBC5-E97D7D12F3BC}" srcOrd="0" destOrd="0" parTransId="{F97E90EB-8737-47EF-9C13-E115FE757D00}" sibTransId="{D7A9FA09-2E97-4071-8710-662FD1ACA2E6}"/>
    <dgm:cxn modelId="{B3DE65D2-24BB-4268-AA0A-53ADA4D0C0D3}" srcId="{C032F1C4-CE23-4B17-8F24-BE6AC62B5DD2}" destId="{75151AD3-56D0-4892-9CC3-0245E0F61F03}" srcOrd="0" destOrd="0" parTransId="{251E6184-4BAA-4DDB-A10B-FABA4B4EC6AC}" sibTransId="{8D6B5241-E3C8-447A-AED6-C9C8EC5B134E}"/>
    <dgm:cxn modelId="{E0E559EE-F745-4296-9764-8F9C3499296E}" srcId="{75151AD3-56D0-4892-9CC3-0245E0F61F03}" destId="{DD879645-BB58-407B-A47E-D1FA7C57DE19}" srcOrd="0" destOrd="0" parTransId="{DF9B7292-02E2-428F-9384-E2F91AD9145A}" sibTransId="{888118AD-0CFE-47C8-B0CF-5D705BEE4271}"/>
    <dgm:cxn modelId="{C55140F9-8FB7-4843-9C39-528F8955E8FA}" type="presOf" srcId="{C032F1C4-CE23-4B17-8F24-BE6AC62B5DD2}" destId="{D87BED67-81A6-4D17-8D17-E76427E1E33B}" srcOrd="0" destOrd="0" presId="urn:microsoft.com/office/officeart/2005/8/layout/hList1"/>
    <dgm:cxn modelId="{C6D812FE-2C0E-4250-BB5F-8AD7FCDB93BD}" srcId="{DD879645-BB58-407B-A47E-D1FA7C57DE19}" destId="{6B255647-78F3-484B-B3F9-3B14CAFE1E82}" srcOrd="1" destOrd="0" parTransId="{A3B20298-0D2D-4B62-8565-7B4CFAF4BD25}" sibTransId="{A09108C0-0832-42BE-82D3-83F1AF0614C6}"/>
    <dgm:cxn modelId="{5E7078FF-97A7-4EB6-B52A-ACD4A31A25A0}" type="presParOf" srcId="{D87BED67-81A6-4D17-8D17-E76427E1E33B}" destId="{3B4AE95A-9591-421D-A73D-8C752F096023}" srcOrd="0" destOrd="0" presId="urn:microsoft.com/office/officeart/2005/8/layout/hList1"/>
    <dgm:cxn modelId="{9F59A703-76C9-443D-A26E-FAEED66106A5}" type="presParOf" srcId="{3B4AE95A-9591-421D-A73D-8C752F096023}" destId="{BD651282-0938-422C-9E95-11E748D01F8C}" srcOrd="0" destOrd="0" presId="urn:microsoft.com/office/officeart/2005/8/layout/hList1"/>
    <dgm:cxn modelId="{1F3959CC-D909-404B-BBEF-6A5BFF78C7A3}" type="presParOf" srcId="{3B4AE95A-9591-421D-A73D-8C752F096023}" destId="{9B31B566-F93C-4932-9C27-2AC260B106B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2F1C4-CE23-4B17-8F24-BE6AC62B5DD2}"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C8B9AACC-6090-4E93-B112-FEF419B2C8C0}">
      <dgm:prSet phldrT="[Text]"/>
      <dgm:spPr/>
      <dgm:t>
        <a:bodyPr/>
        <a:lstStyle/>
        <a:p>
          <a:r>
            <a:rPr lang="en-US" dirty="0"/>
            <a:t>This force builds up the land</a:t>
          </a:r>
        </a:p>
      </dgm:t>
    </dgm:pt>
    <dgm:pt modelId="{A7E617ED-9935-4663-8F3F-C5929E3D596D}" type="parTrans" cxnId="{0839064A-C0A4-4793-98C9-AD59CECDA429}">
      <dgm:prSet/>
      <dgm:spPr/>
      <dgm:t>
        <a:bodyPr/>
        <a:lstStyle/>
        <a:p>
          <a:endParaRPr lang="en-US"/>
        </a:p>
      </dgm:t>
    </dgm:pt>
    <dgm:pt modelId="{189DEA9E-C25E-4034-8501-E0959F0E50DA}" type="sibTrans" cxnId="{0839064A-C0A4-4793-98C9-AD59CECDA429}">
      <dgm:prSet/>
      <dgm:spPr/>
      <dgm:t>
        <a:bodyPr/>
        <a:lstStyle/>
        <a:p>
          <a:endParaRPr lang="en-US"/>
        </a:p>
      </dgm:t>
    </dgm:pt>
    <dgm:pt modelId="{C923180A-1F5E-4EDF-B1B4-BF296491DA39}">
      <dgm:prSet phldrT="[Text]"/>
      <dgm:spPr/>
      <dgm:t>
        <a:bodyPr/>
        <a:lstStyle/>
        <a:p>
          <a:r>
            <a:rPr lang="en-US" dirty="0"/>
            <a:t>Stalagmites form on the floor of a cave due to dripping water that has minerals in it.</a:t>
          </a:r>
        </a:p>
      </dgm:t>
    </dgm:pt>
    <dgm:pt modelId="{64CF54F0-ABE1-4118-8E0E-503764491476}" type="parTrans" cxnId="{BCE5DB3A-467D-498D-996F-34F511A90A5C}">
      <dgm:prSet/>
      <dgm:spPr/>
      <dgm:t>
        <a:bodyPr/>
        <a:lstStyle/>
        <a:p>
          <a:endParaRPr lang="en-US"/>
        </a:p>
      </dgm:t>
    </dgm:pt>
    <dgm:pt modelId="{EAFD4255-150B-483D-854A-FCFF3E1C3818}" type="sibTrans" cxnId="{BCE5DB3A-467D-498D-996F-34F511A90A5C}">
      <dgm:prSet/>
      <dgm:spPr/>
      <dgm:t>
        <a:bodyPr/>
        <a:lstStyle/>
        <a:p>
          <a:endParaRPr lang="en-US"/>
        </a:p>
      </dgm:t>
    </dgm:pt>
    <dgm:pt modelId="{1A2B9690-E8F6-4150-BFFE-484E0381A2E3}">
      <dgm:prSet/>
      <dgm:spPr/>
      <dgm:t>
        <a:bodyPr/>
        <a:lstStyle/>
        <a:p>
          <a:r>
            <a:rPr lang="en-US" dirty="0"/>
            <a:t>Wind carries sand to create and move sand dunes.</a:t>
          </a:r>
        </a:p>
      </dgm:t>
    </dgm:pt>
    <dgm:pt modelId="{61C04990-BE52-45E1-8E9F-D7DECAD64AEA}" type="parTrans" cxnId="{5D6D8E15-5005-474F-90B8-CB3AF0FB9C26}">
      <dgm:prSet/>
      <dgm:spPr/>
      <dgm:t>
        <a:bodyPr/>
        <a:lstStyle/>
        <a:p>
          <a:endParaRPr lang="en-US"/>
        </a:p>
      </dgm:t>
    </dgm:pt>
    <dgm:pt modelId="{82ED98D7-023A-4C19-8DB0-9967E3EE6015}" type="sibTrans" cxnId="{5D6D8E15-5005-474F-90B8-CB3AF0FB9C26}">
      <dgm:prSet/>
      <dgm:spPr/>
      <dgm:t>
        <a:bodyPr/>
        <a:lstStyle/>
        <a:p>
          <a:endParaRPr lang="en-US"/>
        </a:p>
      </dgm:t>
    </dgm:pt>
    <dgm:pt modelId="{D87BED67-81A6-4D17-8D17-E76427E1E33B}" type="pres">
      <dgm:prSet presAssocID="{C032F1C4-CE23-4B17-8F24-BE6AC62B5DD2}" presName="Name0" presStyleCnt="0">
        <dgm:presLayoutVars>
          <dgm:dir/>
          <dgm:animLvl val="lvl"/>
          <dgm:resizeHandles val="exact"/>
        </dgm:presLayoutVars>
      </dgm:prSet>
      <dgm:spPr/>
    </dgm:pt>
    <dgm:pt modelId="{72AAB9C0-3B52-40E5-B9E7-00904F9DBA3A}" type="pres">
      <dgm:prSet presAssocID="{C8B9AACC-6090-4E93-B112-FEF419B2C8C0}" presName="composite" presStyleCnt="0"/>
      <dgm:spPr/>
    </dgm:pt>
    <dgm:pt modelId="{7C161E6A-A933-4F26-AC69-DB5355D2DFE6}" type="pres">
      <dgm:prSet presAssocID="{C8B9AACC-6090-4E93-B112-FEF419B2C8C0}" presName="parTx" presStyleLbl="alignNode1" presStyleIdx="0" presStyleCnt="1" custLinFactNeighborX="-1213" custLinFactNeighborY="-4555">
        <dgm:presLayoutVars>
          <dgm:chMax val="0"/>
          <dgm:chPref val="0"/>
          <dgm:bulletEnabled val="1"/>
        </dgm:presLayoutVars>
      </dgm:prSet>
      <dgm:spPr/>
    </dgm:pt>
    <dgm:pt modelId="{571D68AB-B350-4D5C-AB6A-ABC40C2D8986}" type="pres">
      <dgm:prSet presAssocID="{C8B9AACC-6090-4E93-B112-FEF419B2C8C0}" presName="desTx" presStyleLbl="alignAccFollowNode1" presStyleIdx="0" presStyleCnt="1">
        <dgm:presLayoutVars>
          <dgm:bulletEnabled val="1"/>
        </dgm:presLayoutVars>
      </dgm:prSet>
      <dgm:spPr/>
    </dgm:pt>
  </dgm:ptLst>
  <dgm:cxnLst>
    <dgm:cxn modelId="{5D6D8E15-5005-474F-90B8-CB3AF0FB9C26}" srcId="{C8B9AACC-6090-4E93-B112-FEF419B2C8C0}" destId="{1A2B9690-E8F6-4150-BFFE-484E0381A2E3}" srcOrd="1" destOrd="0" parTransId="{61C04990-BE52-45E1-8E9F-D7DECAD64AEA}" sibTransId="{82ED98D7-023A-4C19-8DB0-9967E3EE6015}"/>
    <dgm:cxn modelId="{BCE5DB3A-467D-498D-996F-34F511A90A5C}" srcId="{C8B9AACC-6090-4E93-B112-FEF419B2C8C0}" destId="{C923180A-1F5E-4EDF-B1B4-BF296491DA39}" srcOrd="0" destOrd="0" parTransId="{64CF54F0-ABE1-4118-8E0E-503764491476}" sibTransId="{EAFD4255-150B-483D-854A-FCFF3E1C3818}"/>
    <dgm:cxn modelId="{DB6C073C-8D0D-468E-A740-B7FD6B4B106D}" type="presOf" srcId="{C8B9AACC-6090-4E93-B112-FEF419B2C8C0}" destId="{7C161E6A-A933-4F26-AC69-DB5355D2DFE6}" srcOrd="0" destOrd="0" presId="urn:microsoft.com/office/officeart/2005/8/layout/hList1"/>
    <dgm:cxn modelId="{0839064A-C0A4-4793-98C9-AD59CECDA429}" srcId="{C032F1C4-CE23-4B17-8F24-BE6AC62B5DD2}" destId="{C8B9AACC-6090-4E93-B112-FEF419B2C8C0}" srcOrd="0" destOrd="0" parTransId="{A7E617ED-9935-4663-8F3F-C5929E3D596D}" sibTransId="{189DEA9E-C25E-4034-8501-E0959F0E50DA}"/>
    <dgm:cxn modelId="{BBD75EF4-3ED9-42C0-A5B3-EA6D3B205195}" type="presOf" srcId="{1A2B9690-E8F6-4150-BFFE-484E0381A2E3}" destId="{571D68AB-B350-4D5C-AB6A-ABC40C2D8986}" srcOrd="0" destOrd="1" presId="urn:microsoft.com/office/officeart/2005/8/layout/hList1"/>
    <dgm:cxn modelId="{0647B5F4-FEE2-41D2-9E58-740358B717DF}" type="presOf" srcId="{C923180A-1F5E-4EDF-B1B4-BF296491DA39}" destId="{571D68AB-B350-4D5C-AB6A-ABC40C2D8986}" srcOrd="0" destOrd="0" presId="urn:microsoft.com/office/officeart/2005/8/layout/hList1"/>
    <dgm:cxn modelId="{C55140F9-8FB7-4843-9C39-528F8955E8FA}" type="presOf" srcId="{C032F1C4-CE23-4B17-8F24-BE6AC62B5DD2}" destId="{D87BED67-81A6-4D17-8D17-E76427E1E33B}" srcOrd="0" destOrd="0" presId="urn:microsoft.com/office/officeart/2005/8/layout/hList1"/>
    <dgm:cxn modelId="{A180CD1F-411F-4C0C-8DD7-40A6C2B37183}" type="presParOf" srcId="{D87BED67-81A6-4D17-8D17-E76427E1E33B}" destId="{72AAB9C0-3B52-40E5-B9E7-00904F9DBA3A}" srcOrd="0" destOrd="0" presId="urn:microsoft.com/office/officeart/2005/8/layout/hList1"/>
    <dgm:cxn modelId="{37054B85-70F2-4FD3-8C28-C42E1266C8F8}" type="presParOf" srcId="{72AAB9C0-3B52-40E5-B9E7-00904F9DBA3A}" destId="{7C161E6A-A933-4F26-AC69-DB5355D2DFE6}" srcOrd="0" destOrd="0" presId="urn:microsoft.com/office/officeart/2005/8/layout/hList1"/>
    <dgm:cxn modelId="{FE7042FB-E3F8-4E9F-935A-070A1DB699A6}" type="presParOf" srcId="{72AAB9C0-3B52-40E5-B9E7-00904F9DBA3A}" destId="{571D68AB-B350-4D5C-AB6A-ABC40C2D898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2F1C4-CE23-4B17-8F24-BE6AC62B5DD2}"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C5E6BC8D-1A4E-42C8-8E2C-7EC17FC2E1D1}">
      <dgm:prSet phldrT="[Text]"/>
      <dgm:spPr/>
      <dgm:t>
        <a:bodyPr/>
        <a:lstStyle/>
        <a:p>
          <a:r>
            <a:rPr lang="en-US" dirty="0"/>
            <a:t>This force breaks up the land and builds up the land</a:t>
          </a:r>
        </a:p>
      </dgm:t>
    </dgm:pt>
    <dgm:pt modelId="{D540C9D5-0D0F-4ED0-A8C6-5122EF89E0B8}" type="parTrans" cxnId="{B8151A82-97B0-4A6B-96BC-6914694D949A}">
      <dgm:prSet/>
      <dgm:spPr/>
      <dgm:t>
        <a:bodyPr/>
        <a:lstStyle/>
        <a:p>
          <a:endParaRPr lang="en-US"/>
        </a:p>
      </dgm:t>
    </dgm:pt>
    <dgm:pt modelId="{3984F889-9155-4B34-8DCE-A8EECAF129A9}" type="sibTrans" cxnId="{B8151A82-97B0-4A6B-96BC-6914694D949A}">
      <dgm:prSet/>
      <dgm:spPr/>
      <dgm:t>
        <a:bodyPr/>
        <a:lstStyle/>
        <a:p>
          <a:endParaRPr lang="en-US"/>
        </a:p>
      </dgm:t>
    </dgm:pt>
    <dgm:pt modelId="{09E2EDBB-FB3E-4B60-875C-23AF617F3985}">
      <dgm:prSet phldrT="[Text]"/>
      <dgm:spPr/>
      <dgm:t>
        <a:bodyPr/>
        <a:lstStyle/>
        <a:p>
          <a:endParaRPr lang="en-US" dirty="0"/>
        </a:p>
      </dgm:t>
    </dgm:pt>
    <dgm:pt modelId="{E5138E13-E922-4691-9380-87EA04CDF907}" type="parTrans" cxnId="{E4F42334-EB63-40DE-94BB-2D0F07F5D639}">
      <dgm:prSet/>
      <dgm:spPr/>
      <dgm:t>
        <a:bodyPr/>
        <a:lstStyle/>
        <a:p>
          <a:endParaRPr lang="en-US"/>
        </a:p>
      </dgm:t>
    </dgm:pt>
    <dgm:pt modelId="{12A8F3F2-3EA0-4A05-ADCA-5CBAB885E305}" type="sibTrans" cxnId="{E4F42334-EB63-40DE-94BB-2D0F07F5D639}">
      <dgm:prSet/>
      <dgm:spPr/>
      <dgm:t>
        <a:bodyPr/>
        <a:lstStyle/>
        <a:p>
          <a:endParaRPr lang="en-US"/>
        </a:p>
      </dgm:t>
    </dgm:pt>
    <dgm:pt modelId="{A2FCC996-AF59-4464-98AA-6EE92603B92F}">
      <dgm:prSet/>
      <dgm:spPr/>
      <dgm:t>
        <a:bodyPr/>
        <a:lstStyle/>
        <a:p>
          <a:pPr>
            <a:buFont typeface="Symbol" panose="05050102010706020507" pitchFamily="18" charset="2"/>
            <a:buChar char=""/>
          </a:pPr>
          <a:r>
            <a:rPr lang="en-US" dirty="0"/>
            <a:t>Volcano wipes out the landscape, but as the lava flows, it cools and creates new land.</a:t>
          </a:r>
        </a:p>
      </dgm:t>
    </dgm:pt>
    <dgm:pt modelId="{F0A07DB7-3F63-4414-8147-8E017F672D52}" type="parTrans" cxnId="{401B1725-C03B-4064-A334-3374D04489D4}">
      <dgm:prSet/>
      <dgm:spPr/>
      <dgm:t>
        <a:bodyPr/>
        <a:lstStyle/>
        <a:p>
          <a:endParaRPr lang="en-US"/>
        </a:p>
      </dgm:t>
    </dgm:pt>
    <dgm:pt modelId="{A91FE71E-B247-4795-AE03-3AD59ABEAAA3}" type="sibTrans" cxnId="{401B1725-C03B-4064-A334-3374D04489D4}">
      <dgm:prSet/>
      <dgm:spPr/>
      <dgm:t>
        <a:bodyPr/>
        <a:lstStyle/>
        <a:p>
          <a:endParaRPr lang="en-US"/>
        </a:p>
      </dgm:t>
    </dgm:pt>
    <dgm:pt modelId="{A91F52C8-BFEE-4899-A942-E80704DBD645}">
      <dgm:prSet/>
      <dgm:spPr/>
      <dgm:t>
        <a:bodyPr/>
        <a:lstStyle/>
        <a:p>
          <a:r>
            <a:rPr lang="en-US"/>
            <a:t>A landslide carves out the side of a mountain, but deposits sediment in the valley to create a hill.</a:t>
          </a:r>
        </a:p>
      </dgm:t>
    </dgm:pt>
    <dgm:pt modelId="{D624D539-A405-4ACB-90FC-2E07AE557B86}" type="parTrans" cxnId="{A70C4BA9-0538-4E31-B8D5-843858602648}">
      <dgm:prSet/>
      <dgm:spPr/>
      <dgm:t>
        <a:bodyPr/>
        <a:lstStyle/>
        <a:p>
          <a:endParaRPr lang="en-US"/>
        </a:p>
      </dgm:t>
    </dgm:pt>
    <dgm:pt modelId="{96E22618-462B-4B8E-BF4D-5E8708221363}" type="sibTrans" cxnId="{A70C4BA9-0538-4E31-B8D5-843858602648}">
      <dgm:prSet/>
      <dgm:spPr/>
      <dgm:t>
        <a:bodyPr/>
        <a:lstStyle/>
        <a:p>
          <a:endParaRPr lang="en-US"/>
        </a:p>
      </dgm:t>
    </dgm:pt>
    <dgm:pt modelId="{D87BED67-81A6-4D17-8D17-E76427E1E33B}" type="pres">
      <dgm:prSet presAssocID="{C032F1C4-CE23-4B17-8F24-BE6AC62B5DD2}" presName="Name0" presStyleCnt="0">
        <dgm:presLayoutVars>
          <dgm:dir/>
          <dgm:animLvl val="lvl"/>
          <dgm:resizeHandles val="exact"/>
        </dgm:presLayoutVars>
      </dgm:prSet>
      <dgm:spPr/>
    </dgm:pt>
    <dgm:pt modelId="{F7101213-BF46-4FD5-9C2C-E1DDF6F4C64B}" type="pres">
      <dgm:prSet presAssocID="{C5E6BC8D-1A4E-42C8-8E2C-7EC17FC2E1D1}" presName="composite" presStyleCnt="0"/>
      <dgm:spPr/>
    </dgm:pt>
    <dgm:pt modelId="{98493B2B-A905-429A-BAEF-6EBFD0668D83}" type="pres">
      <dgm:prSet presAssocID="{C5E6BC8D-1A4E-42C8-8E2C-7EC17FC2E1D1}" presName="parTx" presStyleLbl="alignNode1" presStyleIdx="0" presStyleCnt="1" custLinFactNeighborX="-202" custLinFactNeighborY="1581">
        <dgm:presLayoutVars>
          <dgm:chMax val="0"/>
          <dgm:chPref val="0"/>
          <dgm:bulletEnabled val="1"/>
        </dgm:presLayoutVars>
      </dgm:prSet>
      <dgm:spPr/>
    </dgm:pt>
    <dgm:pt modelId="{875AD089-2E66-469E-88C2-DFFE8330212E}" type="pres">
      <dgm:prSet presAssocID="{C5E6BC8D-1A4E-42C8-8E2C-7EC17FC2E1D1}" presName="desTx" presStyleLbl="alignAccFollowNode1" presStyleIdx="0" presStyleCnt="1">
        <dgm:presLayoutVars>
          <dgm:bulletEnabled val="1"/>
        </dgm:presLayoutVars>
      </dgm:prSet>
      <dgm:spPr/>
    </dgm:pt>
  </dgm:ptLst>
  <dgm:cxnLst>
    <dgm:cxn modelId="{401B1725-C03B-4064-A334-3374D04489D4}" srcId="{C5E6BC8D-1A4E-42C8-8E2C-7EC17FC2E1D1}" destId="{A2FCC996-AF59-4464-98AA-6EE92603B92F}" srcOrd="1" destOrd="0" parTransId="{F0A07DB7-3F63-4414-8147-8E017F672D52}" sibTransId="{A91FE71E-B247-4795-AE03-3AD59ABEAAA3}"/>
    <dgm:cxn modelId="{E4F42334-EB63-40DE-94BB-2D0F07F5D639}" srcId="{C5E6BC8D-1A4E-42C8-8E2C-7EC17FC2E1D1}" destId="{09E2EDBB-FB3E-4B60-875C-23AF617F3985}" srcOrd="0" destOrd="0" parTransId="{E5138E13-E922-4691-9380-87EA04CDF907}" sibTransId="{12A8F3F2-3EA0-4A05-ADCA-5CBAB885E305}"/>
    <dgm:cxn modelId="{B8151A82-97B0-4A6B-96BC-6914694D949A}" srcId="{C032F1C4-CE23-4B17-8F24-BE6AC62B5DD2}" destId="{C5E6BC8D-1A4E-42C8-8E2C-7EC17FC2E1D1}" srcOrd="0" destOrd="0" parTransId="{D540C9D5-0D0F-4ED0-A8C6-5122EF89E0B8}" sibTransId="{3984F889-9155-4B34-8DCE-A8EECAF129A9}"/>
    <dgm:cxn modelId="{21447794-36EF-4D5D-B30A-43DFDAD44097}" type="presOf" srcId="{09E2EDBB-FB3E-4B60-875C-23AF617F3985}" destId="{875AD089-2E66-469E-88C2-DFFE8330212E}" srcOrd="0" destOrd="0" presId="urn:microsoft.com/office/officeart/2005/8/layout/hList1"/>
    <dgm:cxn modelId="{A5C771A8-5982-496C-8BB1-DD6AA42FC231}" type="presOf" srcId="{C5E6BC8D-1A4E-42C8-8E2C-7EC17FC2E1D1}" destId="{98493B2B-A905-429A-BAEF-6EBFD0668D83}" srcOrd="0" destOrd="0" presId="urn:microsoft.com/office/officeart/2005/8/layout/hList1"/>
    <dgm:cxn modelId="{A70C4BA9-0538-4E31-B8D5-843858602648}" srcId="{C5E6BC8D-1A4E-42C8-8E2C-7EC17FC2E1D1}" destId="{A91F52C8-BFEE-4899-A942-E80704DBD645}" srcOrd="2" destOrd="0" parTransId="{D624D539-A405-4ACB-90FC-2E07AE557B86}" sibTransId="{96E22618-462B-4B8E-BF4D-5E8708221363}"/>
    <dgm:cxn modelId="{08D22DBE-3568-4616-9700-E031E3AA95E7}" type="presOf" srcId="{A91F52C8-BFEE-4899-A942-E80704DBD645}" destId="{875AD089-2E66-469E-88C2-DFFE8330212E}" srcOrd="0" destOrd="2" presId="urn:microsoft.com/office/officeart/2005/8/layout/hList1"/>
    <dgm:cxn modelId="{5FBB43DE-3E24-428F-B9FF-9306F276353B}" type="presOf" srcId="{A2FCC996-AF59-4464-98AA-6EE92603B92F}" destId="{875AD089-2E66-469E-88C2-DFFE8330212E}" srcOrd="0" destOrd="1" presId="urn:microsoft.com/office/officeart/2005/8/layout/hList1"/>
    <dgm:cxn modelId="{C55140F9-8FB7-4843-9C39-528F8955E8FA}" type="presOf" srcId="{C032F1C4-CE23-4B17-8F24-BE6AC62B5DD2}" destId="{D87BED67-81A6-4D17-8D17-E76427E1E33B}" srcOrd="0" destOrd="0" presId="urn:microsoft.com/office/officeart/2005/8/layout/hList1"/>
    <dgm:cxn modelId="{AAF39F93-40D7-4424-B34B-8112AE05C4D6}" type="presParOf" srcId="{D87BED67-81A6-4D17-8D17-E76427E1E33B}" destId="{F7101213-BF46-4FD5-9C2C-E1DDF6F4C64B}" srcOrd="0" destOrd="0" presId="urn:microsoft.com/office/officeart/2005/8/layout/hList1"/>
    <dgm:cxn modelId="{EDA28480-5457-4CEA-BE02-0F3D128ECD3A}" type="presParOf" srcId="{F7101213-BF46-4FD5-9C2C-E1DDF6F4C64B}" destId="{98493B2B-A905-429A-BAEF-6EBFD0668D83}" srcOrd="0" destOrd="0" presId="urn:microsoft.com/office/officeart/2005/8/layout/hList1"/>
    <dgm:cxn modelId="{7FB0305B-BE26-4F8B-8BD0-E3315A818859}" type="presParOf" srcId="{F7101213-BF46-4FD5-9C2C-E1DDF6F4C64B}" destId="{875AD089-2E66-469E-88C2-DFFE833021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51282-0938-422C-9E95-11E748D01F8C}">
      <dsp:nvSpPr>
        <dsp:cNvPr id="0" name=""/>
        <dsp:cNvSpPr/>
      </dsp:nvSpPr>
      <dsp:spPr>
        <a:xfrm>
          <a:off x="0" y="73688"/>
          <a:ext cx="4387702" cy="88173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This force breaks up the land</a:t>
          </a:r>
        </a:p>
      </dsp:txBody>
      <dsp:txXfrm>
        <a:off x="0" y="73688"/>
        <a:ext cx="4387702" cy="881731"/>
      </dsp:txXfrm>
    </dsp:sp>
    <dsp:sp modelId="{9B31B566-F93C-4932-9C27-2AC260B106B4}">
      <dsp:nvSpPr>
        <dsp:cNvPr id="0" name=""/>
        <dsp:cNvSpPr/>
      </dsp:nvSpPr>
      <dsp:spPr>
        <a:xfrm>
          <a:off x="0" y="955419"/>
          <a:ext cx="4387702" cy="343125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A river through a plain over time carves out a canyon with steep walls.</a:t>
          </a:r>
        </a:p>
        <a:p>
          <a:pPr marL="457200" lvl="2" indent="-228600" algn="l" defTabSz="1111250">
            <a:lnSpc>
              <a:spcPct val="90000"/>
            </a:lnSpc>
            <a:spcBef>
              <a:spcPct val="0"/>
            </a:spcBef>
            <a:spcAft>
              <a:spcPct val="15000"/>
            </a:spcAft>
            <a:buFont typeface="Symbol" panose="05050102010706020507" pitchFamily="18" charset="2"/>
            <a:buChar char=""/>
          </a:pPr>
          <a:r>
            <a:rPr lang="en-US" sz="2500" kern="1200"/>
            <a:t>Animals burrow into the side of a hill.</a:t>
          </a:r>
        </a:p>
        <a:p>
          <a:pPr marL="457200" lvl="2" indent="-228600" algn="l" defTabSz="1111250">
            <a:lnSpc>
              <a:spcPct val="90000"/>
            </a:lnSpc>
            <a:spcBef>
              <a:spcPct val="0"/>
            </a:spcBef>
            <a:spcAft>
              <a:spcPct val="15000"/>
            </a:spcAft>
            <a:buFont typeface="Symbol" panose="05050102010706020507" pitchFamily="18" charset="2"/>
            <a:buChar char=""/>
          </a:pPr>
          <a:r>
            <a:rPr lang="en-US" sz="2500" kern="1200" dirty="0"/>
            <a:t>Flooding increases the speed of water and erodes sediment from the banks of a river.</a:t>
          </a:r>
        </a:p>
      </dsp:txBody>
      <dsp:txXfrm>
        <a:off x="0" y="955419"/>
        <a:ext cx="4387702" cy="3431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61E6A-A933-4F26-AC69-DB5355D2DFE6}">
      <dsp:nvSpPr>
        <dsp:cNvPr id="0" name=""/>
        <dsp:cNvSpPr/>
      </dsp:nvSpPr>
      <dsp:spPr>
        <a:xfrm>
          <a:off x="0" y="44590"/>
          <a:ext cx="4082901" cy="112172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This force builds up the land</a:t>
          </a:r>
        </a:p>
      </dsp:txBody>
      <dsp:txXfrm>
        <a:off x="0" y="44590"/>
        <a:ext cx="4082901" cy="1121726"/>
      </dsp:txXfrm>
    </dsp:sp>
    <dsp:sp modelId="{571D68AB-B350-4D5C-AB6A-ABC40C2D8986}">
      <dsp:nvSpPr>
        <dsp:cNvPr id="0" name=""/>
        <dsp:cNvSpPr/>
      </dsp:nvSpPr>
      <dsp:spPr>
        <a:xfrm>
          <a:off x="0" y="1217411"/>
          <a:ext cx="4082901" cy="386496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Stalagmites form on the floor of a cave due to dripping water that has minerals in it.</a:t>
          </a:r>
        </a:p>
        <a:p>
          <a:pPr marL="285750" lvl="1" indent="-285750" algn="l" defTabSz="1422400">
            <a:lnSpc>
              <a:spcPct val="90000"/>
            </a:lnSpc>
            <a:spcBef>
              <a:spcPct val="0"/>
            </a:spcBef>
            <a:spcAft>
              <a:spcPct val="15000"/>
            </a:spcAft>
            <a:buChar char="•"/>
          </a:pPr>
          <a:r>
            <a:rPr lang="en-US" sz="3200" kern="1200" dirty="0"/>
            <a:t>Wind carries sand to create and move sand dunes.</a:t>
          </a:r>
        </a:p>
      </dsp:txBody>
      <dsp:txXfrm>
        <a:off x="0" y="1217411"/>
        <a:ext cx="4082901" cy="3864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93B2B-A905-429A-BAEF-6EBFD0668D83}">
      <dsp:nvSpPr>
        <dsp:cNvPr id="0" name=""/>
        <dsp:cNvSpPr/>
      </dsp:nvSpPr>
      <dsp:spPr>
        <a:xfrm>
          <a:off x="0" y="65473"/>
          <a:ext cx="5266660" cy="9689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This force breaks up the land and builds up the land</a:t>
          </a:r>
        </a:p>
      </dsp:txBody>
      <dsp:txXfrm>
        <a:off x="0" y="65473"/>
        <a:ext cx="5266660" cy="968933"/>
      </dsp:txXfrm>
    </dsp:sp>
    <dsp:sp modelId="{875AD089-2E66-469E-88C2-DFFE8330212E}">
      <dsp:nvSpPr>
        <dsp:cNvPr id="0" name=""/>
        <dsp:cNvSpPr/>
      </dsp:nvSpPr>
      <dsp:spPr>
        <a:xfrm>
          <a:off x="0" y="1019087"/>
          <a:ext cx="5266660" cy="3842999"/>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Font typeface="Symbol" panose="05050102010706020507" pitchFamily="18" charset="2"/>
            <a:buChar char=""/>
          </a:pPr>
          <a:r>
            <a:rPr lang="en-US" sz="2800" kern="1200" dirty="0"/>
            <a:t>Volcano wipes out the landscape, but as the lava flows, it cools and creates new land.</a:t>
          </a:r>
        </a:p>
        <a:p>
          <a:pPr marL="285750" lvl="1" indent="-285750" algn="l" defTabSz="1244600">
            <a:lnSpc>
              <a:spcPct val="90000"/>
            </a:lnSpc>
            <a:spcBef>
              <a:spcPct val="0"/>
            </a:spcBef>
            <a:spcAft>
              <a:spcPct val="15000"/>
            </a:spcAft>
            <a:buChar char="•"/>
          </a:pPr>
          <a:r>
            <a:rPr lang="en-US" sz="2800" kern="1200"/>
            <a:t>A landslide carves out the side of a mountain, but deposits sediment in the valley to create a hill.</a:t>
          </a:r>
        </a:p>
      </dsp:txBody>
      <dsp:txXfrm>
        <a:off x="0" y="1019087"/>
        <a:ext cx="5266660" cy="38429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9/9/2019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9/9/2019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n-US"/>
              <a:t>Click to edit Master title style</a:t>
            </a:r>
            <a:endParaRPr dirty="0"/>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dirty="0"/>
          </a:p>
        </p:txBody>
      </p:sp>
      <p:pic>
        <p:nvPicPr>
          <p:cNvPr id="9" name="Picture 8" descr="Closeup of test tub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9/9/2019</a:t>
            </a:fld>
            <a:endParaRPr/>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685800"/>
            <a:ext cx="8105775" cy="5486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9/9/2019</a:t>
            </a:fld>
            <a:endParaRPr/>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9/9/2019</a:t>
            </a:fld>
            <a:endParaRPr/>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n-US"/>
              <a:t>Click to edit Master title style</a:t>
            </a: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4"/>
          <p:cNvSpPr>
            <a:spLocks noGrp="1"/>
          </p:cNvSpPr>
          <p:nvPr>
            <p:ph type="sldNum" sz="quarter" idx="12"/>
          </p:nvPr>
        </p:nvSpPr>
        <p:spPr/>
        <p:txBody>
          <a:bodyPr/>
          <a:lstStyle/>
          <a:p>
            <a:fld id="{5F4C9F40-B079-4B71-A627-7266DFEA7F03}"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6"/>
          <p:cNvSpPr>
            <a:spLocks noGrp="1"/>
          </p:cNvSpPr>
          <p:nvPr>
            <p:ph type="dt" sz="half" idx="10"/>
          </p:nvPr>
        </p:nvSpPr>
        <p:spPr/>
        <p:txBody>
          <a:bodyPr/>
          <a:lstStyle/>
          <a:p>
            <a:fld id="{0402902D-A5F5-4D7D-AAA7-32469BA0BC4D}" type="datetimeFigureOut">
              <a:rPr lang="en-US"/>
              <a:t>9/9/2019</a:t>
            </a:fld>
            <a:endParaRPr/>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6"/>
          <p:cNvSpPr>
            <a:spLocks noGrp="1"/>
          </p:cNvSpPr>
          <p:nvPr>
            <p:ph type="sldNum" sz="quarter" idx="12"/>
          </p:nvPr>
        </p:nvSpPr>
        <p:spPr/>
        <p:txBody>
          <a:bodyPr/>
          <a:lstStyle/>
          <a:p>
            <a:fld id="{5F4C9F40-B079-4B71-A627-7266DFEA7F03}"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8"/>
          <p:cNvSpPr>
            <a:spLocks noGrp="1"/>
          </p:cNvSpPr>
          <p:nvPr>
            <p:ph type="dt" sz="half" idx="10"/>
          </p:nvPr>
        </p:nvSpPr>
        <p:spPr/>
        <p:txBody>
          <a:bodyPr/>
          <a:lstStyle/>
          <a:p>
            <a:fld id="{0402902D-A5F5-4D7D-AAA7-32469BA0BC4D}" type="datetimeFigureOut">
              <a:rPr lang="en-US"/>
              <a:t>9/9/2019</a:t>
            </a:fld>
            <a:endParaRPr/>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2"/>
          <p:cNvSpPr>
            <a:spLocks noGrp="1"/>
          </p:cNvSpPr>
          <p:nvPr>
            <p:ph type="sldNum" sz="quarter" idx="12"/>
          </p:nvPr>
        </p:nvSpPr>
        <p:spPr/>
        <p:txBody>
          <a:bodyPr/>
          <a:lstStyle/>
          <a:p>
            <a:fld id="{5F4C9F40-B079-4B71-A627-7266DFEA7F03}"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5"/>
          <p:cNvSpPr>
            <a:spLocks noGrp="1"/>
          </p:cNvSpPr>
          <p:nvPr>
            <p:ph type="dt" sz="half" idx="10"/>
          </p:nvPr>
        </p:nvSpPr>
        <p:spPr/>
        <p:txBody>
          <a:bodyPr/>
          <a:lstStyle/>
          <a:p>
            <a:fld id="{0402902D-A5F5-4D7D-AAA7-32469BA0BC4D}" type="datetimeFigureOut">
              <a:rPr lang="en-US"/>
              <a:t>9/9/2019</a:t>
            </a:fld>
            <a:endParaRPr/>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5F4C9F40-B079-4B71-A627-7266DFEA7F03}"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3"/>
          <p:cNvSpPr>
            <a:spLocks noGrp="1"/>
          </p:cNvSpPr>
          <p:nvPr>
            <p:ph type="dt" sz="half" idx="10"/>
          </p:nvPr>
        </p:nvSpPr>
        <p:spPr/>
        <p:txBody>
          <a:bodyPr/>
          <a:lstStyle/>
          <a:p>
            <a:fld id="{0402902D-A5F5-4D7D-AAA7-32469BA0BC4D}" type="datetimeFigureOut">
              <a:rPr lang="en-US"/>
              <a:t>9/9/2019</a:t>
            </a:fld>
            <a:endParaRPr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n-US"/>
              <a:t>Click to edit Master title style</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n-US"/>
              <a:t>Click to edit Master title style</a:t>
            </a:r>
            <a:endParaRPr dirty="0"/>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a:t>Click to edit Master title style</a:t>
            </a:r>
            <a:endParaRPr dirty="0"/>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dirty="0"/>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9/9/2019</a:t>
            </a:fld>
            <a:endParaRPr dirty="0"/>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2.xml"/><Relationship Id="rId7" Type="http://schemas.openxmlformats.org/officeDocument/2006/relationships/image" Target="../media/image5.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19.webp"/><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hyperlink" Target="http://tmousecmouse.blogspot.com/2013/01/creating-dry-creek-bed-with-tips-for.html" TargetMode="External"/><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4740333"/>
            <a:ext cx="11256335" cy="1263534"/>
          </a:xfrm>
        </p:spPr>
        <p:txBody>
          <a:bodyPr>
            <a:normAutofit fontScale="90000"/>
          </a:bodyPr>
          <a:lstStyle/>
          <a:p>
            <a:pPr algn="ctr"/>
            <a:r>
              <a:rPr lang="en-US" dirty="0"/>
              <a:t>Constructive and Deconstructive Forces Study Guide</a:t>
            </a:r>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7BDE4-FC72-40AA-882F-D0F6593D92A4}"/>
              </a:ext>
            </a:extLst>
          </p:cNvPr>
          <p:cNvSpPr>
            <a:spLocks noGrp="1"/>
          </p:cNvSpPr>
          <p:nvPr>
            <p:ph idx="1"/>
          </p:nvPr>
        </p:nvSpPr>
        <p:spPr>
          <a:xfrm>
            <a:off x="6096000" y="333026"/>
            <a:ext cx="5775702" cy="6238255"/>
          </a:xfrm>
        </p:spPr>
        <p:txBody>
          <a:bodyPr>
            <a:normAutofit/>
          </a:bodyPr>
          <a:lstStyle/>
          <a:p>
            <a:pPr marL="0" indent="0">
              <a:lnSpc>
                <a:spcPct val="150000"/>
              </a:lnSpc>
              <a:buNone/>
            </a:pPr>
            <a:r>
              <a:rPr lang="en-US" dirty="0"/>
              <a:t>_____________________ are a sudden release of energy from the earth's crust that causes sudden movement.  This is caused by _____________________sliding past each other.  A _____________________ is used to measure earthquakes.</a:t>
            </a:r>
          </a:p>
          <a:p>
            <a:pPr marL="0" indent="0">
              <a:lnSpc>
                <a:spcPct val="150000"/>
              </a:lnSpc>
              <a:buNone/>
            </a:pPr>
            <a:r>
              <a:rPr lang="en-US" dirty="0"/>
              <a:t> Tsunamis are caused by _____________________ or underwater _____________________.</a:t>
            </a:r>
          </a:p>
          <a:p>
            <a:pPr marL="0" indent="0">
              <a:buNone/>
            </a:pPr>
            <a:endParaRPr lang="en-US" dirty="0"/>
          </a:p>
        </p:txBody>
      </p:sp>
      <p:sp>
        <p:nvSpPr>
          <p:cNvPr id="4" name="TextBox 3">
            <a:extLst>
              <a:ext uri="{FF2B5EF4-FFF2-40B4-BE49-F238E27FC236}">
                <a16:creationId xmlns:a16="http://schemas.microsoft.com/office/drawing/2014/main" id="{1AE07E18-B25F-44E3-8CD1-303892EAC0F5}"/>
              </a:ext>
            </a:extLst>
          </p:cNvPr>
          <p:cNvSpPr txBox="1"/>
          <p:nvPr/>
        </p:nvSpPr>
        <p:spPr>
          <a:xfrm>
            <a:off x="6347636" y="400795"/>
            <a:ext cx="2860158" cy="369332"/>
          </a:xfrm>
          <a:prstGeom prst="rect">
            <a:avLst/>
          </a:prstGeom>
          <a:noFill/>
        </p:spPr>
        <p:txBody>
          <a:bodyPr wrap="square" rtlCol="0">
            <a:spAutoFit/>
          </a:bodyPr>
          <a:lstStyle/>
          <a:p>
            <a:pPr algn="ctr"/>
            <a:r>
              <a:rPr lang="en-US" b="1" dirty="0">
                <a:solidFill>
                  <a:srgbClr val="FF0000"/>
                </a:solidFill>
              </a:rPr>
              <a:t>Earthquakes</a:t>
            </a:r>
            <a:endParaRPr lang="en-US" dirty="0">
              <a:solidFill>
                <a:srgbClr val="FF0000"/>
              </a:solidFill>
            </a:endParaRPr>
          </a:p>
        </p:txBody>
      </p:sp>
      <p:sp>
        <p:nvSpPr>
          <p:cNvPr id="5" name="TextBox 4">
            <a:extLst>
              <a:ext uri="{FF2B5EF4-FFF2-40B4-BE49-F238E27FC236}">
                <a16:creationId xmlns:a16="http://schemas.microsoft.com/office/drawing/2014/main" id="{65471F37-96E7-4634-8551-F46DFF4E1E80}"/>
              </a:ext>
            </a:extLst>
          </p:cNvPr>
          <p:cNvSpPr txBox="1"/>
          <p:nvPr/>
        </p:nvSpPr>
        <p:spPr>
          <a:xfrm>
            <a:off x="6708422" y="1885954"/>
            <a:ext cx="2860158" cy="369332"/>
          </a:xfrm>
          <a:prstGeom prst="rect">
            <a:avLst/>
          </a:prstGeom>
          <a:noFill/>
        </p:spPr>
        <p:txBody>
          <a:bodyPr wrap="square" rtlCol="0">
            <a:spAutoFit/>
          </a:bodyPr>
          <a:lstStyle/>
          <a:p>
            <a:pPr algn="ctr"/>
            <a:r>
              <a:rPr lang="en-US" b="1" dirty="0">
                <a:solidFill>
                  <a:srgbClr val="FF0000"/>
                </a:solidFill>
              </a:rPr>
              <a:t>tectonic plates</a:t>
            </a:r>
            <a:endParaRPr lang="en-US" dirty="0">
              <a:solidFill>
                <a:srgbClr val="FF0000"/>
              </a:solidFill>
            </a:endParaRPr>
          </a:p>
        </p:txBody>
      </p:sp>
      <p:sp>
        <p:nvSpPr>
          <p:cNvPr id="6" name="TextBox 5">
            <a:extLst>
              <a:ext uri="{FF2B5EF4-FFF2-40B4-BE49-F238E27FC236}">
                <a16:creationId xmlns:a16="http://schemas.microsoft.com/office/drawing/2014/main" id="{BA07CF7E-C290-48F8-B766-1A6B72E7114E}"/>
              </a:ext>
            </a:extLst>
          </p:cNvPr>
          <p:cNvSpPr txBox="1"/>
          <p:nvPr/>
        </p:nvSpPr>
        <p:spPr>
          <a:xfrm>
            <a:off x="8309973" y="2410199"/>
            <a:ext cx="2860158" cy="369332"/>
          </a:xfrm>
          <a:prstGeom prst="rect">
            <a:avLst/>
          </a:prstGeom>
          <a:noFill/>
        </p:spPr>
        <p:txBody>
          <a:bodyPr wrap="square" rtlCol="0">
            <a:spAutoFit/>
          </a:bodyPr>
          <a:lstStyle/>
          <a:p>
            <a:pPr algn="ctr"/>
            <a:r>
              <a:rPr lang="en-US" b="1" dirty="0">
                <a:solidFill>
                  <a:srgbClr val="FF0000"/>
                </a:solidFill>
              </a:rPr>
              <a:t>seismograph</a:t>
            </a:r>
            <a:endParaRPr lang="en-US" dirty="0">
              <a:solidFill>
                <a:srgbClr val="FF0000"/>
              </a:solidFill>
            </a:endParaRPr>
          </a:p>
        </p:txBody>
      </p:sp>
      <p:sp>
        <p:nvSpPr>
          <p:cNvPr id="7" name="TextBox 6">
            <a:extLst>
              <a:ext uri="{FF2B5EF4-FFF2-40B4-BE49-F238E27FC236}">
                <a16:creationId xmlns:a16="http://schemas.microsoft.com/office/drawing/2014/main" id="{315BF271-3F5B-43CB-8DF8-2900C7DC2AE8}"/>
              </a:ext>
            </a:extLst>
          </p:cNvPr>
          <p:cNvSpPr txBox="1"/>
          <p:nvPr/>
        </p:nvSpPr>
        <p:spPr>
          <a:xfrm>
            <a:off x="6347636" y="4207255"/>
            <a:ext cx="2860158" cy="369332"/>
          </a:xfrm>
          <a:prstGeom prst="rect">
            <a:avLst/>
          </a:prstGeom>
          <a:noFill/>
        </p:spPr>
        <p:txBody>
          <a:bodyPr wrap="square" rtlCol="0">
            <a:spAutoFit/>
          </a:bodyPr>
          <a:lstStyle/>
          <a:p>
            <a:pPr algn="ctr"/>
            <a:r>
              <a:rPr lang="en-US" b="1" dirty="0">
                <a:solidFill>
                  <a:srgbClr val="FF0000"/>
                </a:solidFill>
              </a:rPr>
              <a:t>earthquakes</a:t>
            </a:r>
            <a:endParaRPr lang="en-US" dirty="0">
              <a:solidFill>
                <a:srgbClr val="FF0000"/>
              </a:solidFill>
            </a:endParaRPr>
          </a:p>
        </p:txBody>
      </p:sp>
      <p:sp>
        <p:nvSpPr>
          <p:cNvPr id="8" name="TextBox 7">
            <a:extLst>
              <a:ext uri="{FF2B5EF4-FFF2-40B4-BE49-F238E27FC236}">
                <a16:creationId xmlns:a16="http://schemas.microsoft.com/office/drawing/2014/main" id="{EF027588-123F-4BA9-859E-76A69E6C84B1}"/>
              </a:ext>
            </a:extLst>
          </p:cNvPr>
          <p:cNvSpPr txBox="1"/>
          <p:nvPr/>
        </p:nvSpPr>
        <p:spPr>
          <a:xfrm>
            <a:off x="6347636" y="4672038"/>
            <a:ext cx="2860158" cy="369332"/>
          </a:xfrm>
          <a:prstGeom prst="rect">
            <a:avLst/>
          </a:prstGeom>
          <a:noFill/>
        </p:spPr>
        <p:txBody>
          <a:bodyPr wrap="square" rtlCol="0">
            <a:spAutoFit/>
          </a:bodyPr>
          <a:lstStyle/>
          <a:p>
            <a:pPr algn="ctr"/>
            <a:r>
              <a:rPr lang="en-US" b="1" dirty="0">
                <a:solidFill>
                  <a:srgbClr val="FF0000"/>
                </a:solidFill>
              </a:rPr>
              <a:t>volcanic eruptions</a:t>
            </a:r>
            <a:endParaRPr lang="en-US" dirty="0">
              <a:solidFill>
                <a:srgbClr val="FF0000"/>
              </a:solidFill>
            </a:endParaRPr>
          </a:p>
        </p:txBody>
      </p:sp>
      <p:pic>
        <p:nvPicPr>
          <p:cNvPr id="10" name="Picture 9" descr="A person standing in front of a building&#10;&#10;Description automatically generated">
            <a:extLst>
              <a:ext uri="{FF2B5EF4-FFF2-40B4-BE49-F238E27FC236}">
                <a16:creationId xmlns:a16="http://schemas.microsoft.com/office/drawing/2014/main" id="{0927AA05-F063-4A03-96F8-B5860B5EF30C}"/>
              </a:ext>
            </a:extLst>
          </p:cNvPr>
          <p:cNvPicPr>
            <a:picLocks noChangeAspect="1"/>
          </p:cNvPicPr>
          <p:nvPr/>
        </p:nvPicPr>
        <p:blipFill rotWithShape="1">
          <a:blip r:embed="rId2">
            <a:extLst>
              <a:ext uri="{28A0092B-C50C-407E-A947-70E740481C1C}">
                <a14:useLocalDpi xmlns:a14="http://schemas.microsoft.com/office/drawing/2010/main" val="0"/>
              </a:ext>
            </a:extLst>
          </a:blip>
          <a:srcRect l="15836" r="24947"/>
          <a:stretch/>
        </p:blipFill>
        <p:spPr>
          <a:xfrm>
            <a:off x="86320" y="1069383"/>
            <a:ext cx="5792017" cy="5501898"/>
          </a:xfrm>
          <a:prstGeom prst="rect">
            <a:avLst/>
          </a:prstGeom>
        </p:spPr>
      </p:pic>
      <p:pic>
        <p:nvPicPr>
          <p:cNvPr id="4098" name="Picture 2" descr="Image result for tectonic plates">
            <a:extLst>
              <a:ext uri="{FF2B5EF4-FFF2-40B4-BE49-F238E27FC236}">
                <a16:creationId xmlns:a16="http://schemas.microsoft.com/office/drawing/2014/main" id="{E87F4050-B858-41B6-A715-CE652C4E6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9112"/>
            <a:ext cx="5889033" cy="33088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whiteboard&#10;&#10;Description automatically generated">
            <a:extLst>
              <a:ext uri="{FF2B5EF4-FFF2-40B4-BE49-F238E27FC236}">
                <a16:creationId xmlns:a16="http://schemas.microsoft.com/office/drawing/2014/main" id="{6F4AF726-22A3-472B-BE22-A9560C0032FF}"/>
              </a:ext>
            </a:extLst>
          </p:cNvPr>
          <p:cNvPicPr>
            <a:picLocks noChangeAspect="1"/>
          </p:cNvPicPr>
          <p:nvPr/>
        </p:nvPicPr>
        <p:blipFill rotWithShape="1">
          <a:blip r:embed="rId4">
            <a:extLst>
              <a:ext uri="{28A0092B-C50C-407E-A947-70E740481C1C}">
                <a14:useLocalDpi xmlns:a14="http://schemas.microsoft.com/office/drawing/2010/main" val="0"/>
              </a:ext>
            </a:extLst>
          </a:blip>
          <a:srcRect l="2698" t="8283" r="11431" b="16361"/>
          <a:stretch/>
        </p:blipFill>
        <p:spPr>
          <a:xfrm>
            <a:off x="37811" y="3429000"/>
            <a:ext cx="5889034" cy="3445240"/>
          </a:xfrm>
          <a:prstGeom prst="rect">
            <a:avLst/>
          </a:prstGeom>
        </p:spPr>
      </p:pic>
      <p:pic>
        <p:nvPicPr>
          <p:cNvPr id="14" name="Picture 13" descr="Water next to the ocean&#10;&#10;Description automatically generated">
            <a:extLst>
              <a:ext uri="{FF2B5EF4-FFF2-40B4-BE49-F238E27FC236}">
                <a16:creationId xmlns:a16="http://schemas.microsoft.com/office/drawing/2014/main" id="{7E4D6775-5802-40A5-AC65-68DE3681FB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51"/>
            <a:ext cx="5878337" cy="3387249"/>
          </a:xfrm>
          <a:prstGeom prst="rect">
            <a:avLst/>
          </a:prstGeom>
        </p:spPr>
      </p:pic>
    </p:spTree>
    <p:extLst>
      <p:ext uri="{BB962C8B-B14F-4D97-AF65-F5344CB8AC3E}">
        <p14:creationId xmlns:p14="http://schemas.microsoft.com/office/powerpoint/2010/main" val="23672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949" y="137160"/>
            <a:ext cx="3048000" cy="1097280"/>
          </a:xfrm>
        </p:spPr>
        <p:txBody>
          <a:bodyPr/>
          <a:lstStyle/>
          <a:p>
            <a:r>
              <a:rPr lang="en-US" dirty="0"/>
              <a:t>Deconstructive</a:t>
            </a:r>
          </a:p>
        </p:txBody>
      </p:sp>
      <p:graphicFrame>
        <p:nvGraphicFramePr>
          <p:cNvPr id="4" name="Content Placeholder 2" descr="Horizontal bullet list showing 3 groups arranged adjacent to one another and bullet points are present under each group"/>
          <p:cNvGraphicFramePr>
            <a:graphicFrameLocks noGrp="1"/>
          </p:cNvGraphicFramePr>
          <p:nvPr>
            <p:ph idx="1"/>
            <p:extLst>
              <p:ext uri="{D42A27DB-BD31-4B8C-83A1-F6EECF244321}">
                <p14:modId xmlns:p14="http://schemas.microsoft.com/office/powerpoint/2010/main" val="178697394"/>
              </p:ext>
            </p:extLst>
          </p:nvPr>
        </p:nvGraphicFramePr>
        <p:xfrm>
          <a:off x="147493" y="1392866"/>
          <a:ext cx="4387702" cy="4460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river through a plain">
            <a:extLst>
              <a:ext uri="{FF2B5EF4-FFF2-40B4-BE49-F238E27FC236}">
                <a16:creationId xmlns:a16="http://schemas.microsoft.com/office/drawing/2014/main" id="{AA0176B3-1023-4820-917C-449CF00821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727" y="155410"/>
            <a:ext cx="4919330" cy="32735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ush green field&#10;&#10;Description automatically generated">
            <a:extLst>
              <a:ext uri="{FF2B5EF4-FFF2-40B4-BE49-F238E27FC236}">
                <a16:creationId xmlns:a16="http://schemas.microsoft.com/office/drawing/2014/main" id="{C967BCAD-C19E-48E4-8CA0-8332C31ADB91}"/>
              </a:ext>
            </a:extLst>
          </p:cNvPr>
          <p:cNvPicPr>
            <a:picLocks noChangeAspect="1"/>
          </p:cNvPicPr>
          <p:nvPr/>
        </p:nvPicPr>
        <p:blipFill rotWithShape="1">
          <a:blip r:embed="rId8">
            <a:extLst>
              <a:ext uri="{28A0092B-C50C-407E-A947-70E740481C1C}">
                <a14:useLocalDpi xmlns:a14="http://schemas.microsoft.com/office/drawing/2010/main" val="0"/>
              </a:ext>
            </a:extLst>
          </a:blip>
          <a:srcRect b="4427"/>
          <a:stretch/>
        </p:blipFill>
        <p:spPr>
          <a:xfrm>
            <a:off x="4830727" y="3623045"/>
            <a:ext cx="4919330" cy="3128665"/>
          </a:xfrm>
          <a:prstGeom prst="rect">
            <a:avLst/>
          </a:prstGeom>
        </p:spPr>
      </p:pic>
      <p:pic>
        <p:nvPicPr>
          <p:cNvPr id="10" name="Picture 9" descr="A view of a mountain&#10;&#10;Description automatically generated">
            <a:extLst>
              <a:ext uri="{FF2B5EF4-FFF2-40B4-BE49-F238E27FC236}">
                <a16:creationId xmlns:a16="http://schemas.microsoft.com/office/drawing/2014/main" id="{B6262D07-9646-4AE7-9D73-9C442DC997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7375" y="1567877"/>
            <a:ext cx="2714625" cy="3619500"/>
          </a:xfrm>
          <a:prstGeom prst="rect">
            <a:avLst/>
          </a:prstGeom>
        </p:spPr>
      </p:pic>
    </p:spTree>
    <p:extLst>
      <p:ext uri="{BB962C8B-B14F-4D97-AF65-F5344CB8AC3E}">
        <p14:creationId xmlns:p14="http://schemas.microsoft.com/office/powerpoint/2010/main" val="115967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descr="Horizontal bullet list showing 3 groups arranged adjacent to one another and bullet points are present under each group"/>
          <p:cNvGraphicFramePr>
            <a:graphicFrameLocks noGrp="1"/>
          </p:cNvGraphicFramePr>
          <p:nvPr>
            <p:ph idx="1"/>
            <p:extLst>
              <p:ext uri="{D42A27DB-BD31-4B8C-83A1-F6EECF244321}">
                <p14:modId xmlns:p14="http://schemas.microsoft.com/office/powerpoint/2010/main" val="2783010179"/>
              </p:ext>
            </p:extLst>
          </p:nvPr>
        </p:nvGraphicFramePr>
        <p:xfrm>
          <a:off x="7921256" y="1329070"/>
          <a:ext cx="4082901" cy="517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1BC6FFD1-BFFB-4C12-B14F-31932956505C}"/>
              </a:ext>
            </a:extLst>
          </p:cNvPr>
          <p:cNvSpPr txBox="1">
            <a:spLocks/>
          </p:cNvSpPr>
          <p:nvPr/>
        </p:nvSpPr>
        <p:spPr bwMode="auto">
          <a:xfrm>
            <a:off x="8289850" y="486971"/>
            <a:ext cx="3048000" cy="1097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lgn="ctr"/>
            <a:r>
              <a:rPr lang="en-US" dirty="0"/>
              <a:t>Constructive</a:t>
            </a:r>
          </a:p>
        </p:txBody>
      </p:sp>
      <p:pic>
        <p:nvPicPr>
          <p:cNvPr id="10" name="Picture 9" descr="A picture containing nature&#10;&#10;Description automatically generated">
            <a:extLst>
              <a:ext uri="{FF2B5EF4-FFF2-40B4-BE49-F238E27FC236}">
                <a16:creationId xmlns:a16="http://schemas.microsoft.com/office/drawing/2014/main" id="{55D22901-C5B5-43AC-B9D4-643D5E242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4433777" cy="2913167"/>
          </a:xfrm>
          <a:prstGeom prst="rect">
            <a:avLst/>
          </a:prstGeom>
        </p:spPr>
      </p:pic>
      <p:pic>
        <p:nvPicPr>
          <p:cNvPr id="12" name="Picture 11" descr="A close up of a rock&#10;&#10;Description automatically generated">
            <a:extLst>
              <a:ext uri="{FF2B5EF4-FFF2-40B4-BE49-F238E27FC236}">
                <a16:creationId xmlns:a16="http://schemas.microsoft.com/office/drawing/2014/main" id="{9C6F2E41-A711-4449-B5E2-C39B26D2BF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4272" y="2309812"/>
            <a:ext cx="6077154" cy="4548188"/>
          </a:xfrm>
          <a:prstGeom prst="rect">
            <a:avLst/>
          </a:prstGeom>
        </p:spPr>
      </p:pic>
    </p:spTree>
    <p:extLst>
      <p:ext uri="{BB962C8B-B14F-4D97-AF65-F5344CB8AC3E}">
        <p14:creationId xmlns:p14="http://schemas.microsoft.com/office/powerpoint/2010/main" val="58876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descr="Horizontal bullet list showing 3 groups arranged adjacent to one another and bullet points are present under each group"/>
          <p:cNvGraphicFramePr>
            <a:graphicFrameLocks noGrp="1"/>
          </p:cNvGraphicFramePr>
          <p:nvPr>
            <p:ph idx="1"/>
            <p:extLst>
              <p:ext uri="{D42A27DB-BD31-4B8C-83A1-F6EECF244321}">
                <p14:modId xmlns:p14="http://schemas.microsoft.com/office/powerpoint/2010/main" val="421084108"/>
              </p:ext>
            </p:extLst>
          </p:nvPr>
        </p:nvGraphicFramePr>
        <p:xfrm>
          <a:off x="6535482" y="1552353"/>
          <a:ext cx="5266660" cy="4912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1BB67BE8-A592-485E-B9AF-DBE66FA19C13}"/>
              </a:ext>
            </a:extLst>
          </p:cNvPr>
          <p:cNvSpPr txBox="1">
            <a:spLocks/>
          </p:cNvSpPr>
          <p:nvPr/>
        </p:nvSpPr>
        <p:spPr bwMode="auto">
          <a:xfrm>
            <a:off x="7506585" y="313322"/>
            <a:ext cx="3048000" cy="1097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lgn="ctr"/>
            <a:r>
              <a:rPr lang="en-US" dirty="0"/>
              <a:t>Both</a:t>
            </a:r>
          </a:p>
        </p:txBody>
      </p:sp>
      <p:pic>
        <p:nvPicPr>
          <p:cNvPr id="11" name="Picture 10" descr="A group of people in a field with a mountain in the background&#10;&#10;Description automatically generated">
            <a:extLst>
              <a:ext uri="{FF2B5EF4-FFF2-40B4-BE49-F238E27FC236}">
                <a16:creationId xmlns:a16="http://schemas.microsoft.com/office/drawing/2014/main" id="{7516C336-7C94-4A94-BCD0-B3E2BB9EBC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5266660" cy="3511540"/>
          </a:xfrm>
          <a:prstGeom prst="rect">
            <a:avLst/>
          </a:prstGeom>
        </p:spPr>
      </p:pic>
      <p:pic>
        <p:nvPicPr>
          <p:cNvPr id="13" name="Picture 12" descr="A picture containing nature, sky, water, mountain&#10;&#10;Description automatically generated">
            <a:extLst>
              <a:ext uri="{FF2B5EF4-FFF2-40B4-BE49-F238E27FC236}">
                <a16:creationId xmlns:a16="http://schemas.microsoft.com/office/drawing/2014/main" id="{C6A3D9DB-053B-4CAF-98DE-E285C2A592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428988"/>
            <a:ext cx="5266660" cy="3429012"/>
          </a:xfrm>
          <a:prstGeom prst="rect">
            <a:avLst/>
          </a:prstGeom>
        </p:spPr>
      </p:pic>
    </p:spTree>
    <p:extLst>
      <p:ext uri="{BB962C8B-B14F-4D97-AF65-F5344CB8AC3E}">
        <p14:creationId xmlns:p14="http://schemas.microsoft.com/office/powerpoint/2010/main" val="98431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large rock&#10;&#10;Description automatically generated">
            <a:extLst>
              <a:ext uri="{FF2B5EF4-FFF2-40B4-BE49-F238E27FC236}">
                <a16:creationId xmlns:a16="http://schemas.microsoft.com/office/drawing/2014/main" id="{7CD3BA93-228B-4DA4-AE6B-51471DE10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600" y="3760952"/>
            <a:ext cx="4278249" cy="2830226"/>
          </a:xfrm>
          <a:prstGeom prst="rect">
            <a:avLst/>
          </a:prstGeom>
        </p:spPr>
      </p:pic>
      <p:sp>
        <p:nvSpPr>
          <p:cNvPr id="2" name="Title 1"/>
          <p:cNvSpPr>
            <a:spLocks noGrp="1"/>
          </p:cNvSpPr>
          <p:nvPr>
            <p:ph type="title"/>
          </p:nvPr>
        </p:nvSpPr>
        <p:spPr/>
        <p:txBody>
          <a:bodyPr/>
          <a:lstStyle/>
          <a:p>
            <a:pPr algn="ctr"/>
            <a:r>
              <a:rPr lang="en-US" dirty="0"/>
              <a:t>Constructive &amp; Destructive Forces</a:t>
            </a:r>
          </a:p>
        </p:txBody>
      </p:sp>
      <p:sp>
        <p:nvSpPr>
          <p:cNvPr id="3" name="Content Placeholder 2"/>
          <p:cNvSpPr>
            <a:spLocks noGrp="1"/>
          </p:cNvSpPr>
          <p:nvPr>
            <p:ph idx="1"/>
          </p:nvPr>
        </p:nvSpPr>
        <p:spPr>
          <a:xfrm>
            <a:off x="70850" y="1450018"/>
            <a:ext cx="6364384" cy="5280981"/>
          </a:xfrm>
        </p:spPr>
        <p:txBody>
          <a:bodyPr>
            <a:normAutofit fontScale="92500"/>
          </a:bodyPr>
          <a:lstStyle/>
          <a:p>
            <a:pPr>
              <a:lnSpc>
                <a:spcPct val="150000"/>
              </a:lnSpc>
            </a:pPr>
            <a:r>
              <a:rPr lang="en-US" dirty="0"/>
              <a:t>_____________________can be changed or new ones formed by weathering, erosion and deposition. _____________________ is the breakdown of rocks into smaller pieces called sediments. This can be caused by many ____________________ things. Growing _____________________can cause cracks in rocks. </a:t>
            </a:r>
          </a:p>
          <a:p>
            <a:pPr>
              <a:lnSpc>
                <a:spcPct val="150000"/>
              </a:lnSpc>
            </a:pPr>
            <a:r>
              <a:rPr lang="en-US" dirty="0"/>
              <a:t> _________________________ can widen cracks in rocks. __________________ weathering can cause reactions to soften rocks or cause rust to form.</a:t>
            </a:r>
          </a:p>
        </p:txBody>
      </p:sp>
      <p:sp>
        <p:nvSpPr>
          <p:cNvPr id="4" name="TextBox 3">
            <a:extLst>
              <a:ext uri="{FF2B5EF4-FFF2-40B4-BE49-F238E27FC236}">
                <a16:creationId xmlns:a16="http://schemas.microsoft.com/office/drawing/2014/main" id="{5B2C0AFD-30D0-44A7-B021-3E7DDF5F0907}"/>
              </a:ext>
            </a:extLst>
          </p:cNvPr>
          <p:cNvSpPr txBox="1"/>
          <p:nvPr/>
        </p:nvSpPr>
        <p:spPr>
          <a:xfrm>
            <a:off x="392884" y="1528656"/>
            <a:ext cx="2860158" cy="369332"/>
          </a:xfrm>
          <a:prstGeom prst="rect">
            <a:avLst/>
          </a:prstGeom>
          <a:noFill/>
        </p:spPr>
        <p:txBody>
          <a:bodyPr wrap="square" rtlCol="0">
            <a:spAutoFit/>
          </a:bodyPr>
          <a:lstStyle/>
          <a:p>
            <a:pPr algn="ctr"/>
            <a:r>
              <a:rPr lang="en-US" b="1" dirty="0">
                <a:solidFill>
                  <a:srgbClr val="FF0000"/>
                </a:solidFill>
              </a:rPr>
              <a:t>Landforms</a:t>
            </a:r>
            <a:endParaRPr lang="en-US" dirty="0">
              <a:solidFill>
                <a:srgbClr val="FF0000"/>
              </a:solidFill>
            </a:endParaRPr>
          </a:p>
        </p:txBody>
      </p:sp>
      <p:sp>
        <p:nvSpPr>
          <p:cNvPr id="5" name="TextBox 4">
            <a:extLst>
              <a:ext uri="{FF2B5EF4-FFF2-40B4-BE49-F238E27FC236}">
                <a16:creationId xmlns:a16="http://schemas.microsoft.com/office/drawing/2014/main" id="{AEA3EEC0-40B5-4AFB-B891-B5B85796D787}"/>
              </a:ext>
            </a:extLst>
          </p:cNvPr>
          <p:cNvSpPr txBox="1"/>
          <p:nvPr/>
        </p:nvSpPr>
        <p:spPr>
          <a:xfrm>
            <a:off x="616688" y="2464597"/>
            <a:ext cx="2860158" cy="369332"/>
          </a:xfrm>
          <a:prstGeom prst="rect">
            <a:avLst/>
          </a:prstGeom>
          <a:noFill/>
        </p:spPr>
        <p:txBody>
          <a:bodyPr wrap="square" rtlCol="0">
            <a:spAutoFit/>
          </a:bodyPr>
          <a:lstStyle/>
          <a:p>
            <a:pPr algn="ctr"/>
            <a:r>
              <a:rPr lang="en-US" b="1" dirty="0">
                <a:solidFill>
                  <a:srgbClr val="FF0000"/>
                </a:solidFill>
              </a:rPr>
              <a:t>Weathering</a:t>
            </a:r>
            <a:endParaRPr lang="en-US" dirty="0">
              <a:solidFill>
                <a:srgbClr val="FF0000"/>
              </a:solidFill>
            </a:endParaRPr>
          </a:p>
        </p:txBody>
      </p:sp>
      <p:sp>
        <p:nvSpPr>
          <p:cNvPr id="6" name="TextBox 5">
            <a:extLst>
              <a:ext uri="{FF2B5EF4-FFF2-40B4-BE49-F238E27FC236}">
                <a16:creationId xmlns:a16="http://schemas.microsoft.com/office/drawing/2014/main" id="{290261A8-1EDF-49C5-8E5D-E3DB14F3AD5E}"/>
              </a:ext>
            </a:extLst>
          </p:cNvPr>
          <p:cNvSpPr txBox="1"/>
          <p:nvPr/>
        </p:nvSpPr>
        <p:spPr>
          <a:xfrm>
            <a:off x="2445969" y="3370092"/>
            <a:ext cx="2860158" cy="369332"/>
          </a:xfrm>
          <a:prstGeom prst="rect">
            <a:avLst/>
          </a:prstGeom>
          <a:noFill/>
        </p:spPr>
        <p:txBody>
          <a:bodyPr wrap="square" rtlCol="0">
            <a:spAutoFit/>
          </a:bodyPr>
          <a:lstStyle/>
          <a:p>
            <a:pPr algn="ctr"/>
            <a:r>
              <a:rPr lang="en-US" b="1" dirty="0">
                <a:solidFill>
                  <a:srgbClr val="FF0000"/>
                </a:solidFill>
              </a:rPr>
              <a:t>physical</a:t>
            </a:r>
            <a:endParaRPr lang="en-US" dirty="0">
              <a:solidFill>
                <a:srgbClr val="FF0000"/>
              </a:solidFill>
            </a:endParaRPr>
          </a:p>
        </p:txBody>
      </p:sp>
      <p:sp>
        <p:nvSpPr>
          <p:cNvPr id="7" name="TextBox 6">
            <a:extLst>
              <a:ext uri="{FF2B5EF4-FFF2-40B4-BE49-F238E27FC236}">
                <a16:creationId xmlns:a16="http://schemas.microsoft.com/office/drawing/2014/main" id="{E9F16475-3E6A-4064-9180-12AD91A16994}"/>
              </a:ext>
            </a:extLst>
          </p:cNvPr>
          <p:cNvSpPr txBox="1"/>
          <p:nvPr/>
        </p:nvSpPr>
        <p:spPr>
          <a:xfrm>
            <a:off x="2124740" y="3842881"/>
            <a:ext cx="2860158" cy="369332"/>
          </a:xfrm>
          <a:prstGeom prst="rect">
            <a:avLst/>
          </a:prstGeom>
          <a:noFill/>
        </p:spPr>
        <p:txBody>
          <a:bodyPr wrap="square" rtlCol="0">
            <a:spAutoFit/>
          </a:bodyPr>
          <a:lstStyle/>
          <a:p>
            <a:pPr algn="ctr"/>
            <a:r>
              <a:rPr lang="en-US" b="1" dirty="0">
                <a:solidFill>
                  <a:srgbClr val="FF0000"/>
                </a:solidFill>
              </a:rPr>
              <a:t>tree roots</a:t>
            </a:r>
            <a:endParaRPr lang="en-US" dirty="0">
              <a:solidFill>
                <a:srgbClr val="FF0000"/>
              </a:solidFill>
            </a:endParaRPr>
          </a:p>
        </p:txBody>
      </p:sp>
      <p:sp>
        <p:nvSpPr>
          <p:cNvPr id="9" name="TextBox 8">
            <a:extLst>
              <a:ext uri="{FF2B5EF4-FFF2-40B4-BE49-F238E27FC236}">
                <a16:creationId xmlns:a16="http://schemas.microsoft.com/office/drawing/2014/main" id="{EB9BD749-215A-4E0A-BFE2-A81468D373BE}"/>
              </a:ext>
            </a:extLst>
          </p:cNvPr>
          <p:cNvSpPr txBox="1"/>
          <p:nvPr/>
        </p:nvSpPr>
        <p:spPr>
          <a:xfrm>
            <a:off x="694661" y="5014251"/>
            <a:ext cx="2860158" cy="369332"/>
          </a:xfrm>
          <a:prstGeom prst="rect">
            <a:avLst/>
          </a:prstGeom>
          <a:noFill/>
        </p:spPr>
        <p:txBody>
          <a:bodyPr wrap="square" rtlCol="0">
            <a:spAutoFit/>
          </a:bodyPr>
          <a:lstStyle/>
          <a:p>
            <a:pPr algn="ctr"/>
            <a:r>
              <a:rPr lang="en-US" b="1" dirty="0">
                <a:solidFill>
                  <a:srgbClr val="FF0000"/>
                </a:solidFill>
              </a:rPr>
              <a:t>Freezing Water/ </a:t>
            </a:r>
            <a:r>
              <a:rPr lang="en-US" b="1" dirty="0" err="1">
                <a:solidFill>
                  <a:srgbClr val="FF0000"/>
                </a:solidFill>
              </a:rPr>
              <a:t>lce</a:t>
            </a:r>
            <a:endParaRPr lang="en-US" dirty="0">
              <a:solidFill>
                <a:srgbClr val="FF0000"/>
              </a:solidFill>
            </a:endParaRPr>
          </a:p>
        </p:txBody>
      </p:sp>
      <p:sp>
        <p:nvSpPr>
          <p:cNvPr id="10" name="TextBox 9">
            <a:extLst>
              <a:ext uri="{FF2B5EF4-FFF2-40B4-BE49-F238E27FC236}">
                <a16:creationId xmlns:a16="http://schemas.microsoft.com/office/drawing/2014/main" id="{4E3F92AD-5488-4746-912A-9C9E6B362DDA}"/>
              </a:ext>
            </a:extLst>
          </p:cNvPr>
          <p:cNvSpPr txBox="1"/>
          <p:nvPr/>
        </p:nvSpPr>
        <p:spPr>
          <a:xfrm>
            <a:off x="802151" y="5506018"/>
            <a:ext cx="2860158" cy="369332"/>
          </a:xfrm>
          <a:prstGeom prst="rect">
            <a:avLst/>
          </a:prstGeom>
          <a:noFill/>
        </p:spPr>
        <p:txBody>
          <a:bodyPr wrap="square" rtlCol="0">
            <a:spAutoFit/>
          </a:bodyPr>
          <a:lstStyle/>
          <a:p>
            <a:pPr algn="ctr"/>
            <a:r>
              <a:rPr lang="en-US" b="1" dirty="0">
                <a:solidFill>
                  <a:srgbClr val="FF0000"/>
                </a:solidFill>
              </a:rPr>
              <a:t>Chemical</a:t>
            </a:r>
            <a:endParaRPr lang="en-US" dirty="0">
              <a:solidFill>
                <a:srgbClr val="FF0000"/>
              </a:solidFill>
            </a:endParaRPr>
          </a:p>
        </p:txBody>
      </p:sp>
      <p:pic>
        <p:nvPicPr>
          <p:cNvPr id="17" name="Picture 16" descr="A close up of a tree&#10;&#10;Description automatically generated">
            <a:extLst>
              <a:ext uri="{FF2B5EF4-FFF2-40B4-BE49-F238E27FC236}">
                <a16:creationId xmlns:a16="http://schemas.microsoft.com/office/drawing/2014/main" id="{3F9D05FC-A78C-4C54-92A2-BF2F29BE5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579" y="2101985"/>
            <a:ext cx="5564925" cy="4173694"/>
          </a:xfrm>
          <a:prstGeom prst="rect">
            <a:avLst/>
          </a:prstGeom>
        </p:spPr>
      </p:pic>
      <p:pic>
        <p:nvPicPr>
          <p:cNvPr id="15" name="Picture 14" descr="A close up of a rock&#10;&#10;Description automatically generated">
            <a:extLst>
              <a:ext uri="{FF2B5EF4-FFF2-40B4-BE49-F238E27FC236}">
                <a16:creationId xmlns:a16="http://schemas.microsoft.com/office/drawing/2014/main" id="{F652924C-5C58-40D1-B75C-537DD75A5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579" y="1418816"/>
            <a:ext cx="5419580" cy="2830225"/>
          </a:xfrm>
          <a:prstGeom prst="rect">
            <a:avLst/>
          </a:prstGeom>
        </p:spPr>
      </p:pic>
      <p:pic>
        <p:nvPicPr>
          <p:cNvPr id="20" name="Picture 19" descr="A view of a rocky mountain&#10;&#10;Description automatically generated">
            <a:extLst>
              <a:ext uri="{FF2B5EF4-FFF2-40B4-BE49-F238E27FC236}">
                <a16:creationId xmlns:a16="http://schemas.microsoft.com/office/drawing/2014/main" id="{E702A02B-FEE5-434A-8DA8-D506027F5C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7816" y="1786486"/>
            <a:ext cx="5637688" cy="4302135"/>
          </a:xfrm>
          <a:prstGeom prst="rect">
            <a:avLst/>
          </a:prstGeom>
        </p:spPr>
      </p:pic>
    </p:spTree>
    <p:extLst>
      <p:ext uri="{BB962C8B-B14F-4D97-AF65-F5344CB8AC3E}">
        <p14:creationId xmlns:p14="http://schemas.microsoft.com/office/powerpoint/2010/main" val="239654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8A61C-C4BA-4522-A4ED-40BF146B4B30}"/>
              </a:ext>
            </a:extLst>
          </p:cNvPr>
          <p:cNvSpPr>
            <a:spLocks noGrp="1"/>
          </p:cNvSpPr>
          <p:nvPr>
            <p:ph idx="1"/>
          </p:nvPr>
        </p:nvSpPr>
        <p:spPr>
          <a:xfrm>
            <a:off x="5690460" y="1394848"/>
            <a:ext cx="6239269" cy="5463152"/>
          </a:xfrm>
        </p:spPr>
        <p:txBody>
          <a:bodyPr>
            <a:normAutofit fontScale="77500" lnSpcReduction="20000"/>
          </a:bodyPr>
          <a:lstStyle/>
          <a:p>
            <a:pPr marL="0" indent="0">
              <a:lnSpc>
                <a:spcPct val="160000"/>
              </a:lnSpc>
              <a:buNone/>
            </a:pPr>
            <a:r>
              <a:rPr lang="en-US" dirty="0"/>
              <a:t>_____________________ is the process of moving rock and soil from one location to another. This is caused by ________, _____________________,_____________________, and _____________________.  The greatest force of erosion is _____________________. _____________________ can carry sand away from beaches.  A _____________________ projects out into a body of water to protect the shoreline. Humans can restore the beach through the process of _____________________. (adding ___________________ back to the beaches). Lots of</a:t>
            </a:r>
            <a:r>
              <a:rPr lang="en-US" b="1" dirty="0"/>
              <a:t> ____________ </a:t>
            </a:r>
            <a:r>
              <a:rPr lang="en-US" dirty="0"/>
              <a:t>can cause soil erosion.  _____________________ on a river can prevent flooding and erosion. </a:t>
            </a:r>
          </a:p>
        </p:txBody>
      </p:sp>
      <p:sp>
        <p:nvSpPr>
          <p:cNvPr id="4" name="TextBox 3">
            <a:extLst>
              <a:ext uri="{FF2B5EF4-FFF2-40B4-BE49-F238E27FC236}">
                <a16:creationId xmlns:a16="http://schemas.microsoft.com/office/drawing/2014/main" id="{C204D556-167C-43EA-8179-8235F72C56E2}"/>
              </a:ext>
            </a:extLst>
          </p:cNvPr>
          <p:cNvSpPr txBox="1"/>
          <p:nvPr/>
        </p:nvSpPr>
        <p:spPr>
          <a:xfrm>
            <a:off x="5495260" y="1387263"/>
            <a:ext cx="2860158" cy="369332"/>
          </a:xfrm>
          <a:prstGeom prst="rect">
            <a:avLst/>
          </a:prstGeom>
          <a:noFill/>
        </p:spPr>
        <p:txBody>
          <a:bodyPr wrap="square" rtlCol="0">
            <a:spAutoFit/>
          </a:bodyPr>
          <a:lstStyle/>
          <a:p>
            <a:pPr algn="ctr"/>
            <a:r>
              <a:rPr lang="en-US" b="1" dirty="0">
                <a:solidFill>
                  <a:srgbClr val="FF0000"/>
                </a:solidFill>
              </a:rPr>
              <a:t>Erosion</a:t>
            </a:r>
            <a:endParaRPr lang="en-US" dirty="0">
              <a:solidFill>
                <a:srgbClr val="FF0000"/>
              </a:solidFill>
            </a:endParaRPr>
          </a:p>
        </p:txBody>
      </p:sp>
      <p:sp>
        <p:nvSpPr>
          <p:cNvPr id="5" name="TextBox 4">
            <a:extLst>
              <a:ext uri="{FF2B5EF4-FFF2-40B4-BE49-F238E27FC236}">
                <a16:creationId xmlns:a16="http://schemas.microsoft.com/office/drawing/2014/main" id="{245E49CA-4261-4797-A690-02FABF212DA0}"/>
              </a:ext>
            </a:extLst>
          </p:cNvPr>
          <p:cNvSpPr txBox="1"/>
          <p:nvPr/>
        </p:nvSpPr>
        <p:spPr>
          <a:xfrm>
            <a:off x="9866172" y="1774300"/>
            <a:ext cx="2860158" cy="369332"/>
          </a:xfrm>
          <a:prstGeom prst="rect">
            <a:avLst/>
          </a:prstGeom>
          <a:noFill/>
        </p:spPr>
        <p:txBody>
          <a:bodyPr wrap="square" rtlCol="0">
            <a:spAutoFit/>
          </a:bodyPr>
          <a:lstStyle/>
          <a:p>
            <a:pPr algn="ctr"/>
            <a:r>
              <a:rPr lang="en-US" b="1" dirty="0">
                <a:solidFill>
                  <a:srgbClr val="FF0000"/>
                </a:solidFill>
              </a:rPr>
              <a:t>wind</a:t>
            </a:r>
            <a:endParaRPr lang="en-US" dirty="0">
              <a:solidFill>
                <a:srgbClr val="FF0000"/>
              </a:solidFill>
            </a:endParaRPr>
          </a:p>
        </p:txBody>
      </p:sp>
      <p:sp>
        <p:nvSpPr>
          <p:cNvPr id="6" name="TextBox 5">
            <a:extLst>
              <a:ext uri="{FF2B5EF4-FFF2-40B4-BE49-F238E27FC236}">
                <a16:creationId xmlns:a16="http://schemas.microsoft.com/office/drawing/2014/main" id="{2855AD31-F444-40E9-B88E-F37689ACCC62}"/>
              </a:ext>
            </a:extLst>
          </p:cNvPr>
          <p:cNvSpPr txBox="1"/>
          <p:nvPr/>
        </p:nvSpPr>
        <p:spPr>
          <a:xfrm>
            <a:off x="5575935" y="2133297"/>
            <a:ext cx="2860158" cy="369332"/>
          </a:xfrm>
          <a:prstGeom prst="rect">
            <a:avLst/>
          </a:prstGeom>
          <a:noFill/>
        </p:spPr>
        <p:txBody>
          <a:bodyPr wrap="square" rtlCol="0">
            <a:spAutoFit/>
          </a:bodyPr>
          <a:lstStyle/>
          <a:p>
            <a:pPr algn="ctr"/>
            <a:r>
              <a:rPr lang="en-US" b="1" dirty="0">
                <a:solidFill>
                  <a:srgbClr val="FF0000"/>
                </a:solidFill>
              </a:rPr>
              <a:t>moving ice</a:t>
            </a:r>
            <a:endParaRPr lang="en-US" dirty="0">
              <a:solidFill>
                <a:srgbClr val="FF0000"/>
              </a:solidFill>
            </a:endParaRPr>
          </a:p>
        </p:txBody>
      </p:sp>
      <p:sp>
        <p:nvSpPr>
          <p:cNvPr id="7" name="TextBox 6">
            <a:extLst>
              <a:ext uri="{FF2B5EF4-FFF2-40B4-BE49-F238E27FC236}">
                <a16:creationId xmlns:a16="http://schemas.microsoft.com/office/drawing/2014/main" id="{6DD66291-C6FD-454C-BF87-4523380F92FF}"/>
              </a:ext>
            </a:extLst>
          </p:cNvPr>
          <p:cNvSpPr txBox="1"/>
          <p:nvPr/>
        </p:nvSpPr>
        <p:spPr>
          <a:xfrm>
            <a:off x="8465647" y="2094677"/>
            <a:ext cx="2860158" cy="369332"/>
          </a:xfrm>
          <a:prstGeom prst="rect">
            <a:avLst/>
          </a:prstGeom>
          <a:noFill/>
        </p:spPr>
        <p:txBody>
          <a:bodyPr wrap="square" rtlCol="0">
            <a:spAutoFit/>
          </a:bodyPr>
          <a:lstStyle/>
          <a:p>
            <a:pPr algn="ctr"/>
            <a:r>
              <a:rPr lang="en-US" b="1" dirty="0">
                <a:solidFill>
                  <a:srgbClr val="FF0000"/>
                </a:solidFill>
              </a:rPr>
              <a:t>waves</a:t>
            </a:r>
            <a:endParaRPr lang="en-US" dirty="0">
              <a:solidFill>
                <a:srgbClr val="FF0000"/>
              </a:solidFill>
            </a:endParaRPr>
          </a:p>
        </p:txBody>
      </p:sp>
      <p:sp>
        <p:nvSpPr>
          <p:cNvPr id="8" name="TextBox 7">
            <a:extLst>
              <a:ext uri="{FF2B5EF4-FFF2-40B4-BE49-F238E27FC236}">
                <a16:creationId xmlns:a16="http://schemas.microsoft.com/office/drawing/2014/main" id="{F02DA821-4D9A-499F-8469-37A3F2AD4F61}"/>
              </a:ext>
            </a:extLst>
          </p:cNvPr>
          <p:cNvSpPr txBox="1"/>
          <p:nvPr/>
        </p:nvSpPr>
        <p:spPr>
          <a:xfrm>
            <a:off x="5690460" y="2485800"/>
            <a:ext cx="2860158" cy="369332"/>
          </a:xfrm>
          <a:prstGeom prst="rect">
            <a:avLst/>
          </a:prstGeom>
          <a:noFill/>
        </p:spPr>
        <p:txBody>
          <a:bodyPr wrap="square" rtlCol="0">
            <a:spAutoFit/>
          </a:bodyPr>
          <a:lstStyle/>
          <a:p>
            <a:pPr algn="ctr"/>
            <a:r>
              <a:rPr lang="en-US" b="1" dirty="0">
                <a:solidFill>
                  <a:srgbClr val="FF0000"/>
                </a:solidFill>
              </a:rPr>
              <a:t>running water</a:t>
            </a:r>
            <a:endParaRPr lang="en-US" dirty="0">
              <a:solidFill>
                <a:srgbClr val="FF0000"/>
              </a:solidFill>
            </a:endParaRPr>
          </a:p>
        </p:txBody>
      </p:sp>
      <p:sp>
        <p:nvSpPr>
          <p:cNvPr id="9" name="TextBox 8">
            <a:extLst>
              <a:ext uri="{FF2B5EF4-FFF2-40B4-BE49-F238E27FC236}">
                <a16:creationId xmlns:a16="http://schemas.microsoft.com/office/drawing/2014/main" id="{082F1E22-2C54-49A0-97A9-05D6943FE0FB}"/>
              </a:ext>
            </a:extLst>
          </p:cNvPr>
          <p:cNvSpPr txBox="1"/>
          <p:nvPr/>
        </p:nvSpPr>
        <p:spPr>
          <a:xfrm>
            <a:off x="5575935" y="2873641"/>
            <a:ext cx="2860158" cy="369332"/>
          </a:xfrm>
          <a:prstGeom prst="rect">
            <a:avLst/>
          </a:prstGeom>
          <a:noFill/>
        </p:spPr>
        <p:txBody>
          <a:bodyPr wrap="square" rtlCol="0">
            <a:spAutoFit/>
          </a:bodyPr>
          <a:lstStyle/>
          <a:p>
            <a:pPr algn="ctr"/>
            <a:r>
              <a:rPr lang="en-US" b="1" dirty="0">
                <a:solidFill>
                  <a:srgbClr val="FF0000"/>
                </a:solidFill>
              </a:rPr>
              <a:t>running water</a:t>
            </a:r>
            <a:endParaRPr lang="en-US" dirty="0">
              <a:solidFill>
                <a:srgbClr val="FF0000"/>
              </a:solidFill>
            </a:endParaRPr>
          </a:p>
        </p:txBody>
      </p:sp>
      <p:sp>
        <p:nvSpPr>
          <p:cNvPr id="10" name="TextBox 9">
            <a:extLst>
              <a:ext uri="{FF2B5EF4-FFF2-40B4-BE49-F238E27FC236}">
                <a16:creationId xmlns:a16="http://schemas.microsoft.com/office/drawing/2014/main" id="{C4BD4430-B389-4B8F-B594-070B9EC880CD}"/>
              </a:ext>
            </a:extLst>
          </p:cNvPr>
          <p:cNvSpPr txBox="1"/>
          <p:nvPr/>
        </p:nvSpPr>
        <p:spPr>
          <a:xfrm>
            <a:off x="8286666" y="2891270"/>
            <a:ext cx="2860158" cy="369332"/>
          </a:xfrm>
          <a:prstGeom prst="rect">
            <a:avLst/>
          </a:prstGeom>
          <a:noFill/>
        </p:spPr>
        <p:txBody>
          <a:bodyPr wrap="square" rtlCol="0">
            <a:spAutoFit/>
          </a:bodyPr>
          <a:lstStyle/>
          <a:p>
            <a:pPr algn="ctr"/>
            <a:r>
              <a:rPr lang="en-US" b="1" dirty="0">
                <a:solidFill>
                  <a:srgbClr val="FF0000"/>
                </a:solidFill>
              </a:rPr>
              <a:t>Waves</a:t>
            </a:r>
            <a:endParaRPr lang="en-US" dirty="0">
              <a:solidFill>
                <a:srgbClr val="FF0000"/>
              </a:solidFill>
            </a:endParaRPr>
          </a:p>
        </p:txBody>
      </p:sp>
      <p:sp>
        <p:nvSpPr>
          <p:cNvPr id="11" name="TextBox 10">
            <a:extLst>
              <a:ext uri="{FF2B5EF4-FFF2-40B4-BE49-F238E27FC236}">
                <a16:creationId xmlns:a16="http://schemas.microsoft.com/office/drawing/2014/main" id="{91FA3677-849F-4F8B-8059-89EED4925C17}"/>
              </a:ext>
            </a:extLst>
          </p:cNvPr>
          <p:cNvSpPr txBox="1"/>
          <p:nvPr/>
        </p:nvSpPr>
        <p:spPr>
          <a:xfrm>
            <a:off x="8777113" y="3216318"/>
            <a:ext cx="2860158" cy="369332"/>
          </a:xfrm>
          <a:prstGeom prst="rect">
            <a:avLst/>
          </a:prstGeom>
          <a:noFill/>
        </p:spPr>
        <p:txBody>
          <a:bodyPr wrap="square" rtlCol="0">
            <a:spAutoFit/>
          </a:bodyPr>
          <a:lstStyle/>
          <a:p>
            <a:pPr algn="ctr"/>
            <a:r>
              <a:rPr lang="en-US" b="1" dirty="0">
                <a:solidFill>
                  <a:srgbClr val="FF0000"/>
                </a:solidFill>
              </a:rPr>
              <a:t>jetty</a:t>
            </a:r>
            <a:endParaRPr lang="en-US" dirty="0">
              <a:solidFill>
                <a:srgbClr val="FF0000"/>
              </a:solidFill>
            </a:endParaRPr>
          </a:p>
        </p:txBody>
      </p:sp>
      <p:sp>
        <p:nvSpPr>
          <p:cNvPr id="12" name="TextBox 11">
            <a:extLst>
              <a:ext uri="{FF2B5EF4-FFF2-40B4-BE49-F238E27FC236}">
                <a16:creationId xmlns:a16="http://schemas.microsoft.com/office/drawing/2014/main" id="{2E187B06-EAC4-4A91-A4DF-A6596D934F7A}"/>
              </a:ext>
            </a:extLst>
          </p:cNvPr>
          <p:cNvSpPr txBox="1"/>
          <p:nvPr/>
        </p:nvSpPr>
        <p:spPr>
          <a:xfrm>
            <a:off x="5663066" y="4284499"/>
            <a:ext cx="2860158" cy="369332"/>
          </a:xfrm>
          <a:prstGeom prst="rect">
            <a:avLst/>
          </a:prstGeom>
          <a:noFill/>
        </p:spPr>
        <p:txBody>
          <a:bodyPr wrap="square" rtlCol="0">
            <a:spAutoFit/>
          </a:bodyPr>
          <a:lstStyle/>
          <a:p>
            <a:pPr algn="ctr"/>
            <a:r>
              <a:rPr lang="en-US" b="1" dirty="0">
                <a:solidFill>
                  <a:srgbClr val="FF0000"/>
                </a:solidFill>
              </a:rPr>
              <a:t>beach reclamation</a:t>
            </a:r>
            <a:endParaRPr lang="en-US" dirty="0">
              <a:solidFill>
                <a:srgbClr val="FF0000"/>
              </a:solidFill>
            </a:endParaRPr>
          </a:p>
        </p:txBody>
      </p:sp>
      <p:sp>
        <p:nvSpPr>
          <p:cNvPr id="13" name="TextBox 12">
            <a:extLst>
              <a:ext uri="{FF2B5EF4-FFF2-40B4-BE49-F238E27FC236}">
                <a16:creationId xmlns:a16="http://schemas.microsoft.com/office/drawing/2014/main" id="{E4778D1B-1620-4DC4-90A2-D0D72032EBE7}"/>
              </a:ext>
            </a:extLst>
          </p:cNvPr>
          <p:cNvSpPr txBox="1"/>
          <p:nvPr/>
        </p:nvSpPr>
        <p:spPr>
          <a:xfrm>
            <a:off x="8777113" y="4284499"/>
            <a:ext cx="2860158" cy="369332"/>
          </a:xfrm>
          <a:prstGeom prst="rect">
            <a:avLst/>
          </a:prstGeom>
          <a:noFill/>
        </p:spPr>
        <p:txBody>
          <a:bodyPr wrap="square" rtlCol="0">
            <a:spAutoFit/>
          </a:bodyPr>
          <a:lstStyle/>
          <a:p>
            <a:pPr algn="ctr"/>
            <a:r>
              <a:rPr lang="en-US" b="1" dirty="0">
                <a:solidFill>
                  <a:srgbClr val="FF0000"/>
                </a:solidFill>
              </a:rPr>
              <a:t>sand</a:t>
            </a:r>
            <a:endParaRPr lang="en-US" dirty="0">
              <a:solidFill>
                <a:srgbClr val="FF0000"/>
              </a:solidFill>
            </a:endParaRPr>
          </a:p>
        </p:txBody>
      </p:sp>
      <p:sp>
        <p:nvSpPr>
          <p:cNvPr id="14" name="TextBox 13">
            <a:extLst>
              <a:ext uri="{FF2B5EF4-FFF2-40B4-BE49-F238E27FC236}">
                <a16:creationId xmlns:a16="http://schemas.microsoft.com/office/drawing/2014/main" id="{45719184-0951-4B8E-B67E-51051B8EC796}"/>
              </a:ext>
            </a:extLst>
          </p:cNvPr>
          <p:cNvSpPr txBox="1"/>
          <p:nvPr/>
        </p:nvSpPr>
        <p:spPr>
          <a:xfrm>
            <a:off x="7888638" y="4672340"/>
            <a:ext cx="2860158" cy="369332"/>
          </a:xfrm>
          <a:prstGeom prst="rect">
            <a:avLst/>
          </a:prstGeom>
          <a:noFill/>
        </p:spPr>
        <p:txBody>
          <a:bodyPr wrap="square" rtlCol="0">
            <a:spAutoFit/>
          </a:bodyPr>
          <a:lstStyle/>
          <a:p>
            <a:pPr algn="ctr"/>
            <a:r>
              <a:rPr lang="en-US" b="1" dirty="0">
                <a:solidFill>
                  <a:srgbClr val="FF0000"/>
                </a:solidFill>
              </a:rPr>
              <a:t>rain</a:t>
            </a:r>
            <a:endParaRPr lang="en-US" dirty="0">
              <a:solidFill>
                <a:srgbClr val="FF0000"/>
              </a:solidFill>
            </a:endParaRPr>
          </a:p>
        </p:txBody>
      </p:sp>
      <p:sp>
        <p:nvSpPr>
          <p:cNvPr id="15" name="TextBox 14">
            <a:extLst>
              <a:ext uri="{FF2B5EF4-FFF2-40B4-BE49-F238E27FC236}">
                <a16:creationId xmlns:a16="http://schemas.microsoft.com/office/drawing/2014/main" id="{2FE11AEA-04E8-4FA1-A0C0-0501F75EEEBC}"/>
              </a:ext>
            </a:extLst>
          </p:cNvPr>
          <p:cNvSpPr txBox="1"/>
          <p:nvPr/>
        </p:nvSpPr>
        <p:spPr>
          <a:xfrm>
            <a:off x="6500817" y="5007997"/>
            <a:ext cx="2860158" cy="369332"/>
          </a:xfrm>
          <a:prstGeom prst="rect">
            <a:avLst/>
          </a:prstGeom>
          <a:noFill/>
        </p:spPr>
        <p:txBody>
          <a:bodyPr wrap="square" rtlCol="0">
            <a:spAutoFit/>
          </a:bodyPr>
          <a:lstStyle/>
          <a:p>
            <a:pPr algn="ctr"/>
            <a:r>
              <a:rPr lang="en-US" b="1" dirty="0">
                <a:solidFill>
                  <a:srgbClr val="FF0000"/>
                </a:solidFill>
              </a:rPr>
              <a:t>Levees</a:t>
            </a:r>
            <a:endParaRPr lang="en-US" dirty="0">
              <a:solidFill>
                <a:srgbClr val="FF0000"/>
              </a:solidFill>
            </a:endParaRPr>
          </a:p>
        </p:txBody>
      </p:sp>
      <p:pic>
        <p:nvPicPr>
          <p:cNvPr id="17" name="Picture 16" descr="A group of palm trees&#10;&#10;Description automatically generated">
            <a:extLst>
              <a:ext uri="{FF2B5EF4-FFF2-40B4-BE49-F238E27FC236}">
                <a16:creationId xmlns:a16="http://schemas.microsoft.com/office/drawing/2014/main" id="{84668949-D92A-4F92-A0D3-57E5D10A0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0793"/>
            <a:ext cx="5548393" cy="4230650"/>
          </a:xfrm>
          <a:prstGeom prst="rect">
            <a:avLst/>
          </a:prstGeom>
        </p:spPr>
      </p:pic>
      <p:pic>
        <p:nvPicPr>
          <p:cNvPr id="19" name="Picture 18" descr="A group of people on a mountain&#10;&#10;Description automatically generated">
            <a:extLst>
              <a:ext uri="{FF2B5EF4-FFF2-40B4-BE49-F238E27FC236}">
                <a16:creationId xmlns:a16="http://schemas.microsoft.com/office/drawing/2014/main" id="{122F2CD8-B837-46E5-9082-C658C8BD6303}"/>
              </a:ext>
            </a:extLst>
          </p:cNvPr>
          <p:cNvPicPr>
            <a:picLocks noChangeAspect="1"/>
          </p:cNvPicPr>
          <p:nvPr/>
        </p:nvPicPr>
        <p:blipFill rotWithShape="1">
          <a:blip r:embed="rId3">
            <a:extLst>
              <a:ext uri="{28A0092B-C50C-407E-A947-70E740481C1C}">
                <a14:useLocalDpi xmlns:a14="http://schemas.microsoft.com/office/drawing/2010/main" val="0"/>
              </a:ext>
            </a:extLst>
          </a:blip>
          <a:srcRect r="13992" b="15332"/>
          <a:stretch/>
        </p:blipFill>
        <p:spPr>
          <a:xfrm>
            <a:off x="-774750" y="1470325"/>
            <a:ext cx="6450433" cy="4230650"/>
          </a:xfrm>
          <a:prstGeom prst="rect">
            <a:avLst/>
          </a:prstGeom>
        </p:spPr>
      </p:pic>
      <p:pic>
        <p:nvPicPr>
          <p:cNvPr id="21" name="Picture 20" descr="A close up of a rock&#10;&#10;Description automatically generated">
            <a:extLst>
              <a:ext uri="{FF2B5EF4-FFF2-40B4-BE49-F238E27FC236}">
                <a16:creationId xmlns:a16="http://schemas.microsoft.com/office/drawing/2014/main" id="{9496F626-A7CE-4E4C-AC9E-009DE7DA8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6" y="1356376"/>
            <a:ext cx="5659790" cy="3773193"/>
          </a:xfrm>
          <a:prstGeom prst="rect">
            <a:avLst/>
          </a:prstGeom>
        </p:spPr>
      </p:pic>
      <p:pic>
        <p:nvPicPr>
          <p:cNvPr id="23" name="Picture 22" descr="A pile of snow next to a waterfall&#10;&#10;Description automatically generated">
            <a:extLst>
              <a:ext uri="{FF2B5EF4-FFF2-40B4-BE49-F238E27FC236}">
                <a16:creationId xmlns:a16="http://schemas.microsoft.com/office/drawing/2014/main" id="{CAF1BE45-7936-4EE2-9B6D-4F3BCEB8B2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77" y="1436058"/>
            <a:ext cx="5675683" cy="3192572"/>
          </a:xfrm>
          <a:prstGeom prst="rect">
            <a:avLst/>
          </a:prstGeom>
        </p:spPr>
      </p:pic>
      <p:pic>
        <p:nvPicPr>
          <p:cNvPr id="25" name="Picture 24" descr="A large body of water&#10;&#10;Description automatically generated">
            <a:extLst>
              <a:ext uri="{FF2B5EF4-FFF2-40B4-BE49-F238E27FC236}">
                <a16:creationId xmlns:a16="http://schemas.microsoft.com/office/drawing/2014/main" id="{D2159296-B0D7-42ED-9FA9-D91D3CAB0A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09" y="1563292"/>
            <a:ext cx="5715000" cy="4171950"/>
          </a:xfrm>
          <a:prstGeom prst="rect">
            <a:avLst/>
          </a:prstGeom>
        </p:spPr>
      </p:pic>
      <p:pic>
        <p:nvPicPr>
          <p:cNvPr id="3074" name="Picture 2" descr="Image result for rain causing soil erosion">
            <a:extLst>
              <a:ext uri="{FF2B5EF4-FFF2-40B4-BE49-F238E27FC236}">
                <a16:creationId xmlns:a16="http://schemas.microsoft.com/office/drawing/2014/main" id="{F697D8F6-E4C2-45C9-9349-D84C9F35BD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0" y="1408955"/>
            <a:ext cx="5761141" cy="384784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body of water&#10;&#10;Description automatically generated">
            <a:extLst>
              <a:ext uri="{FF2B5EF4-FFF2-40B4-BE49-F238E27FC236}">
                <a16:creationId xmlns:a16="http://schemas.microsoft.com/office/drawing/2014/main" id="{F05F43AA-C51E-4F7F-8F2A-C38A5C5637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77" y="1817965"/>
            <a:ext cx="5715000" cy="3810000"/>
          </a:xfrm>
          <a:prstGeom prst="rect">
            <a:avLst/>
          </a:prstGeom>
        </p:spPr>
      </p:pic>
    </p:spTree>
    <p:extLst>
      <p:ext uri="{BB962C8B-B14F-4D97-AF65-F5344CB8AC3E}">
        <p14:creationId xmlns:p14="http://schemas.microsoft.com/office/powerpoint/2010/main" val="256294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7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37FBC-84D5-4059-82C9-8B7FB0BA5566}"/>
              </a:ext>
            </a:extLst>
          </p:cNvPr>
          <p:cNvSpPr>
            <a:spLocks noGrp="1"/>
          </p:cNvSpPr>
          <p:nvPr>
            <p:ph idx="1"/>
          </p:nvPr>
        </p:nvSpPr>
        <p:spPr>
          <a:xfrm>
            <a:off x="340242" y="390019"/>
            <a:ext cx="6152828" cy="5986220"/>
          </a:xfrm>
        </p:spPr>
        <p:txBody>
          <a:bodyPr>
            <a:normAutofit fontScale="92500" lnSpcReduction="10000"/>
          </a:bodyPr>
          <a:lstStyle/>
          <a:p>
            <a:pPr marL="0" indent="0">
              <a:lnSpc>
                <a:spcPct val="150000"/>
              </a:lnSpc>
              <a:buNone/>
            </a:pPr>
            <a:r>
              <a:rPr lang="en-US" dirty="0"/>
              <a:t>_____________________ is the process of rocks and soil being dropped (deposited) in a new location.</a:t>
            </a:r>
          </a:p>
          <a:p>
            <a:pPr marL="0" indent="0">
              <a:lnSpc>
                <a:spcPct val="150000"/>
              </a:lnSpc>
              <a:buNone/>
            </a:pPr>
            <a:r>
              <a:rPr lang="en-US" dirty="0"/>
              <a:t>  When sediments are deposited into a lake it can become more _____________________. A broad flat area of rich soil found where rivers empty into oceans, lakes, or other bodies of water is called a _____________________.  These are found at the _____________________ and are often used for _____________________ because of the deposits of nutrient rich soil. _____________________can deposit sand onto beaches. Wind carries the sand and causes _____________________ to drift from their original positions.</a:t>
            </a:r>
          </a:p>
          <a:p>
            <a:pPr marL="0" indent="0">
              <a:buNone/>
            </a:pPr>
            <a:endParaRPr lang="en-US" dirty="0"/>
          </a:p>
        </p:txBody>
      </p:sp>
      <p:sp>
        <p:nvSpPr>
          <p:cNvPr id="4" name="TextBox 3">
            <a:extLst>
              <a:ext uri="{FF2B5EF4-FFF2-40B4-BE49-F238E27FC236}">
                <a16:creationId xmlns:a16="http://schemas.microsoft.com/office/drawing/2014/main" id="{EFFA49A0-82C8-4143-84BB-24A42195742D}"/>
              </a:ext>
            </a:extLst>
          </p:cNvPr>
          <p:cNvSpPr txBox="1"/>
          <p:nvPr/>
        </p:nvSpPr>
        <p:spPr>
          <a:xfrm>
            <a:off x="390251" y="399289"/>
            <a:ext cx="2860158" cy="369332"/>
          </a:xfrm>
          <a:prstGeom prst="rect">
            <a:avLst/>
          </a:prstGeom>
          <a:noFill/>
        </p:spPr>
        <p:txBody>
          <a:bodyPr wrap="square" rtlCol="0">
            <a:spAutoFit/>
          </a:bodyPr>
          <a:lstStyle/>
          <a:p>
            <a:pPr algn="ctr"/>
            <a:r>
              <a:rPr lang="en-US" b="1" dirty="0">
                <a:solidFill>
                  <a:srgbClr val="FF0000"/>
                </a:solidFill>
              </a:rPr>
              <a:t>Deposition</a:t>
            </a:r>
            <a:endParaRPr lang="en-US" dirty="0">
              <a:solidFill>
                <a:srgbClr val="FF0000"/>
              </a:solidFill>
            </a:endParaRPr>
          </a:p>
        </p:txBody>
      </p:sp>
      <p:sp>
        <p:nvSpPr>
          <p:cNvPr id="5" name="TextBox 4">
            <a:extLst>
              <a:ext uri="{FF2B5EF4-FFF2-40B4-BE49-F238E27FC236}">
                <a16:creationId xmlns:a16="http://schemas.microsoft.com/office/drawing/2014/main" id="{993CCEED-C3F3-45E3-B57D-68C312A78483}"/>
              </a:ext>
            </a:extLst>
          </p:cNvPr>
          <p:cNvSpPr txBox="1"/>
          <p:nvPr/>
        </p:nvSpPr>
        <p:spPr>
          <a:xfrm>
            <a:off x="1986577" y="1949223"/>
            <a:ext cx="2860158" cy="369332"/>
          </a:xfrm>
          <a:prstGeom prst="rect">
            <a:avLst/>
          </a:prstGeom>
          <a:noFill/>
        </p:spPr>
        <p:txBody>
          <a:bodyPr wrap="square" rtlCol="0">
            <a:spAutoFit/>
          </a:bodyPr>
          <a:lstStyle/>
          <a:p>
            <a:pPr algn="ctr"/>
            <a:r>
              <a:rPr lang="en-US" b="1" dirty="0">
                <a:solidFill>
                  <a:srgbClr val="FF0000"/>
                </a:solidFill>
              </a:rPr>
              <a:t>shallow</a:t>
            </a:r>
            <a:endParaRPr lang="en-US" dirty="0">
              <a:solidFill>
                <a:srgbClr val="FF0000"/>
              </a:solidFill>
            </a:endParaRPr>
          </a:p>
        </p:txBody>
      </p:sp>
      <p:sp>
        <p:nvSpPr>
          <p:cNvPr id="6" name="TextBox 5">
            <a:extLst>
              <a:ext uri="{FF2B5EF4-FFF2-40B4-BE49-F238E27FC236}">
                <a16:creationId xmlns:a16="http://schemas.microsoft.com/office/drawing/2014/main" id="{3B6D59E2-C831-4931-B3EA-97F94E1C6D8E}"/>
              </a:ext>
            </a:extLst>
          </p:cNvPr>
          <p:cNvSpPr txBox="1"/>
          <p:nvPr/>
        </p:nvSpPr>
        <p:spPr>
          <a:xfrm>
            <a:off x="281043" y="3199182"/>
            <a:ext cx="2860158" cy="369332"/>
          </a:xfrm>
          <a:prstGeom prst="rect">
            <a:avLst/>
          </a:prstGeom>
          <a:noFill/>
        </p:spPr>
        <p:txBody>
          <a:bodyPr wrap="square" rtlCol="0">
            <a:spAutoFit/>
          </a:bodyPr>
          <a:lstStyle/>
          <a:p>
            <a:pPr algn="ctr"/>
            <a:r>
              <a:rPr lang="en-US" b="1" dirty="0">
                <a:solidFill>
                  <a:srgbClr val="FF0000"/>
                </a:solidFill>
              </a:rPr>
              <a:t>delta</a:t>
            </a:r>
            <a:endParaRPr lang="en-US" dirty="0">
              <a:solidFill>
                <a:srgbClr val="FF0000"/>
              </a:solidFill>
            </a:endParaRPr>
          </a:p>
        </p:txBody>
      </p:sp>
      <p:sp>
        <p:nvSpPr>
          <p:cNvPr id="7" name="TextBox 6">
            <a:extLst>
              <a:ext uri="{FF2B5EF4-FFF2-40B4-BE49-F238E27FC236}">
                <a16:creationId xmlns:a16="http://schemas.microsoft.com/office/drawing/2014/main" id="{03E2A52E-7C62-432D-ACA6-8107B98187FC}"/>
              </a:ext>
            </a:extLst>
          </p:cNvPr>
          <p:cNvSpPr txBox="1"/>
          <p:nvPr/>
        </p:nvSpPr>
        <p:spPr>
          <a:xfrm>
            <a:off x="448370" y="3705091"/>
            <a:ext cx="2860158" cy="369332"/>
          </a:xfrm>
          <a:prstGeom prst="rect">
            <a:avLst/>
          </a:prstGeom>
          <a:noFill/>
        </p:spPr>
        <p:txBody>
          <a:bodyPr wrap="square" rtlCol="0">
            <a:spAutoFit/>
          </a:bodyPr>
          <a:lstStyle/>
          <a:p>
            <a:pPr algn="ctr"/>
            <a:r>
              <a:rPr lang="en-US" b="1" dirty="0">
                <a:solidFill>
                  <a:srgbClr val="FF0000"/>
                </a:solidFill>
              </a:rPr>
              <a:t>mouths of rivers</a:t>
            </a:r>
            <a:endParaRPr lang="en-US" dirty="0">
              <a:solidFill>
                <a:srgbClr val="FF0000"/>
              </a:solidFill>
            </a:endParaRPr>
          </a:p>
        </p:txBody>
      </p:sp>
      <p:sp>
        <p:nvSpPr>
          <p:cNvPr id="8" name="TextBox 7">
            <a:extLst>
              <a:ext uri="{FF2B5EF4-FFF2-40B4-BE49-F238E27FC236}">
                <a16:creationId xmlns:a16="http://schemas.microsoft.com/office/drawing/2014/main" id="{4655DFFB-11E8-4611-9F7E-6582596860E1}"/>
              </a:ext>
            </a:extLst>
          </p:cNvPr>
          <p:cNvSpPr txBox="1"/>
          <p:nvPr/>
        </p:nvSpPr>
        <p:spPr>
          <a:xfrm>
            <a:off x="281043" y="4097136"/>
            <a:ext cx="2860158" cy="369332"/>
          </a:xfrm>
          <a:prstGeom prst="rect">
            <a:avLst/>
          </a:prstGeom>
          <a:noFill/>
        </p:spPr>
        <p:txBody>
          <a:bodyPr wrap="square" rtlCol="0">
            <a:spAutoFit/>
          </a:bodyPr>
          <a:lstStyle/>
          <a:p>
            <a:pPr algn="ctr"/>
            <a:r>
              <a:rPr lang="en-US" b="1" dirty="0">
                <a:solidFill>
                  <a:srgbClr val="FF0000"/>
                </a:solidFill>
              </a:rPr>
              <a:t>farming</a:t>
            </a:r>
            <a:endParaRPr lang="en-US" dirty="0">
              <a:solidFill>
                <a:srgbClr val="FF0000"/>
              </a:solidFill>
            </a:endParaRPr>
          </a:p>
        </p:txBody>
      </p:sp>
      <p:sp>
        <p:nvSpPr>
          <p:cNvPr id="9" name="TextBox 8">
            <a:extLst>
              <a:ext uri="{FF2B5EF4-FFF2-40B4-BE49-F238E27FC236}">
                <a16:creationId xmlns:a16="http://schemas.microsoft.com/office/drawing/2014/main" id="{BE4C511D-020A-467A-8972-038E27783960}"/>
              </a:ext>
            </a:extLst>
          </p:cNvPr>
          <p:cNvSpPr txBox="1"/>
          <p:nvPr/>
        </p:nvSpPr>
        <p:spPr>
          <a:xfrm>
            <a:off x="2444973" y="4583670"/>
            <a:ext cx="2860158" cy="369332"/>
          </a:xfrm>
          <a:prstGeom prst="rect">
            <a:avLst/>
          </a:prstGeom>
          <a:noFill/>
        </p:spPr>
        <p:txBody>
          <a:bodyPr wrap="square" rtlCol="0">
            <a:spAutoFit/>
          </a:bodyPr>
          <a:lstStyle/>
          <a:p>
            <a:pPr algn="ctr"/>
            <a:r>
              <a:rPr lang="en-US" b="1" dirty="0">
                <a:solidFill>
                  <a:srgbClr val="FF0000"/>
                </a:solidFill>
              </a:rPr>
              <a:t>Waves</a:t>
            </a:r>
            <a:endParaRPr lang="en-US" dirty="0">
              <a:solidFill>
                <a:srgbClr val="FF0000"/>
              </a:solidFill>
            </a:endParaRPr>
          </a:p>
        </p:txBody>
      </p:sp>
      <p:sp>
        <p:nvSpPr>
          <p:cNvPr id="10" name="TextBox 9">
            <a:extLst>
              <a:ext uri="{FF2B5EF4-FFF2-40B4-BE49-F238E27FC236}">
                <a16:creationId xmlns:a16="http://schemas.microsoft.com/office/drawing/2014/main" id="{0E15558E-AFB3-4F83-A9F9-5EB3A6FDE2C5}"/>
              </a:ext>
            </a:extLst>
          </p:cNvPr>
          <p:cNvSpPr txBox="1"/>
          <p:nvPr/>
        </p:nvSpPr>
        <p:spPr>
          <a:xfrm>
            <a:off x="1711122" y="5460959"/>
            <a:ext cx="2860158" cy="369332"/>
          </a:xfrm>
          <a:prstGeom prst="rect">
            <a:avLst/>
          </a:prstGeom>
          <a:noFill/>
        </p:spPr>
        <p:txBody>
          <a:bodyPr wrap="square" rtlCol="0">
            <a:spAutoFit/>
          </a:bodyPr>
          <a:lstStyle/>
          <a:p>
            <a:pPr algn="ctr"/>
            <a:r>
              <a:rPr lang="en-US" b="1" dirty="0">
                <a:solidFill>
                  <a:srgbClr val="FF0000"/>
                </a:solidFill>
              </a:rPr>
              <a:t>sand dunes</a:t>
            </a:r>
            <a:endParaRPr lang="en-US" dirty="0">
              <a:solidFill>
                <a:srgbClr val="FF0000"/>
              </a:solidFill>
            </a:endParaRPr>
          </a:p>
        </p:txBody>
      </p:sp>
      <p:pic>
        <p:nvPicPr>
          <p:cNvPr id="12" name="Picture 11" descr="A picture containing text, map&#10;&#10;Description automatically generated">
            <a:extLst>
              <a:ext uri="{FF2B5EF4-FFF2-40B4-BE49-F238E27FC236}">
                <a16:creationId xmlns:a16="http://schemas.microsoft.com/office/drawing/2014/main" id="{A41F897F-336F-4C9D-B9E0-FCCB2C527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313" y="0"/>
            <a:ext cx="5861687" cy="3843580"/>
          </a:xfrm>
          <a:prstGeom prst="rect">
            <a:avLst/>
          </a:prstGeom>
        </p:spPr>
      </p:pic>
      <p:pic>
        <p:nvPicPr>
          <p:cNvPr id="14" name="Picture 13" descr="A body of water&#10;&#10;Description automatically generated">
            <a:extLst>
              <a:ext uri="{FF2B5EF4-FFF2-40B4-BE49-F238E27FC236}">
                <a16:creationId xmlns:a16="http://schemas.microsoft.com/office/drawing/2014/main" id="{9BD0BB4A-4AFC-4036-A38B-98B735AA9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986" y="2961427"/>
            <a:ext cx="6027327" cy="3896573"/>
          </a:xfrm>
          <a:prstGeom prst="rect">
            <a:avLst/>
          </a:prstGeom>
        </p:spPr>
      </p:pic>
      <p:pic>
        <p:nvPicPr>
          <p:cNvPr id="16" name="Picture 15" descr="A bed with a mountain in the background&#10;&#10;Description automatically generated">
            <a:extLst>
              <a:ext uri="{FF2B5EF4-FFF2-40B4-BE49-F238E27FC236}">
                <a16:creationId xmlns:a16="http://schemas.microsoft.com/office/drawing/2014/main" id="{0A11071B-3832-4661-B275-66B96AFDAC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640" y="1203094"/>
            <a:ext cx="5871549" cy="3896573"/>
          </a:xfrm>
          <a:prstGeom prst="rect">
            <a:avLst/>
          </a:prstGeom>
        </p:spPr>
      </p:pic>
    </p:spTree>
    <p:extLst>
      <p:ext uri="{BB962C8B-B14F-4D97-AF65-F5344CB8AC3E}">
        <p14:creationId xmlns:p14="http://schemas.microsoft.com/office/powerpoint/2010/main" val="76863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31889C-87CA-4DC1-BD58-D46B40DD61BA}"/>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4645" y="1714499"/>
            <a:ext cx="4699320" cy="4697875"/>
          </a:xfrm>
          <a:prstGeom prst="rect">
            <a:avLst/>
          </a:prstGeom>
        </p:spPr>
      </p:pic>
      <p:sp>
        <p:nvSpPr>
          <p:cNvPr id="8" name="Content Placeholder 7">
            <a:extLst>
              <a:ext uri="{FF2B5EF4-FFF2-40B4-BE49-F238E27FC236}">
                <a16:creationId xmlns:a16="http://schemas.microsoft.com/office/drawing/2014/main" id="{640FFEF0-623D-4123-85EC-1746D6E7CA33}"/>
              </a:ext>
            </a:extLst>
          </p:cNvPr>
          <p:cNvSpPr>
            <a:spLocks noGrp="1"/>
          </p:cNvSpPr>
          <p:nvPr>
            <p:ph idx="1"/>
          </p:nvPr>
        </p:nvSpPr>
        <p:spPr>
          <a:xfrm>
            <a:off x="5807959" y="1714499"/>
            <a:ext cx="5836174" cy="4457700"/>
          </a:xfrm>
        </p:spPr>
        <p:txBody>
          <a:bodyPr/>
          <a:lstStyle/>
          <a:p>
            <a:pPr marL="0" indent="0">
              <a:buNone/>
            </a:pPr>
            <a:r>
              <a:rPr lang="en-US" dirty="0"/>
              <a:t> </a:t>
            </a:r>
          </a:p>
          <a:p>
            <a:pPr marL="0" indent="0">
              <a:buNone/>
            </a:pPr>
            <a:r>
              <a:rPr lang="en-US" dirty="0"/>
              <a:t>________________ occurs because of erosion:</a:t>
            </a:r>
          </a:p>
          <a:p>
            <a:pPr marL="0" indent="0">
              <a:buNone/>
            </a:pPr>
            <a:r>
              <a:rPr lang="en-US" dirty="0"/>
              <a:t>As water flows quickly around a bend, it will erode the soil in that area and deposit it in another area where the river slows.</a:t>
            </a:r>
          </a:p>
          <a:p>
            <a:pPr marL="0" indent="0">
              <a:buNone/>
            </a:pPr>
            <a:endParaRPr lang="en-US" dirty="0"/>
          </a:p>
        </p:txBody>
      </p:sp>
      <p:sp>
        <p:nvSpPr>
          <p:cNvPr id="9" name="TextBox 8">
            <a:extLst>
              <a:ext uri="{FF2B5EF4-FFF2-40B4-BE49-F238E27FC236}">
                <a16:creationId xmlns:a16="http://schemas.microsoft.com/office/drawing/2014/main" id="{4BAD5F9D-71A1-43F8-823A-BDAA5C4635F5}"/>
              </a:ext>
            </a:extLst>
          </p:cNvPr>
          <p:cNvSpPr txBox="1"/>
          <p:nvPr/>
        </p:nvSpPr>
        <p:spPr>
          <a:xfrm>
            <a:off x="5807958" y="2321375"/>
            <a:ext cx="2860158" cy="369332"/>
          </a:xfrm>
          <a:prstGeom prst="rect">
            <a:avLst/>
          </a:prstGeom>
          <a:noFill/>
        </p:spPr>
        <p:txBody>
          <a:bodyPr wrap="square" rtlCol="0">
            <a:spAutoFit/>
          </a:bodyPr>
          <a:lstStyle/>
          <a:p>
            <a:pPr algn="ctr"/>
            <a:r>
              <a:rPr lang="en-US" b="1" dirty="0">
                <a:solidFill>
                  <a:srgbClr val="FF0000"/>
                </a:solidFill>
              </a:rPr>
              <a:t>Deposition</a:t>
            </a:r>
            <a:endParaRPr lang="en-US" dirty="0">
              <a:solidFill>
                <a:srgbClr val="FF0000"/>
              </a:solidFill>
            </a:endParaRPr>
          </a:p>
        </p:txBody>
      </p:sp>
    </p:spTree>
    <p:extLst>
      <p:ext uri="{BB962C8B-B14F-4D97-AF65-F5344CB8AC3E}">
        <p14:creationId xmlns:p14="http://schemas.microsoft.com/office/powerpoint/2010/main" val="2558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E8C6F2-860E-46F1-BD47-1331D5D06351}"/>
              </a:ext>
            </a:extLst>
          </p:cNvPr>
          <p:cNvSpPr>
            <a:spLocks noGrp="1"/>
          </p:cNvSpPr>
          <p:nvPr>
            <p:ph idx="1"/>
          </p:nvPr>
        </p:nvSpPr>
        <p:spPr>
          <a:xfrm>
            <a:off x="-1" y="1518834"/>
            <a:ext cx="5738039" cy="5067946"/>
          </a:xfrm>
        </p:spPr>
        <p:txBody>
          <a:bodyPr>
            <a:normAutofit fontScale="92500"/>
          </a:bodyPr>
          <a:lstStyle/>
          <a:p>
            <a:pPr marL="0" indent="0">
              <a:lnSpc>
                <a:spcPct val="150000"/>
              </a:lnSpc>
              <a:buNone/>
            </a:pPr>
            <a:r>
              <a:rPr lang="en-US" dirty="0"/>
              <a:t>_____________________ are caused by magma rising to the surface of the earth, which causes bubbles of gas to appear in it. This gas can cause pressure to build up in the mountain, and it eventually _____________________. When the magma bursts out of the earth, it is called _____________________. _____________________ can be produced by volcanic eruptions because the _____________________ and ash collect.</a:t>
            </a:r>
          </a:p>
          <a:p>
            <a:pPr marL="0" indent="0">
              <a:buNone/>
            </a:pPr>
            <a:endParaRPr lang="en-US" dirty="0"/>
          </a:p>
        </p:txBody>
      </p:sp>
      <p:sp>
        <p:nvSpPr>
          <p:cNvPr id="4" name="TextBox 3">
            <a:extLst>
              <a:ext uri="{FF2B5EF4-FFF2-40B4-BE49-F238E27FC236}">
                <a16:creationId xmlns:a16="http://schemas.microsoft.com/office/drawing/2014/main" id="{BE9517AE-F188-4EB2-8D14-6D2AFBB08F5D}"/>
              </a:ext>
            </a:extLst>
          </p:cNvPr>
          <p:cNvSpPr txBox="1"/>
          <p:nvPr/>
        </p:nvSpPr>
        <p:spPr>
          <a:xfrm>
            <a:off x="365470" y="1518834"/>
            <a:ext cx="2860158" cy="369332"/>
          </a:xfrm>
          <a:prstGeom prst="rect">
            <a:avLst/>
          </a:prstGeom>
          <a:noFill/>
        </p:spPr>
        <p:txBody>
          <a:bodyPr wrap="square" rtlCol="0">
            <a:spAutoFit/>
          </a:bodyPr>
          <a:lstStyle/>
          <a:p>
            <a:pPr algn="ctr"/>
            <a:r>
              <a:rPr lang="en-US" b="1" dirty="0">
                <a:solidFill>
                  <a:srgbClr val="FF0000"/>
                </a:solidFill>
              </a:rPr>
              <a:t>Volcanoes</a:t>
            </a:r>
            <a:endParaRPr lang="en-US" dirty="0">
              <a:solidFill>
                <a:srgbClr val="FF0000"/>
              </a:solidFill>
            </a:endParaRPr>
          </a:p>
        </p:txBody>
      </p:sp>
      <p:sp>
        <p:nvSpPr>
          <p:cNvPr id="5" name="TextBox 4">
            <a:extLst>
              <a:ext uri="{FF2B5EF4-FFF2-40B4-BE49-F238E27FC236}">
                <a16:creationId xmlns:a16="http://schemas.microsoft.com/office/drawing/2014/main" id="{C47098D7-92B7-443F-AF0F-2166505E3105}"/>
              </a:ext>
            </a:extLst>
          </p:cNvPr>
          <p:cNvSpPr txBox="1"/>
          <p:nvPr/>
        </p:nvSpPr>
        <p:spPr>
          <a:xfrm>
            <a:off x="1438939" y="3393258"/>
            <a:ext cx="2860158" cy="369332"/>
          </a:xfrm>
          <a:prstGeom prst="rect">
            <a:avLst/>
          </a:prstGeom>
          <a:noFill/>
        </p:spPr>
        <p:txBody>
          <a:bodyPr wrap="square" rtlCol="0">
            <a:spAutoFit/>
          </a:bodyPr>
          <a:lstStyle/>
          <a:p>
            <a:pPr algn="ctr"/>
            <a:r>
              <a:rPr lang="en-US" b="1" dirty="0">
                <a:solidFill>
                  <a:srgbClr val="FF0000"/>
                </a:solidFill>
              </a:rPr>
              <a:t>explodes</a:t>
            </a:r>
            <a:endParaRPr lang="en-US" dirty="0">
              <a:solidFill>
                <a:srgbClr val="FF0000"/>
              </a:solidFill>
            </a:endParaRPr>
          </a:p>
        </p:txBody>
      </p:sp>
      <p:sp>
        <p:nvSpPr>
          <p:cNvPr id="6" name="TextBox 5">
            <a:extLst>
              <a:ext uri="{FF2B5EF4-FFF2-40B4-BE49-F238E27FC236}">
                <a16:creationId xmlns:a16="http://schemas.microsoft.com/office/drawing/2014/main" id="{EC5C6767-A1B0-43AE-87DB-BA37A92C1277}"/>
              </a:ext>
            </a:extLst>
          </p:cNvPr>
          <p:cNvSpPr txBox="1"/>
          <p:nvPr/>
        </p:nvSpPr>
        <p:spPr>
          <a:xfrm>
            <a:off x="8860" y="4340637"/>
            <a:ext cx="2860158" cy="369332"/>
          </a:xfrm>
          <a:prstGeom prst="rect">
            <a:avLst/>
          </a:prstGeom>
          <a:noFill/>
        </p:spPr>
        <p:txBody>
          <a:bodyPr wrap="square" rtlCol="0">
            <a:spAutoFit/>
          </a:bodyPr>
          <a:lstStyle/>
          <a:p>
            <a:pPr algn="ctr"/>
            <a:r>
              <a:rPr lang="en-US" b="1" dirty="0">
                <a:solidFill>
                  <a:srgbClr val="FF0000"/>
                </a:solidFill>
              </a:rPr>
              <a:t>lava</a:t>
            </a:r>
            <a:endParaRPr lang="en-US" dirty="0">
              <a:solidFill>
                <a:srgbClr val="FF0000"/>
              </a:solidFill>
            </a:endParaRPr>
          </a:p>
        </p:txBody>
      </p:sp>
      <p:sp>
        <p:nvSpPr>
          <p:cNvPr id="7" name="TextBox 6">
            <a:extLst>
              <a:ext uri="{FF2B5EF4-FFF2-40B4-BE49-F238E27FC236}">
                <a16:creationId xmlns:a16="http://schemas.microsoft.com/office/drawing/2014/main" id="{A50EBF7D-3457-4C45-89AF-38860B0C0B06}"/>
              </a:ext>
            </a:extLst>
          </p:cNvPr>
          <p:cNvSpPr txBox="1"/>
          <p:nvPr/>
        </p:nvSpPr>
        <p:spPr>
          <a:xfrm>
            <a:off x="8860" y="4805353"/>
            <a:ext cx="2860158" cy="369332"/>
          </a:xfrm>
          <a:prstGeom prst="rect">
            <a:avLst/>
          </a:prstGeom>
          <a:noFill/>
        </p:spPr>
        <p:txBody>
          <a:bodyPr wrap="square" rtlCol="0">
            <a:spAutoFit/>
          </a:bodyPr>
          <a:lstStyle/>
          <a:p>
            <a:pPr algn="ctr"/>
            <a:r>
              <a:rPr lang="en-US" b="1" dirty="0">
                <a:solidFill>
                  <a:srgbClr val="FF0000"/>
                </a:solidFill>
              </a:rPr>
              <a:t>Mountains</a:t>
            </a:r>
            <a:endParaRPr lang="en-US" dirty="0">
              <a:solidFill>
                <a:srgbClr val="FF0000"/>
              </a:solidFill>
            </a:endParaRPr>
          </a:p>
        </p:txBody>
      </p:sp>
      <p:sp>
        <p:nvSpPr>
          <p:cNvPr id="8" name="TextBox 7">
            <a:extLst>
              <a:ext uri="{FF2B5EF4-FFF2-40B4-BE49-F238E27FC236}">
                <a16:creationId xmlns:a16="http://schemas.microsoft.com/office/drawing/2014/main" id="{7F6E0C21-E5CC-4297-8B8A-CD837E20AF23}"/>
              </a:ext>
            </a:extLst>
          </p:cNvPr>
          <p:cNvSpPr txBox="1"/>
          <p:nvPr/>
        </p:nvSpPr>
        <p:spPr>
          <a:xfrm>
            <a:off x="249414" y="5752732"/>
            <a:ext cx="2860158" cy="369332"/>
          </a:xfrm>
          <a:prstGeom prst="rect">
            <a:avLst/>
          </a:prstGeom>
          <a:noFill/>
        </p:spPr>
        <p:txBody>
          <a:bodyPr wrap="square" rtlCol="0">
            <a:spAutoFit/>
          </a:bodyPr>
          <a:lstStyle/>
          <a:p>
            <a:pPr algn="ctr"/>
            <a:r>
              <a:rPr lang="en-US" b="1" dirty="0">
                <a:solidFill>
                  <a:srgbClr val="FF0000"/>
                </a:solidFill>
              </a:rPr>
              <a:t>lava</a:t>
            </a:r>
            <a:endParaRPr lang="en-US" dirty="0">
              <a:solidFill>
                <a:srgbClr val="FF0000"/>
              </a:solidFill>
            </a:endParaRPr>
          </a:p>
        </p:txBody>
      </p:sp>
      <p:pic>
        <p:nvPicPr>
          <p:cNvPr id="10" name="Picture 9" descr="A snow covered mountain&#10;&#10;Description automatically generated">
            <a:extLst>
              <a:ext uri="{FF2B5EF4-FFF2-40B4-BE49-F238E27FC236}">
                <a16:creationId xmlns:a16="http://schemas.microsoft.com/office/drawing/2014/main" id="{7081589A-2038-4535-8E4C-4D0D8AB0DDC4}"/>
              </a:ext>
            </a:extLst>
          </p:cNvPr>
          <p:cNvPicPr>
            <a:picLocks noChangeAspect="1"/>
          </p:cNvPicPr>
          <p:nvPr/>
        </p:nvPicPr>
        <p:blipFill rotWithShape="1">
          <a:blip r:embed="rId2">
            <a:extLst>
              <a:ext uri="{28A0092B-C50C-407E-A947-70E740481C1C}">
                <a14:useLocalDpi xmlns:a14="http://schemas.microsoft.com/office/drawing/2010/main" val="0"/>
              </a:ext>
            </a:extLst>
          </a:blip>
          <a:srcRect l="15780"/>
          <a:stretch/>
        </p:blipFill>
        <p:spPr>
          <a:xfrm>
            <a:off x="5859684" y="1518834"/>
            <a:ext cx="6323456" cy="3925699"/>
          </a:xfrm>
          <a:prstGeom prst="rect">
            <a:avLst/>
          </a:prstGeom>
        </p:spPr>
      </p:pic>
    </p:spTree>
    <p:extLst>
      <p:ext uri="{BB962C8B-B14F-4D97-AF65-F5344CB8AC3E}">
        <p14:creationId xmlns:p14="http://schemas.microsoft.com/office/powerpoint/2010/main" val="10805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theme/theme1.xml><?xml version="1.0" encoding="utf-8"?>
<a:theme xmlns:a="http://schemas.openxmlformats.org/drawingml/2006/main" name="Science Project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60.potx" id="{B0D06C54-B873-49D2-AD73-EE9BB8599BFF}" vid="{334807F6-B3E0-4323-AC38-BDC7A606DAA1}"/>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Science project presentation (widescreen)</Template>
  <TotalTime>142</TotalTime>
  <Words>545</Words>
  <Application>Microsoft Office PowerPoint</Application>
  <PresentationFormat>Widescreen</PresentationFormat>
  <Paragraphs>62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Symbol</vt:lpstr>
      <vt:lpstr>Science Project 16x9</vt:lpstr>
      <vt:lpstr>Constructive and Deconstructive Forces Study Guide</vt:lpstr>
      <vt:lpstr>Deconstructive</vt:lpstr>
      <vt:lpstr>PowerPoint Presentation</vt:lpstr>
      <vt:lpstr>PowerPoint Presentation</vt:lpstr>
      <vt:lpstr>Constructive &amp; Destructive Forces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Constructive and Deconstructive Forces Study Guide</dc:title>
  <dc:creator>Joseph Stone</dc:creator>
  <cp:lastModifiedBy>Donna M. Stone</cp:lastModifiedBy>
  <cp:revision>15</cp:revision>
  <dcterms:created xsi:type="dcterms:W3CDTF">2019-09-06T22:28:19Z</dcterms:created>
  <dcterms:modified xsi:type="dcterms:W3CDTF">2019-09-09T10:45:33Z</dcterms:modified>
</cp:coreProperties>
</file>