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256" r:id="rId5"/>
    <p:sldId id="277" r:id="rId6"/>
    <p:sldId id="275" r:id="rId7"/>
    <p:sldId id="297" r:id="rId8"/>
    <p:sldId id="257" r:id="rId9"/>
    <p:sldId id="276" r:id="rId10"/>
    <p:sldId id="270" r:id="rId11"/>
    <p:sldId id="271" r:id="rId12"/>
    <p:sldId id="273" r:id="rId13"/>
    <p:sldId id="272" r:id="rId14"/>
    <p:sldId id="278" r:id="rId15"/>
    <p:sldId id="298" r:id="rId16"/>
    <p:sldId id="279" r:id="rId17"/>
    <p:sldId id="280" r:id="rId18"/>
    <p:sldId id="289" r:id="rId19"/>
    <p:sldId id="288" r:id="rId20"/>
    <p:sldId id="290" r:id="rId21"/>
    <p:sldId id="281" r:id="rId22"/>
    <p:sldId id="284" r:id="rId23"/>
    <p:sldId id="285" r:id="rId24"/>
    <p:sldId id="286" r:id="rId25"/>
    <p:sldId id="282" r:id="rId26"/>
    <p:sldId id="287" r:id="rId27"/>
    <p:sldId id="291" r:id="rId28"/>
    <p:sldId id="274" r:id="rId29"/>
    <p:sldId id="283" r:id="rId30"/>
    <p:sldId id="304" r:id="rId31"/>
    <p:sldId id="292" r:id="rId32"/>
    <p:sldId id="293" r:id="rId33"/>
    <p:sldId id="299" r:id="rId34"/>
    <p:sldId id="294" r:id="rId35"/>
    <p:sldId id="295" r:id="rId36"/>
    <p:sldId id="296" r:id="rId37"/>
    <p:sldId id="300" r:id="rId38"/>
    <p:sldId id="301" r:id="rId39"/>
    <p:sldId id="303" r:id="rId40"/>
    <p:sldId id="302"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2" autoAdjust="0"/>
  </p:normalViewPr>
  <p:slideViewPr>
    <p:cSldViewPr snapToGrid="0">
      <p:cViewPr varScale="1">
        <p:scale>
          <a:sx n="59" d="100"/>
          <a:sy n="59" d="100"/>
        </p:scale>
        <p:origin x="72" y="224"/>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9/12/2020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9/11/2020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a:xfrm rot="840000">
            <a:off x="6824380" y="2708991"/>
            <a:ext cx="5589935" cy="1827069"/>
          </a:xfrm>
        </p:spPr>
        <p:txBody>
          <a:bodyPr>
            <a:noAutofit/>
          </a:bodyPr>
          <a:lstStyle/>
          <a:p>
            <a:pPr algn="ctr"/>
            <a:r>
              <a:rPr lang="en-US" sz="4400" dirty="0"/>
              <a:t>How to Write</a:t>
            </a:r>
            <a:br>
              <a:rPr lang="en-US" sz="4400" dirty="0"/>
            </a:br>
            <a:r>
              <a:rPr lang="en-US" sz="4400" dirty="0"/>
              <a:t>Informational Writing?</a:t>
            </a:r>
            <a:endParaRPr lang="ru-RU" sz="4400"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pPr algn="ctr"/>
            <a:r>
              <a:rPr lang="en-US" dirty="0"/>
              <a:t>Rats Around Us</a:t>
            </a:r>
            <a:endParaRPr lang="ru-RU" dirty="0"/>
          </a:p>
        </p:txBody>
      </p:sp>
      <p:pic>
        <p:nvPicPr>
          <p:cNvPr id="8" name="Picture Placeholder 7" descr="A rodent looking at the camera&#10;&#10;Description automatically generated">
            <a:extLst>
              <a:ext uri="{FF2B5EF4-FFF2-40B4-BE49-F238E27FC236}">
                <a16:creationId xmlns:a16="http://schemas.microsoft.com/office/drawing/2014/main" id="{8AF585CF-A3E5-428E-80E9-B0F5A098448E}"/>
              </a:ext>
            </a:extLst>
          </p:cNvPr>
          <p:cNvPicPr>
            <a:picLocks noGrp="1" noChangeAspect="1"/>
          </p:cNvPicPr>
          <p:nvPr>
            <p:ph type="pic" sz="quarter" idx="15"/>
          </p:nvPr>
        </p:nvPicPr>
        <p:blipFill>
          <a:blip r:embed="rId2"/>
          <a:srcRect t="7261" b="7261"/>
          <a:stretch>
            <a:fillRect/>
          </a:stretch>
        </p:blipFill>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E18C92-1274-4B10-B88E-6552ABAB0ACB}"/>
              </a:ext>
            </a:extLst>
          </p:cNvPr>
          <p:cNvSpPr>
            <a:spLocks noGrp="1"/>
          </p:cNvSpPr>
          <p:nvPr>
            <p:ph type="ftr" sz="quarter" idx="11"/>
          </p:nvPr>
        </p:nvSpPr>
        <p:spPr>
          <a:xfrm>
            <a:off x="1370239" y="0"/>
            <a:ext cx="3824233" cy="410526"/>
          </a:xfrm>
        </p:spPr>
        <p:txBody>
          <a:bodyPr/>
          <a:lstStyle/>
          <a:p>
            <a:pPr algn="ctr"/>
            <a:r>
              <a:rPr lang="en-US" sz="2400" noProof="0" dirty="0"/>
              <a:t>Let’s do one together</a:t>
            </a:r>
          </a:p>
        </p:txBody>
      </p:sp>
      <p:sp>
        <p:nvSpPr>
          <p:cNvPr id="3" name="Slide Number Placeholder 2">
            <a:extLst>
              <a:ext uri="{FF2B5EF4-FFF2-40B4-BE49-F238E27FC236}">
                <a16:creationId xmlns:a16="http://schemas.microsoft.com/office/drawing/2014/main" id="{78AB2989-BA90-47A5-98F8-9449DA898C08}"/>
              </a:ext>
            </a:extLst>
          </p:cNvPr>
          <p:cNvSpPr>
            <a:spLocks noGrp="1"/>
          </p:cNvSpPr>
          <p:nvPr>
            <p:ph type="sldNum" sz="quarter" idx="12"/>
          </p:nvPr>
        </p:nvSpPr>
        <p:spPr/>
        <p:txBody>
          <a:bodyPr/>
          <a:lstStyle/>
          <a:p>
            <a:fld id="{98C0CDE5-970C-4CC4-BF43-0DA127E73E82}" type="slidenum">
              <a:rPr lang="en-US" noProof="0" smtClean="0"/>
              <a:t>10</a:t>
            </a:fld>
            <a:endParaRPr lang="en-US" noProof="0" dirty="0"/>
          </a:p>
        </p:txBody>
      </p:sp>
      <p:pic>
        <p:nvPicPr>
          <p:cNvPr id="5" name="Picture 4">
            <a:extLst>
              <a:ext uri="{FF2B5EF4-FFF2-40B4-BE49-F238E27FC236}">
                <a16:creationId xmlns:a16="http://schemas.microsoft.com/office/drawing/2014/main" id="{2AD9BB4F-D253-4568-B77D-456703A36AA3}"/>
              </a:ext>
            </a:extLst>
          </p:cNvPr>
          <p:cNvPicPr>
            <a:picLocks noChangeAspect="1"/>
          </p:cNvPicPr>
          <p:nvPr/>
        </p:nvPicPr>
        <p:blipFill>
          <a:blip r:embed="rId2"/>
          <a:stretch>
            <a:fillRect/>
          </a:stretch>
        </p:blipFill>
        <p:spPr>
          <a:xfrm>
            <a:off x="6765089" y="185197"/>
            <a:ext cx="4884046" cy="6487606"/>
          </a:xfrm>
          <a:prstGeom prst="rect">
            <a:avLst/>
          </a:prstGeom>
          <a:ln w="28575">
            <a:solidFill>
              <a:schemeClr val="tx1"/>
            </a:solidFill>
          </a:ln>
        </p:spPr>
      </p:pic>
      <p:pic>
        <p:nvPicPr>
          <p:cNvPr id="9" name="Picture 8">
            <a:extLst>
              <a:ext uri="{FF2B5EF4-FFF2-40B4-BE49-F238E27FC236}">
                <a16:creationId xmlns:a16="http://schemas.microsoft.com/office/drawing/2014/main" id="{080A2F41-CA97-457F-8C74-C96A66B97223}"/>
              </a:ext>
            </a:extLst>
          </p:cNvPr>
          <p:cNvPicPr>
            <a:picLocks noChangeAspect="1"/>
          </p:cNvPicPr>
          <p:nvPr/>
        </p:nvPicPr>
        <p:blipFill rotWithShape="1">
          <a:blip r:embed="rId3"/>
          <a:srcRect l="3088" t="51460" r="49245" b="25739"/>
          <a:stretch/>
        </p:blipFill>
        <p:spPr>
          <a:xfrm>
            <a:off x="1933575" y="1860319"/>
            <a:ext cx="3116051" cy="1843864"/>
          </a:xfrm>
          <a:prstGeom prst="rect">
            <a:avLst/>
          </a:prstGeom>
          <a:ln w="38100">
            <a:solidFill>
              <a:schemeClr val="tx1"/>
            </a:solidFill>
          </a:ln>
        </p:spPr>
      </p:pic>
      <p:pic>
        <p:nvPicPr>
          <p:cNvPr id="7" name="Picture 6">
            <a:extLst>
              <a:ext uri="{FF2B5EF4-FFF2-40B4-BE49-F238E27FC236}">
                <a16:creationId xmlns:a16="http://schemas.microsoft.com/office/drawing/2014/main" id="{88CC9DA6-B9F2-4FF2-981F-C3CFA927BF51}"/>
              </a:ext>
            </a:extLst>
          </p:cNvPr>
          <p:cNvPicPr>
            <a:picLocks noChangeAspect="1"/>
          </p:cNvPicPr>
          <p:nvPr/>
        </p:nvPicPr>
        <p:blipFill rotWithShape="1">
          <a:blip r:embed="rId3"/>
          <a:srcRect l="3088" t="51460" r="49245" b="25739"/>
          <a:stretch/>
        </p:blipFill>
        <p:spPr>
          <a:xfrm>
            <a:off x="641222" y="513128"/>
            <a:ext cx="5658472" cy="3348293"/>
          </a:xfrm>
          <a:prstGeom prst="rect">
            <a:avLst/>
          </a:prstGeom>
          <a:ln w="38100">
            <a:solidFill>
              <a:schemeClr val="tx1"/>
            </a:solidFill>
          </a:ln>
        </p:spPr>
      </p:pic>
      <p:sp>
        <p:nvSpPr>
          <p:cNvPr id="10" name="Thought Bubble: Cloud 9">
            <a:extLst>
              <a:ext uri="{FF2B5EF4-FFF2-40B4-BE49-F238E27FC236}">
                <a16:creationId xmlns:a16="http://schemas.microsoft.com/office/drawing/2014/main" id="{12A6335B-134F-4FE8-84A9-73E5EC0852C5}"/>
              </a:ext>
            </a:extLst>
          </p:cNvPr>
          <p:cNvSpPr/>
          <p:nvPr/>
        </p:nvSpPr>
        <p:spPr>
          <a:xfrm>
            <a:off x="349261" y="3964024"/>
            <a:ext cx="5950433" cy="2639848"/>
          </a:xfrm>
          <a:prstGeom prst="cloudCallout">
            <a:avLst>
              <a:gd name="adj1" fmla="val 35050"/>
              <a:gd name="adj2" fmla="val 23149"/>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is this text quote evidence of?  Is it an inherited trait? Acquired trait?</a:t>
            </a:r>
          </a:p>
          <a:p>
            <a:pPr algn="ctr"/>
            <a:r>
              <a:rPr lang="en-US" sz="2400" dirty="0"/>
              <a:t>Just a good idea?</a:t>
            </a:r>
          </a:p>
        </p:txBody>
      </p:sp>
    </p:spTree>
    <p:extLst>
      <p:ext uri="{BB962C8B-B14F-4D97-AF65-F5344CB8AC3E}">
        <p14:creationId xmlns:p14="http://schemas.microsoft.com/office/powerpoint/2010/main" val="38830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10781 -0.1875 L 0.35299 -0.13426 " pathEditMode="relative" rAng="0" ptsTypes="AA">
                                      <p:cBhvr>
                                        <p:cTn id="6" dur="2000" fill="hold"/>
                                        <p:tgtEl>
                                          <p:spTgt spid="9"/>
                                        </p:tgtEl>
                                        <p:attrNameLst>
                                          <p:attrName>ppt_x</p:attrName>
                                          <p:attrName>ppt_y</p:attrName>
                                        </p:attrNameLst>
                                      </p:cBhvr>
                                      <p:rCtr x="12253"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dent looking at the camera&#10;&#10;Description automatically generated">
            <a:extLst>
              <a:ext uri="{FF2B5EF4-FFF2-40B4-BE49-F238E27FC236}">
                <a16:creationId xmlns:a16="http://schemas.microsoft.com/office/drawing/2014/main" id="{30337206-2041-4576-8C29-2951DF509A92}"/>
              </a:ext>
            </a:extLst>
          </p:cNvPr>
          <p:cNvPicPr>
            <a:picLocks noGrp="1" noChangeAspect="1"/>
          </p:cNvPicPr>
          <p:nvPr>
            <p:ph type="pic" sz="quarter" idx="13"/>
          </p:nvPr>
        </p:nvPicPr>
        <p:blipFill>
          <a:blip r:embed="rId2"/>
          <a:srcRect l="27127" r="27127"/>
          <a:stretch>
            <a:fillRect/>
          </a:stretch>
        </p:blipFill>
        <p:spPr/>
      </p:pic>
      <p:sp>
        <p:nvSpPr>
          <p:cNvPr id="3" name="Footer Placeholder 2">
            <a:extLst>
              <a:ext uri="{FF2B5EF4-FFF2-40B4-BE49-F238E27FC236}">
                <a16:creationId xmlns:a16="http://schemas.microsoft.com/office/drawing/2014/main" id="{1B763AFA-7A5C-4A87-B901-9439CDA4413A}"/>
              </a:ext>
            </a:extLst>
          </p:cNvPr>
          <p:cNvSpPr>
            <a:spLocks noGrp="1"/>
          </p:cNvSpPr>
          <p:nvPr>
            <p:ph type="ftr" sz="quarter" idx="11"/>
          </p:nvPr>
        </p:nvSpPr>
        <p:spPr>
          <a:xfrm>
            <a:off x="187185" y="2587758"/>
            <a:ext cx="3327540" cy="1872983"/>
          </a:xfrm>
        </p:spPr>
        <p:txBody>
          <a:bodyPr/>
          <a:lstStyle/>
          <a:p>
            <a:pPr algn="l" rtl="0" fontAlgn="base"/>
            <a:r>
              <a:rPr lang="en-US" sz="2400" b="0" i="0" dirty="0">
                <a:solidFill>
                  <a:schemeClr val="tx1"/>
                </a:solidFill>
                <a:effectLst/>
                <a:latin typeface="Century Gothic" panose="020B0502020202020204" pitchFamily="34" charset="0"/>
              </a:rPr>
              <a:t>ELAGSE5W2: </a:t>
            </a:r>
          </a:p>
          <a:p>
            <a:pPr algn="l" rtl="0" fontAlgn="base"/>
            <a:r>
              <a:rPr lang="en-US" sz="2400" b="0" i="0" dirty="0">
                <a:solidFill>
                  <a:schemeClr val="tx1"/>
                </a:solidFill>
                <a:effectLst/>
                <a:latin typeface="Century Gothic" panose="020B0502020202020204" pitchFamily="34" charset="0"/>
              </a:rPr>
              <a:t>Write informative texts to examine a topic and convey ideas and information clearly. </a:t>
            </a:r>
            <a:endParaRPr lang="en-US" sz="2400" b="0" i="0" dirty="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81E85687-A40A-4049-BF5C-B1F7FE73D346}"/>
              </a:ext>
            </a:extLst>
          </p:cNvPr>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5" name="Title 4">
            <a:extLst>
              <a:ext uri="{FF2B5EF4-FFF2-40B4-BE49-F238E27FC236}">
                <a16:creationId xmlns:a16="http://schemas.microsoft.com/office/drawing/2014/main" id="{00D3615C-E4B3-4776-B633-898D290EC6EF}"/>
              </a:ext>
            </a:extLst>
          </p:cNvPr>
          <p:cNvSpPr>
            <a:spLocks noGrp="1"/>
          </p:cNvSpPr>
          <p:nvPr>
            <p:ph type="title"/>
          </p:nvPr>
        </p:nvSpPr>
        <p:spPr/>
        <p:txBody>
          <a:bodyPr/>
          <a:lstStyle/>
          <a:p>
            <a:r>
              <a:rPr lang="en-US" dirty="0"/>
              <a:t>Day 2</a:t>
            </a:r>
          </a:p>
        </p:txBody>
      </p:sp>
    </p:spTree>
    <p:extLst>
      <p:ext uri="{BB962C8B-B14F-4D97-AF65-F5344CB8AC3E}">
        <p14:creationId xmlns:p14="http://schemas.microsoft.com/office/powerpoint/2010/main" val="190264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1C43AA-B392-488B-9883-28725CD06931}"/>
              </a:ext>
            </a:extLst>
          </p:cNvPr>
          <p:cNvSpPr>
            <a:spLocks noGrp="1"/>
          </p:cNvSpPr>
          <p:nvPr>
            <p:ph type="title"/>
          </p:nvPr>
        </p:nvSpPr>
        <p:spPr>
          <a:xfrm>
            <a:off x="2495550" y="5382175"/>
            <a:ext cx="7202488" cy="832104"/>
          </a:xfrm>
        </p:spPr>
        <p:txBody>
          <a:bodyPr>
            <a:noAutofit/>
          </a:bodyPr>
          <a:lstStyle/>
          <a:p>
            <a:pPr algn="ctr"/>
            <a:r>
              <a:rPr lang="en-US" sz="4000" dirty="0"/>
              <a:t>Let’s Write the Body</a:t>
            </a:r>
          </a:p>
        </p:txBody>
      </p:sp>
      <p:sp>
        <p:nvSpPr>
          <p:cNvPr id="4" name="Slide Number Placeholder 3">
            <a:extLst>
              <a:ext uri="{FF2B5EF4-FFF2-40B4-BE49-F238E27FC236}">
                <a16:creationId xmlns:a16="http://schemas.microsoft.com/office/drawing/2014/main" id="{38BB5BBB-E0C2-4C42-B8C0-DB85A75EB3D4}"/>
              </a:ext>
            </a:extLst>
          </p:cNvPr>
          <p:cNvSpPr>
            <a:spLocks noGrp="1"/>
          </p:cNvSpPr>
          <p:nvPr>
            <p:ph type="sldNum" sz="quarter" idx="12"/>
          </p:nvPr>
        </p:nvSpPr>
        <p:spPr/>
        <p:txBody>
          <a:bodyPr/>
          <a:lstStyle/>
          <a:p>
            <a:endParaRPr lang="en-US" noProof="0" dirty="0"/>
          </a:p>
        </p:txBody>
      </p:sp>
      <p:pic>
        <p:nvPicPr>
          <p:cNvPr id="7" name="Informational Writing for Kids- Episode 5 Writing a Draft">
            <a:hlinkClick r:id="" action="ppaction://media"/>
            <a:extLst>
              <a:ext uri="{FF2B5EF4-FFF2-40B4-BE49-F238E27FC236}">
                <a16:creationId xmlns:a16="http://schemas.microsoft.com/office/drawing/2014/main" id="{F6B3AC13-6F17-4F3B-9404-0C77B703059A}"/>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2495550" y="1112838"/>
            <a:ext cx="7202488" cy="4051300"/>
          </a:xfrm>
        </p:spPr>
      </p:pic>
    </p:spTree>
    <p:extLst>
      <p:ext uri="{BB962C8B-B14F-4D97-AF65-F5344CB8AC3E}">
        <p14:creationId xmlns:p14="http://schemas.microsoft.com/office/powerpoint/2010/main" val="49911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lstStyle/>
          <a:p>
            <a:r>
              <a:rPr lang="en-US" dirty="0"/>
              <a:t>Teaching point</a:t>
            </a:r>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13</a:t>
            </a:fld>
            <a:endParaRPr lang="en-US" dirty="0"/>
          </a:p>
        </p:txBody>
      </p:sp>
      <p:pic>
        <p:nvPicPr>
          <p:cNvPr id="5" name="Picture Placeholder 4">
            <a:extLst>
              <a:ext uri="{FF2B5EF4-FFF2-40B4-BE49-F238E27FC236}">
                <a16:creationId xmlns:a16="http://schemas.microsoft.com/office/drawing/2014/main" id="{5ECEAB0C-4177-41C3-9916-FA68BB7B0BA8}"/>
              </a:ext>
            </a:extLst>
          </p:cNvPr>
          <p:cNvPicPr>
            <a:picLocks noGrp="1" noChangeAspect="1"/>
          </p:cNvPicPr>
          <p:nvPr>
            <p:ph type="pic" sz="quarter" idx="13"/>
          </p:nvPr>
        </p:nvPicPr>
        <p:blipFill rotWithShape="1">
          <a:blip r:embed="rId2"/>
          <a:srcRect t="5880" b="5880"/>
          <a:stretch/>
        </p:blipFill>
        <p:spPr>
          <a:xfrm rot="20754383">
            <a:off x="3702945" y="1780572"/>
            <a:ext cx="8877760" cy="6064783"/>
          </a:xfrm>
          <a:prstGeom prst="rect">
            <a:avLst/>
          </a:prstGeom>
          <a:ln w="28575">
            <a:solidFill>
              <a:schemeClr val="tx1"/>
            </a:solidFill>
          </a:ln>
        </p:spPr>
      </p:pic>
      <p:sp>
        <p:nvSpPr>
          <p:cNvPr id="6" name="TextBox 5">
            <a:extLst>
              <a:ext uri="{FF2B5EF4-FFF2-40B4-BE49-F238E27FC236}">
                <a16:creationId xmlns:a16="http://schemas.microsoft.com/office/drawing/2014/main" id="{155D010E-73CB-4686-BA24-F72AC6A2206D}"/>
              </a:ext>
            </a:extLst>
          </p:cNvPr>
          <p:cNvSpPr txBox="1"/>
          <p:nvPr/>
        </p:nvSpPr>
        <p:spPr>
          <a:xfrm>
            <a:off x="233680" y="2280703"/>
            <a:ext cx="2783190" cy="2246769"/>
          </a:xfrm>
          <a:prstGeom prst="rect">
            <a:avLst/>
          </a:prstGeom>
          <a:noFill/>
        </p:spPr>
        <p:txBody>
          <a:bodyPr wrap="square" rtlCol="0">
            <a:spAutoFit/>
          </a:bodyPr>
          <a:lstStyle/>
          <a:p>
            <a:r>
              <a:rPr lang="en-US" sz="2800" dirty="0"/>
              <a:t>Writer’s design paragraphs with topic sentences and supporting details.</a:t>
            </a:r>
          </a:p>
        </p:txBody>
      </p:sp>
    </p:spTree>
    <p:extLst>
      <p:ext uri="{BB962C8B-B14F-4D97-AF65-F5344CB8AC3E}">
        <p14:creationId xmlns:p14="http://schemas.microsoft.com/office/powerpoint/2010/main" val="2784666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4DF80A-D699-4B5E-83D6-349A788985A8}"/>
              </a:ext>
            </a:extLst>
          </p:cNvPr>
          <p:cNvPicPr>
            <a:picLocks noChangeAspect="1"/>
          </p:cNvPicPr>
          <p:nvPr/>
        </p:nvPicPr>
        <p:blipFill>
          <a:blip r:embed="rId2"/>
          <a:stretch>
            <a:fillRect/>
          </a:stretch>
        </p:blipFill>
        <p:spPr>
          <a:xfrm>
            <a:off x="3471862" y="61912"/>
            <a:ext cx="8524875" cy="6734175"/>
          </a:xfrm>
          <a:prstGeom prst="rect">
            <a:avLst/>
          </a:prstGeom>
        </p:spPr>
      </p:pic>
      <p:sp>
        <p:nvSpPr>
          <p:cNvPr id="4" name="TextBox 3">
            <a:extLst>
              <a:ext uri="{FF2B5EF4-FFF2-40B4-BE49-F238E27FC236}">
                <a16:creationId xmlns:a16="http://schemas.microsoft.com/office/drawing/2014/main" id="{DC6637F4-A5DC-49B4-A51F-E76D69F110D4}"/>
              </a:ext>
            </a:extLst>
          </p:cNvPr>
          <p:cNvSpPr txBox="1"/>
          <p:nvPr/>
        </p:nvSpPr>
        <p:spPr>
          <a:xfrm>
            <a:off x="409575" y="314325"/>
            <a:ext cx="2954111" cy="6555641"/>
          </a:xfrm>
          <a:prstGeom prst="rect">
            <a:avLst/>
          </a:prstGeom>
          <a:noFill/>
        </p:spPr>
        <p:txBody>
          <a:bodyPr wrap="square" rtlCol="0">
            <a:spAutoFit/>
          </a:bodyPr>
          <a:lstStyle/>
          <a:p>
            <a:r>
              <a:rPr lang="en-US" sz="2800" dirty="0"/>
              <a:t>As you know, introductory paragraphs are composed of a lead with a topic sentence and supporting details</a:t>
            </a:r>
            <a:r>
              <a:rPr lang="en-US" dirty="0"/>
              <a:t>.  </a:t>
            </a:r>
          </a:p>
          <a:p>
            <a:endParaRPr lang="en-US" sz="2800" dirty="0"/>
          </a:p>
          <a:p>
            <a:r>
              <a:rPr lang="en-US" sz="2800" dirty="0"/>
              <a:t>Often they are written in threes.  </a:t>
            </a:r>
          </a:p>
          <a:p>
            <a:endParaRPr lang="en-US" sz="2800" dirty="0"/>
          </a:p>
          <a:p>
            <a:endParaRPr lang="en-US" sz="2800" dirty="0"/>
          </a:p>
          <a:p>
            <a:r>
              <a:rPr lang="en-US" sz="2800" dirty="0"/>
              <a:t>Our introduction will have only two main points.</a:t>
            </a:r>
          </a:p>
        </p:txBody>
      </p:sp>
    </p:spTree>
    <p:extLst>
      <p:ext uri="{BB962C8B-B14F-4D97-AF65-F5344CB8AC3E}">
        <p14:creationId xmlns:p14="http://schemas.microsoft.com/office/powerpoint/2010/main" val="29995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4A0102-476D-4F7E-BBFC-CE35A0BAEA78}"/>
              </a:ext>
            </a:extLst>
          </p:cNvPr>
          <p:cNvSpPr>
            <a:spLocks noGrp="1"/>
          </p:cNvSpPr>
          <p:nvPr>
            <p:ph type="ftr" sz="quarter" idx="11"/>
          </p:nvPr>
        </p:nvSpPr>
        <p:spPr>
          <a:xfrm>
            <a:off x="288019" y="2118134"/>
            <a:ext cx="2639323" cy="365125"/>
          </a:xfrm>
        </p:spPr>
        <p:txBody>
          <a:bodyPr/>
          <a:lstStyle/>
          <a:p>
            <a:r>
              <a:rPr lang="en-US" sz="2800" noProof="0" dirty="0"/>
              <a:t>Paragraphs in the body of your paper need to have a topic sentence as well.  This can also be called a main idea statement.  </a:t>
            </a:r>
          </a:p>
        </p:txBody>
      </p:sp>
      <p:sp>
        <p:nvSpPr>
          <p:cNvPr id="3" name="Slide Number Placeholder 2">
            <a:extLst>
              <a:ext uri="{FF2B5EF4-FFF2-40B4-BE49-F238E27FC236}">
                <a16:creationId xmlns:a16="http://schemas.microsoft.com/office/drawing/2014/main" id="{72194E1B-2541-4686-A649-F2EB04DA4A54}"/>
              </a:ext>
            </a:extLst>
          </p:cNvPr>
          <p:cNvSpPr>
            <a:spLocks noGrp="1"/>
          </p:cNvSpPr>
          <p:nvPr>
            <p:ph type="sldNum" sz="quarter" idx="12"/>
          </p:nvPr>
        </p:nvSpPr>
        <p:spPr/>
        <p:txBody>
          <a:bodyPr/>
          <a:lstStyle/>
          <a:p>
            <a:fld id="{98C0CDE5-970C-4CC4-BF43-0DA127E73E82}" type="slidenum">
              <a:rPr lang="en-US" noProof="0" smtClean="0"/>
              <a:t>15</a:t>
            </a:fld>
            <a:endParaRPr lang="en-US" noProof="0" dirty="0"/>
          </a:p>
        </p:txBody>
      </p:sp>
      <p:pic>
        <p:nvPicPr>
          <p:cNvPr id="5" name="Picture 4">
            <a:extLst>
              <a:ext uri="{FF2B5EF4-FFF2-40B4-BE49-F238E27FC236}">
                <a16:creationId xmlns:a16="http://schemas.microsoft.com/office/drawing/2014/main" id="{D11AB8A0-425F-40F5-AEE7-B8875079E8F9}"/>
              </a:ext>
            </a:extLst>
          </p:cNvPr>
          <p:cNvPicPr>
            <a:picLocks noChangeAspect="1"/>
          </p:cNvPicPr>
          <p:nvPr/>
        </p:nvPicPr>
        <p:blipFill>
          <a:blip r:embed="rId2"/>
          <a:stretch>
            <a:fillRect/>
          </a:stretch>
        </p:blipFill>
        <p:spPr>
          <a:xfrm>
            <a:off x="3169556" y="190500"/>
            <a:ext cx="8734425" cy="6667500"/>
          </a:xfrm>
          <a:prstGeom prst="rect">
            <a:avLst/>
          </a:prstGeom>
        </p:spPr>
      </p:pic>
      <p:sp>
        <p:nvSpPr>
          <p:cNvPr id="8" name="Oval 7">
            <a:extLst>
              <a:ext uri="{FF2B5EF4-FFF2-40B4-BE49-F238E27FC236}">
                <a16:creationId xmlns:a16="http://schemas.microsoft.com/office/drawing/2014/main" id="{F7529D8E-799E-4E5D-B51E-905A3772BBDC}"/>
              </a:ext>
            </a:extLst>
          </p:cNvPr>
          <p:cNvSpPr/>
          <p:nvPr/>
        </p:nvSpPr>
        <p:spPr>
          <a:xfrm>
            <a:off x="3169556" y="5305425"/>
            <a:ext cx="1697084"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292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0C2334-47A5-4191-8386-895BCC7ED26A}"/>
              </a:ext>
            </a:extLst>
          </p:cNvPr>
          <p:cNvSpPr>
            <a:spLocks noGrp="1"/>
          </p:cNvSpPr>
          <p:nvPr>
            <p:ph type="sldNum" sz="quarter" idx="12"/>
          </p:nvPr>
        </p:nvSpPr>
        <p:spPr/>
        <p:txBody>
          <a:bodyPr/>
          <a:lstStyle/>
          <a:p>
            <a:fld id="{98C0CDE5-970C-4CC4-BF43-0DA127E73E82}" type="slidenum">
              <a:rPr lang="en-US" noProof="0" smtClean="0"/>
              <a:t>16</a:t>
            </a:fld>
            <a:endParaRPr lang="en-US" noProof="0" dirty="0"/>
          </a:p>
        </p:txBody>
      </p:sp>
      <p:pic>
        <p:nvPicPr>
          <p:cNvPr id="5" name="Picture 4">
            <a:extLst>
              <a:ext uri="{FF2B5EF4-FFF2-40B4-BE49-F238E27FC236}">
                <a16:creationId xmlns:a16="http://schemas.microsoft.com/office/drawing/2014/main" id="{C9923B89-01F2-4DD9-A85D-1EB282011467}"/>
              </a:ext>
            </a:extLst>
          </p:cNvPr>
          <p:cNvPicPr>
            <a:picLocks noChangeAspect="1"/>
          </p:cNvPicPr>
          <p:nvPr/>
        </p:nvPicPr>
        <p:blipFill>
          <a:blip r:embed="rId2"/>
          <a:stretch>
            <a:fillRect/>
          </a:stretch>
        </p:blipFill>
        <p:spPr>
          <a:xfrm>
            <a:off x="1662112" y="71437"/>
            <a:ext cx="8867775" cy="6715125"/>
          </a:xfrm>
          <a:prstGeom prst="rect">
            <a:avLst/>
          </a:prstGeom>
        </p:spPr>
      </p:pic>
      <p:sp>
        <p:nvSpPr>
          <p:cNvPr id="7" name="Oval 6">
            <a:extLst>
              <a:ext uri="{FF2B5EF4-FFF2-40B4-BE49-F238E27FC236}">
                <a16:creationId xmlns:a16="http://schemas.microsoft.com/office/drawing/2014/main" id="{412008CC-F41F-4378-821D-1CA7DE579054}"/>
              </a:ext>
            </a:extLst>
          </p:cNvPr>
          <p:cNvSpPr/>
          <p:nvPr/>
        </p:nvSpPr>
        <p:spPr>
          <a:xfrm>
            <a:off x="1028256" y="5781675"/>
            <a:ext cx="1697084"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879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5B0293-9292-4DE0-84AC-D7675AC4D78B}"/>
              </a:ext>
            </a:extLst>
          </p:cNvPr>
          <p:cNvSpPr>
            <a:spLocks noGrp="1"/>
          </p:cNvSpPr>
          <p:nvPr>
            <p:ph type="sldNum" sz="quarter" idx="12"/>
          </p:nvPr>
        </p:nvSpPr>
        <p:spPr/>
        <p:txBody>
          <a:bodyPr/>
          <a:lstStyle/>
          <a:p>
            <a:fld id="{98C0CDE5-970C-4CC4-BF43-0DA127E73E82}" type="slidenum">
              <a:rPr lang="en-US" noProof="0" smtClean="0"/>
              <a:t>17</a:t>
            </a:fld>
            <a:endParaRPr lang="en-US" noProof="0" dirty="0"/>
          </a:p>
        </p:txBody>
      </p:sp>
      <p:pic>
        <p:nvPicPr>
          <p:cNvPr id="5" name="Picture 4">
            <a:extLst>
              <a:ext uri="{FF2B5EF4-FFF2-40B4-BE49-F238E27FC236}">
                <a16:creationId xmlns:a16="http://schemas.microsoft.com/office/drawing/2014/main" id="{CC7D0C85-B109-465A-939E-461765EC6003}"/>
              </a:ext>
            </a:extLst>
          </p:cNvPr>
          <p:cNvPicPr>
            <a:picLocks noChangeAspect="1"/>
          </p:cNvPicPr>
          <p:nvPr/>
        </p:nvPicPr>
        <p:blipFill>
          <a:blip r:embed="rId2"/>
          <a:stretch>
            <a:fillRect/>
          </a:stretch>
        </p:blipFill>
        <p:spPr>
          <a:xfrm>
            <a:off x="1905000" y="66675"/>
            <a:ext cx="8382000" cy="6724650"/>
          </a:xfrm>
          <a:prstGeom prst="rect">
            <a:avLst/>
          </a:prstGeom>
        </p:spPr>
      </p:pic>
      <p:sp>
        <p:nvSpPr>
          <p:cNvPr id="7" name="Oval 6">
            <a:extLst>
              <a:ext uri="{FF2B5EF4-FFF2-40B4-BE49-F238E27FC236}">
                <a16:creationId xmlns:a16="http://schemas.microsoft.com/office/drawing/2014/main" id="{0CA2CF94-74E8-4850-B528-E3BD109B1BB8}"/>
              </a:ext>
            </a:extLst>
          </p:cNvPr>
          <p:cNvSpPr/>
          <p:nvPr/>
        </p:nvSpPr>
        <p:spPr>
          <a:xfrm>
            <a:off x="1264556" y="5734050"/>
            <a:ext cx="1697084"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978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921510-25DA-4310-BB2C-D75A95999F50}"/>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FFB9EC8C-99EE-47D6-A353-53DED23FF8ED}"/>
              </a:ext>
            </a:extLst>
          </p:cNvPr>
          <p:cNvSpPr>
            <a:spLocks noGrp="1"/>
          </p:cNvSpPr>
          <p:nvPr>
            <p:ph type="sldNum" sz="quarter" idx="12"/>
          </p:nvPr>
        </p:nvSpPr>
        <p:spPr/>
        <p:txBody>
          <a:bodyPr/>
          <a:lstStyle/>
          <a:p>
            <a:fld id="{98C0CDE5-970C-4CC4-BF43-0DA127E73E82}" type="slidenum">
              <a:rPr lang="en-US" noProof="0" smtClean="0"/>
              <a:t>18</a:t>
            </a:fld>
            <a:endParaRPr lang="en-US" noProof="0" dirty="0"/>
          </a:p>
        </p:txBody>
      </p:sp>
      <p:pic>
        <p:nvPicPr>
          <p:cNvPr id="5" name="Picture 4">
            <a:extLst>
              <a:ext uri="{FF2B5EF4-FFF2-40B4-BE49-F238E27FC236}">
                <a16:creationId xmlns:a16="http://schemas.microsoft.com/office/drawing/2014/main" id="{90E37F97-50CB-46EE-BE11-416F61E1BE80}"/>
              </a:ext>
            </a:extLst>
          </p:cNvPr>
          <p:cNvPicPr>
            <a:picLocks noChangeAspect="1"/>
          </p:cNvPicPr>
          <p:nvPr/>
        </p:nvPicPr>
        <p:blipFill rotWithShape="1">
          <a:blip r:embed="rId2"/>
          <a:srcRect b="36911"/>
          <a:stretch/>
        </p:blipFill>
        <p:spPr>
          <a:xfrm>
            <a:off x="490301" y="-58422"/>
            <a:ext cx="11277599" cy="6916422"/>
          </a:xfrm>
          <a:prstGeom prst="rect">
            <a:avLst/>
          </a:prstGeom>
        </p:spPr>
      </p:pic>
      <p:sp>
        <p:nvSpPr>
          <p:cNvPr id="6" name="TextBox 5">
            <a:extLst>
              <a:ext uri="{FF2B5EF4-FFF2-40B4-BE49-F238E27FC236}">
                <a16:creationId xmlns:a16="http://schemas.microsoft.com/office/drawing/2014/main" id="{335C9779-2606-4462-9DAA-97DEFE14CDB6}"/>
              </a:ext>
            </a:extLst>
          </p:cNvPr>
          <p:cNvSpPr txBox="1"/>
          <p:nvPr/>
        </p:nvSpPr>
        <p:spPr>
          <a:xfrm>
            <a:off x="2438400" y="1481137"/>
            <a:ext cx="8934450" cy="4524315"/>
          </a:xfrm>
          <a:prstGeom prst="rect">
            <a:avLst/>
          </a:prstGeom>
          <a:noFill/>
        </p:spPr>
        <p:txBody>
          <a:bodyPr wrap="square" rtlCol="0">
            <a:spAutoFit/>
          </a:bodyPr>
          <a:lstStyle/>
          <a:p>
            <a:r>
              <a:rPr lang="en-US" dirty="0"/>
              <a:t>      </a:t>
            </a:r>
            <a:r>
              <a:rPr lang="en-US" sz="3200" dirty="0"/>
              <a:t>Rats, creatures who have survived through out history have been looked upon by many as a scourge!  These creatures wreck havoc everywhere, and they have caused millions of dollars in damage. As damaging as these animals can be, they are quite interesting.  In fact, these unique mammals have survived millions of years due to the unique traits that they have inherited as well as the traits that they have acquired over time.      </a:t>
            </a:r>
          </a:p>
        </p:txBody>
      </p:sp>
      <p:cxnSp>
        <p:nvCxnSpPr>
          <p:cNvPr id="8" name="Straight Connector 7">
            <a:extLst>
              <a:ext uri="{FF2B5EF4-FFF2-40B4-BE49-F238E27FC236}">
                <a16:creationId xmlns:a16="http://schemas.microsoft.com/office/drawing/2014/main" id="{CEE5D1EA-9DD1-4C13-A657-DD0A6BF29E0D}"/>
              </a:ext>
            </a:extLst>
          </p:cNvPr>
          <p:cNvCxnSpPr/>
          <p:nvPr/>
        </p:nvCxnSpPr>
        <p:spPr>
          <a:xfrm>
            <a:off x="2847975" y="2047875"/>
            <a:ext cx="80581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770E5D-49F1-4BA0-A77A-C471C009D936}"/>
              </a:ext>
            </a:extLst>
          </p:cNvPr>
          <p:cNvCxnSpPr/>
          <p:nvPr/>
        </p:nvCxnSpPr>
        <p:spPr>
          <a:xfrm>
            <a:off x="2552700" y="2543175"/>
            <a:ext cx="80581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6A6B973-88DE-427C-B34C-B88B8C0C4881}"/>
              </a:ext>
            </a:extLst>
          </p:cNvPr>
          <p:cNvCxnSpPr/>
          <p:nvPr/>
        </p:nvCxnSpPr>
        <p:spPr>
          <a:xfrm>
            <a:off x="2438400" y="3009900"/>
            <a:ext cx="80581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F253C3-E331-4CD3-AB12-B2CEB84B5C74}"/>
              </a:ext>
            </a:extLst>
          </p:cNvPr>
          <p:cNvCxnSpPr/>
          <p:nvPr/>
        </p:nvCxnSpPr>
        <p:spPr>
          <a:xfrm>
            <a:off x="2552700" y="3533775"/>
            <a:ext cx="80581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767FB6-5B3F-4217-B9B5-6322A3194299}"/>
              </a:ext>
            </a:extLst>
          </p:cNvPr>
          <p:cNvCxnSpPr/>
          <p:nvPr/>
        </p:nvCxnSpPr>
        <p:spPr>
          <a:xfrm>
            <a:off x="2552700" y="3971925"/>
            <a:ext cx="805815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7B8438-B68A-4062-B11B-3C47C925ACAC}"/>
              </a:ext>
            </a:extLst>
          </p:cNvPr>
          <p:cNvCxnSpPr>
            <a:cxnSpLocks/>
          </p:cNvCxnSpPr>
          <p:nvPr/>
        </p:nvCxnSpPr>
        <p:spPr>
          <a:xfrm>
            <a:off x="2438400" y="4533900"/>
            <a:ext cx="5829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hought Bubble: Cloud 14">
            <a:extLst>
              <a:ext uri="{FF2B5EF4-FFF2-40B4-BE49-F238E27FC236}">
                <a16:creationId xmlns:a16="http://schemas.microsoft.com/office/drawing/2014/main" id="{3D72A409-FC53-4978-8584-71F154A94F49}"/>
              </a:ext>
            </a:extLst>
          </p:cNvPr>
          <p:cNvSpPr/>
          <p:nvPr/>
        </p:nvSpPr>
        <p:spPr>
          <a:xfrm>
            <a:off x="1085849" y="104774"/>
            <a:ext cx="2257425" cy="1714491"/>
          </a:xfrm>
          <a:prstGeom prst="cloudCallout">
            <a:avLst>
              <a:gd name="adj1" fmla="val 26002"/>
              <a:gd name="adj2" fmla="val 52500"/>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This is a lead!</a:t>
            </a:r>
          </a:p>
        </p:txBody>
      </p:sp>
      <p:cxnSp>
        <p:nvCxnSpPr>
          <p:cNvPr id="16" name="Straight Connector 15">
            <a:extLst>
              <a:ext uri="{FF2B5EF4-FFF2-40B4-BE49-F238E27FC236}">
                <a16:creationId xmlns:a16="http://schemas.microsoft.com/office/drawing/2014/main" id="{31D5FE6E-22B8-4AB8-BE7C-E4CC8BAB1D41}"/>
              </a:ext>
            </a:extLst>
          </p:cNvPr>
          <p:cNvCxnSpPr>
            <a:cxnSpLocks/>
          </p:cNvCxnSpPr>
          <p:nvPr/>
        </p:nvCxnSpPr>
        <p:spPr>
          <a:xfrm>
            <a:off x="8367949" y="4505325"/>
            <a:ext cx="27191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1C13A6-B1C9-4E32-AA70-6929379D4B03}"/>
              </a:ext>
            </a:extLst>
          </p:cNvPr>
          <p:cNvCxnSpPr>
            <a:cxnSpLocks/>
          </p:cNvCxnSpPr>
          <p:nvPr/>
        </p:nvCxnSpPr>
        <p:spPr>
          <a:xfrm>
            <a:off x="2438400" y="4933950"/>
            <a:ext cx="86487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356F77-1177-4851-84AD-AC726449DDE7}"/>
              </a:ext>
            </a:extLst>
          </p:cNvPr>
          <p:cNvCxnSpPr>
            <a:cxnSpLocks/>
          </p:cNvCxnSpPr>
          <p:nvPr/>
        </p:nvCxnSpPr>
        <p:spPr>
          <a:xfrm>
            <a:off x="2552700" y="5457825"/>
            <a:ext cx="86487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F025CC-498C-4379-B718-30BE38B12FB9}"/>
              </a:ext>
            </a:extLst>
          </p:cNvPr>
          <p:cNvCxnSpPr>
            <a:cxnSpLocks/>
          </p:cNvCxnSpPr>
          <p:nvPr/>
        </p:nvCxnSpPr>
        <p:spPr>
          <a:xfrm>
            <a:off x="2543175" y="5945824"/>
            <a:ext cx="86487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Thought Bubble: Cloud 25">
            <a:extLst>
              <a:ext uri="{FF2B5EF4-FFF2-40B4-BE49-F238E27FC236}">
                <a16:creationId xmlns:a16="http://schemas.microsoft.com/office/drawing/2014/main" id="{C0D7FC2B-8AC2-4105-A9DB-A5B3FFE3C2D3}"/>
              </a:ext>
            </a:extLst>
          </p:cNvPr>
          <p:cNvSpPr/>
          <p:nvPr/>
        </p:nvSpPr>
        <p:spPr>
          <a:xfrm>
            <a:off x="5083850" y="1988258"/>
            <a:ext cx="4833036" cy="2122458"/>
          </a:xfrm>
          <a:prstGeom prst="cloudCallout">
            <a:avLst>
              <a:gd name="adj1" fmla="val 26002"/>
              <a:gd name="adj2" fmla="val 52500"/>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This is a topic sentence or a thesis</a:t>
            </a:r>
          </a:p>
        </p:txBody>
      </p:sp>
    </p:spTree>
    <p:extLst>
      <p:ext uri="{BB962C8B-B14F-4D97-AF65-F5344CB8AC3E}">
        <p14:creationId xmlns:p14="http://schemas.microsoft.com/office/powerpoint/2010/main" val="68677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992B6C-075F-414C-96F8-65789738B646}"/>
              </a:ext>
            </a:extLst>
          </p:cNvPr>
          <p:cNvSpPr>
            <a:spLocks noGrp="1"/>
          </p:cNvSpPr>
          <p:nvPr>
            <p:ph type="ftr" sz="quarter" idx="11"/>
          </p:nvPr>
        </p:nvSpPr>
        <p:spPr>
          <a:xfrm>
            <a:off x="2362201" y="2383971"/>
            <a:ext cx="9829799" cy="2764971"/>
          </a:xfrm>
        </p:spPr>
        <p:txBody>
          <a:bodyPr/>
          <a:lstStyle/>
          <a:p>
            <a:r>
              <a:rPr lang="en-US" sz="4400" noProof="0" dirty="0"/>
              <a:t>Use your knowledge of how to write a lead, topic sentence, and supporting details sentence to write your introduction.</a:t>
            </a:r>
          </a:p>
          <a:p>
            <a:endParaRPr lang="en-US" sz="4400" noProof="0" dirty="0"/>
          </a:p>
          <a:p>
            <a:r>
              <a:rPr lang="en-US" sz="4400" noProof="0" dirty="0"/>
              <a:t>Be ready to share your introductions.</a:t>
            </a:r>
          </a:p>
        </p:txBody>
      </p:sp>
      <p:sp>
        <p:nvSpPr>
          <p:cNvPr id="3" name="Slide Number Placeholder 2">
            <a:extLst>
              <a:ext uri="{FF2B5EF4-FFF2-40B4-BE49-F238E27FC236}">
                <a16:creationId xmlns:a16="http://schemas.microsoft.com/office/drawing/2014/main" id="{B837D87D-22D4-4781-A92A-1371550A2A29}"/>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sp>
        <p:nvSpPr>
          <p:cNvPr id="5" name="TextBox 4">
            <a:extLst>
              <a:ext uri="{FF2B5EF4-FFF2-40B4-BE49-F238E27FC236}">
                <a16:creationId xmlns:a16="http://schemas.microsoft.com/office/drawing/2014/main" id="{5D8BAB00-8421-4741-A344-DC01B228FA6C}"/>
              </a:ext>
            </a:extLst>
          </p:cNvPr>
          <p:cNvSpPr txBox="1"/>
          <p:nvPr/>
        </p:nvSpPr>
        <p:spPr>
          <a:xfrm>
            <a:off x="3447142" y="272142"/>
            <a:ext cx="6324600" cy="707886"/>
          </a:xfrm>
          <a:prstGeom prst="rect">
            <a:avLst/>
          </a:prstGeom>
          <a:solidFill>
            <a:schemeClr val="tx2"/>
          </a:solidFill>
        </p:spPr>
        <p:txBody>
          <a:bodyPr wrap="square" rtlCol="0">
            <a:spAutoFit/>
          </a:bodyPr>
          <a:lstStyle/>
          <a:p>
            <a:pPr algn="ctr"/>
            <a:r>
              <a:rPr lang="en-US" sz="4000" dirty="0">
                <a:solidFill>
                  <a:schemeClr val="bg1"/>
                </a:solidFill>
              </a:rPr>
              <a:t>Now it’s Your Turn</a:t>
            </a:r>
          </a:p>
        </p:txBody>
      </p:sp>
    </p:spTree>
    <p:extLst>
      <p:ext uri="{BB962C8B-B14F-4D97-AF65-F5344CB8AC3E}">
        <p14:creationId xmlns:p14="http://schemas.microsoft.com/office/powerpoint/2010/main" val="288108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dent looking at the camera&#10;&#10;Description automatically generated">
            <a:extLst>
              <a:ext uri="{FF2B5EF4-FFF2-40B4-BE49-F238E27FC236}">
                <a16:creationId xmlns:a16="http://schemas.microsoft.com/office/drawing/2014/main" id="{30337206-2041-4576-8C29-2951DF509A92}"/>
              </a:ext>
            </a:extLst>
          </p:cNvPr>
          <p:cNvPicPr>
            <a:picLocks noGrp="1" noChangeAspect="1"/>
          </p:cNvPicPr>
          <p:nvPr>
            <p:ph type="pic" sz="quarter" idx="13"/>
          </p:nvPr>
        </p:nvPicPr>
        <p:blipFill>
          <a:blip r:embed="rId2"/>
          <a:srcRect l="27127" r="27127"/>
          <a:stretch>
            <a:fillRect/>
          </a:stretch>
        </p:blipFill>
        <p:spPr/>
      </p:pic>
      <p:sp>
        <p:nvSpPr>
          <p:cNvPr id="3" name="Footer Placeholder 2">
            <a:extLst>
              <a:ext uri="{FF2B5EF4-FFF2-40B4-BE49-F238E27FC236}">
                <a16:creationId xmlns:a16="http://schemas.microsoft.com/office/drawing/2014/main" id="{1B763AFA-7A5C-4A87-B901-9439CDA4413A}"/>
              </a:ext>
            </a:extLst>
          </p:cNvPr>
          <p:cNvSpPr>
            <a:spLocks noGrp="1"/>
          </p:cNvSpPr>
          <p:nvPr>
            <p:ph type="ftr" sz="quarter" idx="11"/>
          </p:nvPr>
        </p:nvSpPr>
        <p:spPr>
          <a:xfrm>
            <a:off x="187185" y="2587758"/>
            <a:ext cx="3327540" cy="1872983"/>
          </a:xfrm>
        </p:spPr>
        <p:txBody>
          <a:bodyPr/>
          <a:lstStyle/>
          <a:p>
            <a:pPr algn="l" rtl="0" fontAlgn="base"/>
            <a:r>
              <a:rPr lang="en-US" sz="2400" b="0" i="0" dirty="0">
                <a:solidFill>
                  <a:schemeClr val="tx1"/>
                </a:solidFill>
                <a:effectLst/>
                <a:latin typeface="Century Gothic" panose="020B0502020202020204" pitchFamily="34" charset="0"/>
              </a:rPr>
              <a:t>ELAGSE5W2: </a:t>
            </a:r>
          </a:p>
          <a:p>
            <a:pPr algn="l" rtl="0" fontAlgn="base"/>
            <a:r>
              <a:rPr lang="en-US" sz="2400" b="0" i="0" dirty="0">
                <a:solidFill>
                  <a:schemeClr val="tx1"/>
                </a:solidFill>
                <a:effectLst/>
                <a:latin typeface="Century Gothic" panose="020B0502020202020204" pitchFamily="34" charset="0"/>
              </a:rPr>
              <a:t>Write informative texts to examine a topic and convey ideas and information clearly. </a:t>
            </a:r>
            <a:endParaRPr lang="en-US" sz="2400" b="0" i="0" dirty="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81E85687-A40A-4049-BF5C-B1F7FE73D346}"/>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sp>
        <p:nvSpPr>
          <p:cNvPr id="5" name="Title 4">
            <a:extLst>
              <a:ext uri="{FF2B5EF4-FFF2-40B4-BE49-F238E27FC236}">
                <a16:creationId xmlns:a16="http://schemas.microsoft.com/office/drawing/2014/main" id="{00D3615C-E4B3-4776-B633-898D290EC6EF}"/>
              </a:ext>
            </a:extLst>
          </p:cNvPr>
          <p:cNvSpPr>
            <a:spLocks noGrp="1"/>
          </p:cNvSpPr>
          <p:nvPr>
            <p:ph type="title"/>
          </p:nvPr>
        </p:nvSpPr>
        <p:spPr/>
        <p:txBody>
          <a:bodyPr/>
          <a:lstStyle/>
          <a:p>
            <a:r>
              <a:rPr lang="en-US" dirty="0"/>
              <a:t>Day 1</a:t>
            </a:r>
          </a:p>
        </p:txBody>
      </p:sp>
    </p:spTree>
    <p:extLst>
      <p:ext uri="{BB962C8B-B14F-4D97-AF65-F5344CB8AC3E}">
        <p14:creationId xmlns:p14="http://schemas.microsoft.com/office/powerpoint/2010/main" val="162965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dent looking at the camera&#10;&#10;Description automatically generated">
            <a:extLst>
              <a:ext uri="{FF2B5EF4-FFF2-40B4-BE49-F238E27FC236}">
                <a16:creationId xmlns:a16="http://schemas.microsoft.com/office/drawing/2014/main" id="{30337206-2041-4576-8C29-2951DF509A92}"/>
              </a:ext>
            </a:extLst>
          </p:cNvPr>
          <p:cNvPicPr>
            <a:picLocks noGrp="1" noChangeAspect="1"/>
          </p:cNvPicPr>
          <p:nvPr>
            <p:ph type="pic" sz="quarter" idx="13"/>
          </p:nvPr>
        </p:nvPicPr>
        <p:blipFill>
          <a:blip r:embed="rId2"/>
          <a:srcRect l="27127" r="27127"/>
          <a:stretch>
            <a:fillRect/>
          </a:stretch>
        </p:blipFill>
        <p:spPr/>
      </p:pic>
      <p:sp>
        <p:nvSpPr>
          <p:cNvPr id="3" name="Footer Placeholder 2">
            <a:extLst>
              <a:ext uri="{FF2B5EF4-FFF2-40B4-BE49-F238E27FC236}">
                <a16:creationId xmlns:a16="http://schemas.microsoft.com/office/drawing/2014/main" id="{1B763AFA-7A5C-4A87-B901-9439CDA4413A}"/>
              </a:ext>
            </a:extLst>
          </p:cNvPr>
          <p:cNvSpPr>
            <a:spLocks noGrp="1"/>
          </p:cNvSpPr>
          <p:nvPr>
            <p:ph type="ftr" sz="quarter" idx="11"/>
          </p:nvPr>
        </p:nvSpPr>
        <p:spPr>
          <a:xfrm>
            <a:off x="187185" y="2587758"/>
            <a:ext cx="3327540" cy="1872983"/>
          </a:xfrm>
        </p:spPr>
        <p:txBody>
          <a:bodyPr/>
          <a:lstStyle/>
          <a:p>
            <a:pPr algn="l" rtl="0" fontAlgn="base"/>
            <a:r>
              <a:rPr lang="en-US" sz="2400" b="0" i="0" dirty="0">
                <a:solidFill>
                  <a:schemeClr val="tx1"/>
                </a:solidFill>
                <a:effectLst/>
                <a:latin typeface="Century Gothic" panose="020B0502020202020204" pitchFamily="34" charset="0"/>
              </a:rPr>
              <a:t>ELAGSE5W2: </a:t>
            </a:r>
          </a:p>
          <a:p>
            <a:pPr algn="l" rtl="0" fontAlgn="base"/>
            <a:r>
              <a:rPr lang="en-US" sz="2400" b="0" i="0" dirty="0">
                <a:solidFill>
                  <a:schemeClr val="tx1"/>
                </a:solidFill>
                <a:effectLst/>
                <a:latin typeface="Century Gothic" panose="020B0502020202020204" pitchFamily="34" charset="0"/>
              </a:rPr>
              <a:t>Write informative texts to examine a topic and convey ideas and information clearly. </a:t>
            </a:r>
            <a:endParaRPr lang="en-US" sz="2400" b="0" i="0" dirty="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81E85687-A40A-4049-BF5C-B1F7FE73D346}"/>
              </a:ext>
            </a:extLst>
          </p:cNvPr>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5" name="Title 4">
            <a:extLst>
              <a:ext uri="{FF2B5EF4-FFF2-40B4-BE49-F238E27FC236}">
                <a16:creationId xmlns:a16="http://schemas.microsoft.com/office/drawing/2014/main" id="{00D3615C-E4B3-4776-B633-898D290EC6EF}"/>
              </a:ext>
            </a:extLst>
          </p:cNvPr>
          <p:cNvSpPr>
            <a:spLocks noGrp="1"/>
          </p:cNvSpPr>
          <p:nvPr>
            <p:ph type="title"/>
          </p:nvPr>
        </p:nvSpPr>
        <p:spPr/>
        <p:txBody>
          <a:bodyPr/>
          <a:lstStyle/>
          <a:p>
            <a:r>
              <a:rPr lang="en-US" dirty="0"/>
              <a:t>Day 3</a:t>
            </a:r>
          </a:p>
        </p:txBody>
      </p:sp>
    </p:spTree>
    <p:extLst>
      <p:ext uri="{BB962C8B-B14F-4D97-AF65-F5344CB8AC3E}">
        <p14:creationId xmlns:p14="http://schemas.microsoft.com/office/powerpoint/2010/main" val="106211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itting, cat, bench, brown&#10;&#10;Description automatically generated">
            <a:extLst>
              <a:ext uri="{FF2B5EF4-FFF2-40B4-BE49-F238E27FC236}">
                <a16:creationId xmlns:a16="http://schemas.microsoft.com/office/drawing/2014/main" id="{51278AD7-93AC-457D-B8CA-4F72E1014676}"/>
              </a:ext>
            </a:extLst>
          </p:cNvPr>
          <p:cNvPicPr>
            <a:picLocks noGrp="1" noChangeAspect="1"/>
          </p:cNvPicPr>
          <p:nvPr>
            <p:ph type="pic" sz="quarter" idx="13"/>
          </p:nvPr>
        </p:nvPicPr>
        <p:blipFill>
          <a:blip r:embed="rId2"/>
          <a:srcRect l="8829" r="8829"/>
          <a:stretch>
            <a:fillRect/>
          </a:stretch>
        </p:blipFill>
        <p:spPr/>
      </p:pic>
      <p:sp>
        <p:nvSpPr>
          <p:cNvPr id="3" name="Footer Placeholder 2">
            <a:extLst>
              <a:ext uri="{FF2B5EF4-FFF2-40B4-BE49-F238E27FC236}">
                <a16:creationId xmlns:a16="http://schemas.microsoft.com/office/drawing/2014/main" id="{215363F9-26F9-4DCD-9D5C-B9025CCB6915}"/>
              </a:ext>
            </a:extLst>
          </p:cNvPr>
          <p:cNvSpPr>
            <a:spLocks noGrp="1"/>
          </p:cNvSpPr>
          <p:nvPr>
            <p:ph type="ftr" sz="quarter" idx="11"/>
          </p:nvPr>
        </p:nvSpPr>
        <p:spPr>
          <a:xfrm>
            <a:off x="349110" y="3246437"/>
            <a:ext cx="2639323" cy="365125"/>
          </a:xfrm>
        </p:spPr>
        <p:txBody>
          <a:bodyPr/>
          <a:lstStyle/>
          <a:p>
            <a:r>
              <a:rPr lang="en-US" sz="2400" noProof="0" dirty="0"/>
              <a:t>Writer’s create an organize writing with an introduction, body, and a conclusion.  </a:t>
            </a:r>
          </a:p>
        </p:txBody>
      </p:sp>
      <p:sp>
        <p:nvSpPr>
          <p:cNvPr id="4" name="Slide Number Placeholder 3">
            <a:extLst>
              <a:ext uri="{FF2B5EF4-FFF2-40B4-BE49-F238E27FC236}">
                <a16:creationId xmlns:a16="http://schemas.microsoft.com/office/drawing/2014/main" id="{82391CDB-B8A3-4BD4-A83C-786A9500BFF5}"/>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5" name="Title 4">
            <a:extLst>
              <a:ext uri="{FF2B5EF4-FFF2-40B4-BE49-F238E27FC236}">
                <a16:creationId xmlns:a16="http://schemas.microsoft.com/office/drawing/2014/main" id="{E10B7B32-AC75-4F84-84F4-FB4475D39835}"/>
              </a:ext>
            </a:extLst>
          </p:cNvPr>
          <p:cNvSpPr>
            <a:spLocks noGrp="1"/>
          </p:cNvSpPr>
          <p:nvPr>
            <p:ph type="title"/>
          </p:nvPr>
        </p:nvSpPr>
        <p:spPr/>
        <p:txBody>
          <a:bodyPr/>
          <a:lstStyle/>
          <a:p>
            <a:r>
              <a:rPr lang="en-US" dirty="0"/>
              <a:t>Teaching Point</a:t>
            </a:r>
          </a:p>
        </p:txBody>
      </p:sp>
    </p:spTree>
    <p:extLst>
      <p:ext uri="{BB962C8B-B14F-4D97-AF65-F5344CB8AC3E}">
        <p14:creationId xmlns:p14="http://schemas.microsoft.com/office/powerpoint/2010/main" val="3457536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4A0102-476D-4F7E-BBFC-CE35A0BAEA78}"/>
              </a:ext>
            </a:extLst>
          </p:cNvPr>
          <p:cNvSpPr>
            <a:spLocks noGrp="1"/>
          </p:cNvSpPr>
          <p:nvPr>
            <p:ph type="ftr" sz="quarter" idx="11"/>
          </p:nvPr>
        </p:nvSpPr>
        <p:spPr>
          <a:xfrm>
            <a:off x="288019" y="2118134"/>
            <a:ext cx="2639323" cy="365125"/>
          </a:xfrm>
        </p:spPr>
        <p:txBody>
          <a:bodyPr/>
          <a:lstStyle/>
          <a:p>
            <a:r>
              <a:rPr lang="en-US" sz="2800" noProof="0" dirty="0"/>
              <a:t>Paragraphs in the body of your paper need to have a topic sentence as well.  This can also be called a main idea statement.  </a:t>
            </a:r>
          </a:p>
        </p:txBody>
      </p:sp>
      <p:sp>
        <p:nvSpPr>
          <p:cNvPr id="3" name="Slide Number Placeholder 2">
            <a:extLst>
              <a:ext uri="{FF2B5EF4-FFF2-40B4-BE49-F238E27FC236}">
                <a16:creationId xmlns:a16="http://schemas.microsoft.com/office/drawing/2014/main" id="{72194E1B-2541-4686-A649-F2EB04DA4A54}"/>
              </a:ext>
            </a:extLst>
          </p:cNvPr>
          <p:cNvSpPr>
            <a:spLocks noGrp="1"/>
          </p:cNvSpPr>
          <p:nvPr>
            <p:ph type="sldNum" sz="quarter" idx="12"/>
          </p:nvPr>
        </p:nvSpPr>
        <p:spPr/>
        <p:txBody>
          <a:bodyPr/>
          <a:lstStyle/>
          <a:p>
            <a:fld id="{98C0CDE5-970C-4CC4-BF43-0DA127E73E82}" type="slidenum">
              <a:rPr lang="en-US" noProof="0" smtClean="0"/>
              <a:t>22</a:t>
            </a:fld>
            <a:endParaRPr lang="en-US" noProof="0" dirty="0"/>
          </a:p>
        </p:txBody>
      </p:sp>
      <p:pic>
        <p:nvPicPr>
          <p:cNvPr id="5" name="Picture 4">
            <a:extLst>
              <a:ext uri="{FF2B5EF4-FFF2-40B4-BE49-F238E27FC236}">
                <a16:creationId xmlns:a16="http://schemas.microsoft.com/office/drawing/2014/main" id="{D11AB8A0-425F-40F5-AEE7-B8875079E8F9}"/>
              </a:ext>
            </a:extLst>
          </p:cNvPr>
          <p:cNvPicPr>
            <a:picLocks noChangeAspect="1"/>
          </p:cNvPicPr>
          <p:nvPr/>
        </p:nvPicPr>
        <p:blipFill>
          <a:blip r:embed="rId2"/>
          <a:stretch>
            <a:fillRect/>
          </a:stretch>
        </p:blipFill>
        <p:spPr>
          <a:xfrm>
            <a:off x="3071575" y="190500"/>
            <a:ext cx="8734425" cy="6667500"/>
          </a:xfrm>
          <a:prstGeom prst="rect">
            <a:avLst/>
          </a:prstGeom>
        </p:spPr>
      </p:pic>
      <p:sp>
        <p:nvSpPr>
          <p:cNvPr id="6" name="Oval 5">
            <a:extLst>
              <a:ext uri="{FF2B5EF4-FFF2-40B4-BE49-F238E27FC236}">
                <a16:creationId xmlns:a16="http://schemas.microsoft.com/office/drawing/2014/main" id="{93F4758E-0601-4C2E-AD92-E723A1968714}"/>
              </a:ext>
            </a:extLst>
          </p:cNvPr>
          <p:cNvSpPr/>
          <p:nvPr/>
        </p:nvSpPr>
        <p:spPr>
          <a:xfrm>
            <a:off x="3071575" y="5257800"/>
            <a:ext cx="1576625" cy="160019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23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573AE0-F834-4974-9C91-6EDE60B6CB7A}"/>
              </a:ext>
            </a:extLst>
          </p:cNvPr>
          <p:cNvSpPr>
            <a:spLocks noGrp="1"/>
          </p:cNvSpPr>
          <p:nvPr>
            <p:ph type="sldNum" sz="quarter" idx="12"/>
          </p:nvPr>
        </p:nvSpPr>
        <p:spPr/>
        <p:txBody>
          <a:bodyPr/>
          <a:lstStyle/>
          <a:p>
            <a:fld id="{98C0CDE5-970C-4CC4-BF43-0DA127E73E82}" type="slidenum">
              <a:rPr lang="en-US" noProof="0" smtClean="0"/>
              <a:t>23</a:t>
            </a:fld>
            <a:endParaRPr lang="en-US" noProof="0" dirty="0"/>
          </a:p>
        </p:txBody>
      </p:sp>
      <p:pic>
        <p:nvPicPr>
          <p:cNvPr id="9" name="Picture 8">
            <a:extLst>
              <a:ext uri="{FF2B5EF4-FFF2-40B4-BE49-F238E27FC236}">
                <a16:creationId xmlns:a16="http://schemas.microsoft.com/office/drawing/2014/main" id="{50A98E34-8895-49BF-B992-AC087A718DE8}"/>
              </a:ext>
            </a:extLst>
          </p:cNvPr>
          <p:cNvPicPr>
            <a:picLocks noChangeAspect="1"/>
          </p:cNvPicPr>
          <p:nvPr/>
        </p:nvPicPr>
        <p:blipFill>
          <a:blip r:embed="rId2"/>
          <a:stretch>
            <a:fillRect/>
          </a:stretch>
        </p:blipFill>
        <p:spPr>
          <a:xfrm>
            <a:off x="1905000" y="61912"/>
            <a:ext cx="8382000" cy="6734175"/>
          </a:xfrm>
          <a:prstGeom prst="rect">
            <a:avLst/>
          </a:prstGeom>
        </p:spPr>
      </p:pic>
      <p:sp>
        <p:nvSpPr>
          <p:cNvPr id="11" name="Oval 10">
            <a:extLst>
              <a:ext uri="{FF2B5EF4-FFF2-40B4-BE49-F238E27FC236}">
                <a16:creationId xmlns:a16="http://schemas.microsoft.com/office/drawing/2014/main" id="{9F00CB15-3DF1-4381-A18A-EA17BD95D517}"/>
              </a:ext>
            </a:extLst>
          </p:cNvPr>
          <p:cNvSpPr/>
          <p:nvPr/>
        </p:nvSpPr>
        <p:spPr>
          <a:xfrm>
            <a:off x="1569355" y="5305425"/>
            <a:ext cx="1754869"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89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4824D-17FF-46E9-BE54-CE04304D6476}"/>
              </a:ext>
            </a:extLst>
          </p:cNvPr>
          <p:cNvPicPr>
            <a:picLocks noChangeAspect="1"/>
          </p:cNvPicPr>
          <p:nvPr/>
        </p:nvPicPr>
        <p:blipFill>
          <a:blip r:embed="rId2"/>
          <a:stretch>
            <a:fillRect/>
          </a:stretch>
        </p:blipFill>
        <p:spPr>
          <a:xfrm>
            <a:off x="1857375" y="76200"/>
            <a:ext cx="8477250" cy="6705600"/>
          </a:xfrm>
          <a:prstGeom prst="rect">
            <a:avLst/>
          </a:prstGeom>
        </p:spPr>
      </p:pic>
      <p:sp>
        <p:nvSpPr>
          <p:cNvPr id="7" name="Oval 6">
            <a:extLst>
              <a:ext uri="{FF2B5EF4-FFF2-40B4-BE49-F238E27FC236}">
                <a16:creationId xmlns:a16="http://schemas.microsoft.com/office/drawing/2014/main" id="{7A0D0E3F-B40E-482E-A4A8-C8FE870CC765}"/>
              </a:ext>
            </a:extLst>
          </p:cNvPr>
          <p:cNvSpPr/>
          <p:nvPr/>
        </p:nvSpPr>
        <p:spPr>
          <a:xfrm>
            <a:off x="1550306" y="5345749"/>
            <a:ext cx="1821544"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216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DB8281-82C9-4F42-81D6-61C3715B1BBC}"/>
              </a:ext>
            </a:extLst>
          </p:cNvPr>
          <p:cNvSpPr>
            <a:spLocks noGrp="1"/>
          </p:cNvSpPr>
          <p:nvPr>
            <p:ph type="ftr" sz="quarter" idx="11"/>
          </p:nvPr>
        </p:nvSpPr>
        <p:spPr>
          <a:xfrm>
            <a:off x="372383" y="536986"/>
            <a:ext cx="5580742" cy="291689"/>
          </a:xfrm>
        </p:spPr>
        <p:txBody>
          <a:bodyPr/>
          <a:lstStyle/>
          <a:p>
            <a:pPr algn="ctr"/>
            <a:r>
              <a:rPr lang="en-US" sz="3200" noProof="0" dirty="0"/>
              <a:t>Let’s look at your 4-square graphic organizer…</a:t>
            </a:r>
          </a:p>
        </p:txBody>
      </p:sp>
      <p:sp>
        <p:nvSpPr>
          <p:cNvPr id="3" name="Slide Number Placeholder 2">
            <a:extLst>
              <a:ext uri="{FF2B5EF4-FFF2-40B4-BE49-F238E27FC236}">
                <a16:creationId xmlns:a16="http://schemas.microsoft.com/office/drawing/2014/main" id="{9EF8FFB6-2CA5-4BAA-B196-614A28FE1509}"/>
              </a:ext>
            </a:extLst>
          </p:cNvPr>
          <p:cNvSpPr>
            <a:spLocks noGrp="1"/>
          </p:cNvSpPr>
          <p:nvPr>
            <p:ph type="sldNum" sz="quarter" idx="12"/>
          </p:nvPr>
        </p:nvSpPr>
        <p:spPr/>
        <p:txBody>
          <a:bodyPr/>
          <a:lstStyle/>
          <a:p>
            <a:fld id="{98C0CDE5-970C-4CC4-BF43-0DA127E73E82}" type="slidenum">
              <a:rPr lang="en-US" noProof="0" smtClean="0"/>
              <a:t>25</a:t>
            </a:fld>
            <a:endParaRPr lang="en-US" noProof="0" dirty="0"/>
          </a:p>
        </p:txBody>
      </p:sp>
      <p:pic>
        <p:nvPicPr>
          <p:cNvPr id="5" name="Picture 4">
            <a:extLst>
              <a:ext uri="{FF2B5EF4-FFF2-40B4-BE49-F238E27FC236}">
                <a16:creationId xmlns:a16="http://schemas.microsoft.com/office/drawing/2014/main" id="{74155D7D-AFE6-4F47-AC16-50E073928476}"/>
              </a:ext>
            </a:extLst>
          </p:cNvPr>
          <p:cNvPicPr>
            <a:picLocks noChangeAspect="1"/>
          </p:cNvPicPr>
          <p:nvPr/>
        </p:nvPicPr>
        <p:blipFill>
          <a:blip r:embed="rId2"/>
          <a:stretch>
            <a:fillRect/>
          </a:stretch>
        </p:blipFill>
        <p:spPr>
          <a:xfrm>
            <a:off x="3667760" y="1407565"/>
            <a:ext cx="7394383" cy="3618047"/>
          </a:xfrm>
          <a:prstGeom prst="rect">
            <a:avLst/>
          </a:prstGeom>
          <a:ln w="76200">
            <a:solidFill>
              <a:schemeClr val="tx1"/>
            </a:solidFill>
          </a:ln>
        </p:spPr>
      </p:pic>
      <p:sp>
        <p:nvSpPr>
          <p:cNvPr id="6" name="Arrow: Right 5">
            <a:extLst>
              <a:ext uri="{FF2B5EF4-FFF2-40B4-BE49-F238E27FC236}">
                <a16:creationId xmlns:a16="http://schemas.microsoft.com/office/drawing/2014/main" id="{B3F17700-C953-466D-9B0E-8E4FEB4914BC}"/>
              </a:ext>
            </a:extLst>
          </p:cNvPr>
          <p:cNvSpPr/>
          <p:nvPr/>
        </p:nvSpPr>
        <p:spPr>
          <a:xfrm rot="21087124">
            <a:off x="100782" y="2991520"/>
            <a:ext cx="3254829" cy="1599325"/>
          </a:xfrm>
          <a:prstGeom prst="rightArrow">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367AB4-65F4-4AD8-9F9A-ECA2C87DD894}"/>
              </a:ext>
            </a:extLst>
          </p:cNvPr>
          <p:cNvSpPr txBox="1"/>
          <p:nvPr/>
        </p:nvSpPr>
        <p:spPr>
          <a:xfrm>
            <a:off x="1784779" y="5550385"/>
            <a:ext cx="8622441" cy="369332"/>
          </a:xfrm>
          <a:prstGeom prst="rect">
            <a:avLst/>
          </a:prstGeom>
          <a:noFill/>
        </p:spPr>
        <p:txBody>
          <a:bodyPr wrap="square" rtlCol="0">
            <a:spAutoFit/>
          </a:bodyPr>
          <a:lstStyle/>
          <a:p>
            <a:r>
              <a:rPr lang="en-US" dirty="0"/>
              <a:t>Use the facts in your graphic organizer to create the first paragraph is your body.</a:t>
            </a:r>
          </a:p>
        </p:txBody>
      </p:sp>
    </p:spTree>
    <p:extLst>
      <p:ext uri="{BB962C8B-B14F-4D97-AF65-F5344CB8AC3E}">
        <p14:creationId xmlns:p14="http://schemas.microsoft.com/office/powerpoint/2010/main" val="1449870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921510-25DA-4310-BB2C-D75A95999F50}"/>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FFB9EC8C-99EE-47D6-A353-53DED23FF8ED}"/>
              </a:ext>
            </a:extLst>
          </p:cNvPr>
          <p:cNvSpPr>
            <a:spLocks noGrp="1"/>
          </p:cNvSpPr>
          <p:nvPr>
            <p:ph type="sldNum" sz="quarter" idx="12"/>
          </p:nvPr>
        </p:nvSpPr>
        <p:spPr/>
        <p:txBody>
          <a:bodyPr/>
          <a:lstStyle/>
          <a:p>
            <a:fld id="{98C0CDE5-970C-4CC4-BF43-0DA127E73E82}" type="slidenum">
              <a:rPr lang="en-US" noProof="0" smtClean="0"/>
              <a:t>26</a:t>
            </a:fld>
            <a:endParaRPr lang="en-US" noProof="0" dirty="0"/>
          </a:p>
        </p:txBody>
      </p:sp>
      <p:pic>
        <p:nvPicPr>
          <p:cNvPr id="5" name="Picture 4">
            <a:extLst>
              <a:ext uri="{FF2B5EF4-FFF2-40B4-BE49-F238E27FC236}">
                <a16:creationId xmlns:a16="http://schemas.microsoft.com/office/drawing/2014/main" id="{90E37F97-50CB-46EE-BE11-416F61E1BE80}"/>
              </a:ext>
            </a:extLst>
          </p:cNvPr>
          <p:cNvPicPr>
            <a:picLocks noChangeAspect="1"/>
          </p:cNvPicPr>
          <p:nvPr/>
        </p:nvPicPr>
        <p:blipFill rotWithShape="1">
          <a:blip r:embed="rId2"/>
          <a:srcRect b="36911"/>
          <a:stretch/>
        </p:blipFill>
        <p:spPr>
          <a:xfrm>
            <a:off x="490301" y="-58422"/>
            <a:ext cx="11277599" cy="6916422"/>
          </a:xfrm>
          <a:prstGeom prst="rect">
            <a:avLst/>
          </a:prstGeom>
        </p:spPr>
      </p:pic>
      <p:sp>
        <p:nvSpPr>
          <p:cNvPr id="6" name="TextBox 5">
            <a:extLst>
              <a:ext uri="{FF2B5EF4-FFF2-40B4-BE49-F238E27FC236}">
                <a16:creationId xmlns:a16="http://schemas.microsoft.com/office/drawing/2014/main" id="{335C9779-2606-4462-9DAA-97DEFE14CDB6}"/>
              </a:ext>
            </a:extLst>
          </p:cNvPr>
          <p:cNvSpPr txBox="1"/>
          <p:nvPr/>
        </p:nvSpPr>
        <p:spPr>
          <a:xfrm>
            <a:off x="2438400" y="1481137"/>
            <a:ext cx="8934450" cy="5509200"/>
          </a:xfrm>
          <a:prstGeom prst="rect">
            <a:avLst/>
          </a:prstGeom>
          <a:noFill/>
        </p:spPr>
        <p:txBody>
          <a:bodyPr wrap="square" rtlCol="0">
            <a:spAutoFit/>
          </a:bodyPr>
          <a:lstStyle/>
          <a:p>
            <a:r>
              <a:rPr lang="en-US" dirty="0"/>
              <a:t>      </a:t>
            </a:r>
            <a:r>
              <a:rPr lang="en-US" sz="3200" dirty="0"/>
              <a:t>Rats have survived billions of years due to the different inherited traits that they have.  One example of traits that rats have that help them are their heighten sense of smell, taste, and touch.  These senses are important to them because it helps them avoid danger  In fact, rats can detect movement up to 5o feet away.  This allows them to avoid contact with humans as well as many of their predators.  Another inherited trait that rats possess is their teeth.  These teeth grow quickly.  In fact their chiseled front teeth grow so quickly </a:t>
            </a:r>
          </a:p>
        </p:txBody>
      </p:sp>
      <p:cxnSp>
        <p:nvCxnSpPr>
          <p:cNvPr id="24" name="Straight Connector 23">
            <a:extLst>
              <a:ext uri="{FF2B5EF4-FFF2-40B4-BE49-F238E27FC236}">
                <a16:creationId xmlns:a16="http://schemas.microsoft.com/office/drawing/2014/main" id="{BAF025CC-498C-4379-B718-30BE38B12FB9}"/>
              </a:ext>
            </a:extLst>
          </p:cNvPr>
          <p:cNvCxnSpPr>
            <a:cxnSpLocks/>
          </p:cNvCxnSpPr>
          <p:nvPr/>
        </p:nvCxnSpPr>
        <p:spPr>
          <a:xfrm>
            <a:off x="2515043" y="1994309"/>
            <a:ext cx="86487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47DDA1-D686-43AA-BA04-90BA8A73DD98}"/>
              </a:ext>
            </a:extLst>
          </p:cNvPr>
          <p:cNvCxnSpPr>
            <a:cxnSpLocks/>
          </p:cNvCxnSpPr>
          <p:nvPr/>
        </p:nvCxnSpPr>
        <p:spPr>
          <a:xfrm>
            <a:off x="2515043" y="2505938"/>
            <a:ext cx="6705157"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B9AB3-25A3-4B24-8090-108D0D0D4B72}"/>
              </a:ext>
            </a:extLst>
          </p:cNvPr>
          <p:cNvCxnSpPr>
            <a:cxnSpLocks/>
          </p:cNvCxnSpPr>
          <p:nvPr/>
        </p:nvCxnSpPr>
        <p:spPr>
          <a:xfrm>
            <a:off x="9405700" y="2505938"/>
            <a:ext cx="7506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728053-D419-495F-807E-A0073B5F5D52}"/>
              </a:ext>
            </a:extLst>
          </p:cNvPr>
          <p:cNvCxnSpPr>
            <a:cxnSpLocks/>
          </p:cNvCxnSpPr>
          <p:nvPr/>
        </p:nvCxnSpPr>
        <p:spPr>
          <a:xfrm>
            <a:off x="2515043" y="3017566"/>
            <a:ext cx="864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F25160-AE5D-46D5-8D62-63389D8C2AE9}"/>
              </a:ext>
            </a:extLst>
          </p:cNvPr>
          <p:cNvCxnSpPr>
            <a:cxnSpLocks/>
          </p:cNvCxnSpPr>
          <p:nvPr/>
        </p:nvCxnSpPr>
        <p:spPr>
          <a:xfrm>
            <a:off x="2515043" y="3429000"/>
            <a:ext cx="79570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10E2E68-C53E-4D27-BBDA-D4474C6BAC6D}"/>
              </a:ext>
            </a:extLst>
          </p:cNvPr>
          <p:cNvCxnSpPr>
            <a:cxnSpLocks/>
          </p:cNvCxnSpPr>
          <p:nvPr/>
        </p:nvCxnSpPr>
        <p:spPr>
          <a:xfrm>
            <a:off x="4441815" y="5945824"/>
            <a:ext cx="54968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60B845-D6BB-4D38-902E-AD9E85413CB6}"/>
              </a:ext>
            </a:extLst>
          </p:cNvPr>
          <p:cNvCxnSpPr>
            <a:cxnSpLocks/>
          </p:cNvCxnSpPr>
          <p:nvPr/>
        </p:nvCxnSpPr>
        <p:spPr>
          <a:xfrm>
            <a:off x="2515043" y="6424795"/>
            <a:ext cx="820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hought Bubble: Cloud 31">
            <a:extLst>
              <a:ext uri="{FF2B5EF4-FFF2-40B4-BE49-F238E27FC236}">
                <a16:creationId xmlns:a16="http://schemas.microsoft.com/office/drawing/2014/main" id="{8A2AF5EA-229C-4ADF-A880-B2112ED1185F}"/>
              </a:ext>
            </a:extLst>
          </p:cNvPr>
          <p:cNvSpPr/>
          <p:nvPr/>
        </p:nvSpPr>
        <p:spPr>
          <a:xfrm>
            <a:off x="647923" y="65316"/>
            <a:ext cx="3564848" cy="1796656"/>
          </a:xfrm>
          <a:prstGeom prst="cloudCallout">
            <a:avLst>
              <a:gd name="adj1" fmla="val 18864"/>
              <a:gd name="adj2" fmla="val 51594"/>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Topic Sentence/ Main Idea</a:t>
            </a:r>
          </a:p>
        </p:txBody>
      </p:sp>
      <p:sp>
        <p:nvSpPr>
          <p:cNvPr id="33" name="Arrow: Right 32">
            <a:extLst>
              <a:ext uri="{FF2B5EF4-FFF2-40B4-BE49-F238E27FC236}">
                <a16:creationId xmlns:a16="http://schemas.microsoft.com/office/drawing/2014/main" id="{131F46A1-70DE-40A1-93AB-50161EF26AE0}"/>
              </a:ext>
            </a:extLst>
          </p:cNvPr>
          <p:cNvSpPr/>
          <p:nvPr/>
        </p:nvSpPr>
        <p:spPr>
          <a:xfrm>
            <a:off x="914400" y="2126647"/>
            <a:ext cx="1948543" cy="1915488"/>
          </a:xfrm>
          <a:prstGeom prst="rightArrow">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Supporting Detail</a:t>
            </a:r>
          </a:p>
        </p:txBody>
      </p:sp>
      <p:sp>
        <p:nvSpPr>
          <p:cNvPr id="35" name="Arrow: Right 34">
            <a:extLst>
              <a:ext uri="{FF2B5EF4-FFF2-40B4-BE49-F238E27FC236}">
                <a16:creationId xmlns:a16="http://schemas.microsoft.com/office/drawing/2014/main" id="{0034AE52-05DB-47B9-A662-A4151A84822B}"/>
              </a:ext>
            </a:extLst>
          </p:cNvPr>
          <p:cNvSpPr/>
          <p:nvPr/>
        </p:nvSpPr>
        <p:spPr>
          <a:xfrm>
            <a:off x="1792062" y="4788005"/>
            <a:ext cx="2420709" cy="1915488"/>
          </a:xfrm>
          <a:prstGeom prst="rightArrow">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Supporting Details</a:t>
            </a:r>
          </a:p>
        </p:txBody>
      </p:sp>
    </p:spTree>
    <p:extLst>
      <p:ext uri="{BB962C8B-B14F-4D97-AF65-F5344CB8AC3E}">
        <p14:creationId xmlns:p14="http://schemas.microsoft.com/office/powerpoint/2010/main" val="371350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AE3FE7-ACCA-4ACA-9095-BC60918C0700}"/>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62525E7B-39C7-4358-88FC-D3FAFDFFD2BE}"/>
              </a:ext>
            </a:extLst>
          </p:cNvPr>
          <p:cNvSpPr>
            <a:spLocks noGrp="1"/>
          </p:cNvSpPr>
          <p:nvPr>
            <p:ph type="sldNum" sz="quarter" idx="12"/>
          </p:nvPr>
        </p:nvSpPr>
        <p:spPr/>
        <p:txBody>
          <a:bodyPr/>
          <a:lstStyle/>
          <a:p>
            <a:fld id="{98C0CDE5-970C-4CC4-BF43-0DA127E73E82}" type="slidenum">
              <a:rPr lang="en-US" noProof="0" smtClean="0"/>
              <a:t>27</a:t>
            </a:fld>
            <a:endParaRPr lang="en-US" noProof="0" dirty="0"/>
          </a:p>
        </p:txBody>
      </p:sp>
      <p:pic>
        <p:nvPicPr>
          <p:cNvPr id="5" name="Picture 4">
            <a:extLst>
              <a:ext uri="{FF2B5EF4-FFF2-40B4-BE49-F238E27FC236}">
                <a16:creationId xmlns:a16="http://schemas.microsoft.com/office/drawing/2014/main" id="{7F1347BA-DE88-46E2-A712-ABD62B9C7823}"/>
              </a:ext>
            </a:extLst>
          </p:cNvPr>
          <p:cNvPicPr>
            <a:picLocks noChangeAspect="1"/>
          </p:cNvPicPr>
          <p:nvPr/>
        </p:nvPicPr>
        <p:blipFill rotWithShape="1">
          <a:blip r:embed="rId2"/>
          <a:srcRect b="36911"/>
          <a:stretch/>
        </p:blipFill>
        <p:spPr>
          <a:xfrm>
            <a:off x="490301" y="-58422"/>
            <a:ext cx="11277599" cy="6916422"/>
          </a:xfrm>
          <a:prstGeom prst="rect">
            <a:avLst/>
          </a:prstGeom>
        </p:spPr>
      </p:pic>
      <p:sp>
        <p:nvSpPr>
          <p:cNvPr id="6" name="TextBox 5">
            <a:extLst>
              <a:ext uri="{FF2B5EF4-FFF2-40B4-BE49-F238E27FC236}">
                <a16:creationId xmlns:a16="http://schemas.microsoft.com/office/drawing/2014/main" id="{CA3B2451-4869-4F61-BEF7-94CE97389CFF}"/>
              </a:ext>
            </a:extLst>
          </p:cNvPr>
          <p:cNvSpPr txBox="1"/>
          <p:nvPr/>
        </p:nvSpPr>
        <p:spPr>
          <a:xfrm>
            <a:off x="2230886" y="854740"/>
            <a:ext cx="9528699" cy="5734903"/>
          </a:xfrm>
          <a:prstGeom prst="rect">
            <a:avLst/>
          </a:prstGeom>
          <a:noFill/>
        </p:spPr>
        <p:txBody>
          <a:bodyPr wrap="none" rtlCol="0">
            <a:spAutoFit/>
          </a:bodyPr>
          <a:lstStyle/>
          <a:p>
            <a:pPr>
              <a:lnSpc>
                <a:spcPts val="4000"/>
              </a:lnSpc>
            </a:pPr>
            <a:r>
              <a:rPr lang="en-US" sz="3600" dirty="0"/>
              <a:t>that rats are almost constantly chewing. This is  </a:t>
            </a:r>
          </a:p>
          <a:p>
            <a:pPr>
              <a:lnSpc>
                <a:spcPts val="4000"/>
              </a:lnSpc>
            </a:pPr>
            <a:r>
              <a:rPr lang="en-US" sz="3600" dirty="0"/>
              <a:t>because their teeth grow 5 inches per year.  A </a:t>
            </a:r>
          </a:p>
          <a:p>
            <a:pPr>
              <a:lnSpc>
                <a:spcPts val="4000"/>
              </a:lnSpc>
            </a:pPr>
            <a:r>
              <a:rPr lang="en-US" sz="3600" dirty="0"/>
              <a:t>third interesting inherited trait that rats possess</a:t>
            </a:r>
          </a:p>
          <a:p>
            <a:pPr>
              <a:lnSpc>
                <a:spcPts val="4000"/>
              </a:lnSpc>
            </a:pPr>
            <a:r>
              <a:rPr lang="en-US" sz="3600" dirty="0"/>
              <a:t>is a its tail.  A rat’s tail is a very useful part of </a:t>
            </a:r>
          </a:p>
          <a:p>
            <a:pPr>
              <a:lnSpc>
                <a:spcPts val="4000"/>
              </a:lnSpc>
            </a:pPr>
            <a:r>
              <a:rPr lang="en-US" sz="3600" dirty="0"/>
              <a:t>its body.  This is because it is used by the rat</a:t>
            </a:r>
          </a:p>
          <a:p>
            <a:pPr>
              <a:lnSpc>
                <a:spcPts val="4000"/>
              </a:lnSpc>
            </a:pPr>
            <a:r>
              <a:rPr lang="en-US" sz="3600" dirty="0"/>
              <a:t> to help it climb, and keep it balance. </a:t>
            </a:r>
          </a:p>
          <a:p>
            <a:pPr>
              <a:lnSpc>
                <a:spcPts val="4000"/>
              </a:lnSpc>
            </a:pPr>
            <a:r>
              <a:rPr lang="en-US" sz="3600" dirty="0"/>
              <a:t>Remarkably, a rat’s tail actually helps it </a:t>
            </a:r>
          </a:p>
          <a:p>
            <a:pPr>
              <a:lnSpc>
                <a:spcPts val="4000"/>
              </a:lnSpc>
            </a:pPr>
            <a:r>
              <a:rPr lang="en-US" sz="3600" dirty="0"/>
              <a:t>maintain its body temperature.  In fact when a </a:t>
            </a:r>
          </a:p>
          <a:p>
            <a:pPr>
              <a:lnSpc>
                <a:spcPts val="4000"/>
              </a:lnSpc>
            </a:pPr>
            <a:r>
              <a:rPr lang="en-US" sz="3600" dirty="0"/>
              <a:t>rat is too hot the tail enlarges and fills up with </a:t>
            </a:r>
          </a:p>
          <a:p>
            <a:pPr>
              <a:lnSpc>
                <a:spcPts val="4000"/>
              </a:lnSpc>
            </a:pPr>
            <a:r>
              <a:rPr lang="en-US" sz="3600" dirty="0"/>
              <a:t>blood.  When the rat cool back down its tail</a:t>
            </a:r>
          </a:p>
          <a:p>
            <a:pPr>
              <a:lnSpc>
                <a:spcPts val="4000"/>
              </a:lnSpc>
            </a:pPr>
            <a:r>
              <a:rPr lang="en-US" sz="3600" dirty="0"/>
              <a:t>returns to its normal size.  </a:t>
            </a:r>
          </a:p>
        </p:txBody>
      </p:sp>
      <p:sp>
        <p:nvSpPr>
          <p:cNvPr id="9" name="Arrow: Right 8">
            <a:extLst>
              <a:ext uri="{FF2B5EF4-FFF2-40B4-BE49-F238E27FC236}">
                <a16:creationId xmlns:a16="http://schemas.microsoft.com/office/drawing/2014/main" id="{F6D4DF40-546D-481A-A147-8335BB580311}"/>
              </a:ext>
            </a:extLst>
          </p:cNvPr>
          <p:cNvSpPr/>
          <p:nvPr/>
        </p:nvSpPr>
        <p:spPr>
          <a:xfrm rot="1688426">
            <a:off x="1020531" y="222250"/>
            <a:ext cx="2420709" cy="1915488"/>
          </a:xfrm>
          <a:prstGeom prst="rightArrow">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Supporting Details</a:t>
            </a:r>
          </a:p>
        </p:txBody>
      </p:sp>
      <p:cxnSp>
        <p:nvCxnSpPr>
          <p:cNvPr id="10" name="Straight Connector 9">
            <a:extLst>
              <a:ext uri="{FF2B5EF4-FFF2-40B4-BE49-F238E27FC236}">
                <a16:creationId xmlns:a16="http://schemas.microsoft.com/office/drawing/2014/main" id="{F233CEBB-E0F4-4905-A2D6-90CEAA834BF2}"/>
              </a:ext>
            </a:extLst>
          </p:cNvPr>
          <p:cNvCxnSpPr>
            <a:cxnSpLocks/>
          </p:cNvCxnSpPr>
          <p:nvPr/>
        </p:nvCxnSpPr>
        <p:spPr>
          <a:xfrm>
            <a:off x="10657558" y="1961652"/>
            <a:ext cx="641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D0DD74-C558-4D07-ADA1-D710E8F183F5}"/>
              </a:ext>
            </a:extLst>
          </p:cNvPr>
          <p:cNvCxnSpPr>
            <a:cxnSpLocks/>
          </p:cNvCxnSpPr>
          <p:nvPr/>
        </p:nvCxnSpPr>
        <p:spPr>
          <a:xfrm>
            <a:off x="2340872" y="2440624"/>
            <a:ext cx="90346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56F712-BC6F-41E1-B7EB-B072FDE3352E}"/>
              </a:ext>
            </a:extLst>
          </p:cNvPr>
          <p:cNvCxnSpPr>
            <a:cxnSpLocks/>
          </p:cNvCxnSpPr>
          <p:nvPr/>
        </p:nvCxnSpPr>
        <p:spPr>
          <a:xfrm>
            <a:off x="2340872" y="2919596"/>
            <a:ext cx="2187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42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2CA5AD-3F33-4AD5-B27F-AC67FA9DBA24}"/>
              </a:ext>
            </a:extLst>
          </p:cNvPr>
          <p:cNvSpPr>
            <a:spLocks noGrp="1"/>
          </p:cNvSpPr>
          <p:nvPr>
            <p:ph type="ftr" sz="quarter" idx="11"/>
          </p:nvPr>
        </p:nvSpPr>
        <p:spPr>
          <a:xfrm>
            <a:off x="1730829" y="3710170"/>
            <a:ext cx="10314657" cy="502601"/>
          </a:xfrm>
        </p:spPr>
        <p:txBody>
          <a:bodyPr/>
          <a:lstStyle/>
          <a:p>
            <a:r>
              <a:rPr lang="en-US" sz="4400" noProof="0" dirty="0"/>
              <a:t>Continue to use your notes in your graphic organizer as well as your fact cards to write the remainder of your body.</a:t>
            </a:r>
          </a:p>
          <a:p>
            <a:endParaRPr lang="en-US" sz="4400" noProof="0" dirty="0"/>
          </a:p>
          <a:p>
            <a:r>
              <a:rPr lang="en-US" sz="4400" dirty="0"/>
              <a:t>Be prepared to share your writing with your learning partner</a:t>
            </a:r>
            <a:r>
              <a:rPr lang="en-US" sz="3200" dirty="0"/>
              <a:t>.</a:t>
            </a:r>
            <a:endParaRPr lang="en-US" sz="3200" noProof="0" dirty="0"/>
          </a:p>
        </p:txBody>
      </p:sp>
      <p:sp>
        <p:nvSpPr>
          <p:cNvPr id="3" name="Slide Number Placeholder 2">
            <a:extLst>
              <a:ext uri="{FF2B5EF4-FFF2-40B4-BE49-F238E27FC236}">
                <a16:creationId xmlns:a16="http://schemas.microsoft.com/office/drawing/2014/main" id="{2B59E8B5-6F07-4B1D-BBCE-0A9327055760}"/>
              </a:ext>
            </a:extLst>
          </p:cNvPr>
          <p:cNvSpPr>
            <a:spLocks noGrp="1"/>
          </p:cNvSpPr>
          <p:nvPr>
            <p:ph type="sldNum" sz="quarter" idx="12"/>
          </p:nvPr>
        </p:nvSpPr>
        <p:spPr/>
        <p:txBody>
          <a:bodyPr/>
          <a:lstStyle/>
          <a:p>
            <a:endParaRPr lang="en-US" noProof="0" dirty="0"/>
          </a:p>
        </p:txBody>
      </p:sp>
      <p:sp>
        <p:nvSpPr>
          <p:cNvPr id="4" name="TextBox 3">
            <a:extLst>
              <a:ext uri="{FF2B5EF4-FFF2-40B4-BE49-F238E27FC236}">
                <a16:creationId xmlns:a16="http://schemas.microsoft.com/office/drawing/2014/main" id="{8B52492F-6C42-4356-9C8D-08AF64B364C1}"/>
              </a:ext>
            </a:extLst>
          </p:cNvPr>
          <p:cNvSpPr txBox="1"/>
          <p:nvPr/>
        </p:nvSpPr>
        <p:spPr>
          <a:xfrm>
            <a:off x="3153228" y="664028"/>
            <a:ext cx="6324600" cy="707886"/>
          </a:xfrm>
          <a:prstGeom prst="rect">
            <a:avLst/>
          </a:prstGeom>
          <a:solidFill>
            <a:schemeClr val="tx2"/>
          </a:solidFill>
        </p:spPr>
        <p:txBody>
          <a:bodyPr wrap="square" rtlCol="0">
            <a:spAutoFit/>
          </a:bodyPr>
          <a:lstStyle/>
          <a:p>
            <a:pPr algn="ctr"/>
            <a:r>
              <a:rPr lang="en-US" sz="4000" dirty="0">
                <a:solidFill>
                  <a:schemeClr val="bg1"/>
                </a:solidFill>
              </a:rPr>
              <a:t>Now it’s Your Turn</a:t>
            </a:r>
          </a:p>
        </p:txBody>
      </p:sp>
    </p:spTree>
    <p:extLst>
      <p:ext uri="{BB962C8B-B14F-4D97-AF65-F5344CB8AC3E}">
        <p14:creationId xmlns:p14="http://schemas.microsoft.com/office/powerpoint/2010/main" val="2180176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dent looking at the camera&#10;&#10;Description automatically generated">
            <a:extLst>
              <a:ext uri="{FF2B5EF4-FFF2-40B4-BE49-F238E27FC236}">
                <a16:creationId xmlns:a16="http://schemas.microsoft.com/office/drawing/2014/main" id="{30337206-2041-4576-8C29-2951DF509A92}"/>
              </a:ext>
            </a:extLst>
          </p:cNvPr>
          <p:cNvPicPr>
            <a:picLocks noGrp="1" noChangeAspect="1"/>
          </p:cNvPicPr>
          <p:nvPr>
            <p:ph type="pic" sz="quarter" idx="13"/>
          </p:nvPr>
        </p:nvPicPr>
        <p:blipFill>
          <a:blip r:embed="rId2"/>
          <a:srcRect l="27127" r="27127"/>
          <a:stretch>
            <a:fillRect/>
          </a:stretch>
        </p:blipFill>
        <p:spPr/>
      </p:pic>
      <p:sp>
        <p:nvSpPr>
          <p:cNvPr id="3" name="Footer Placeholder 2">
            <a:extLst>
              <a:ext uri="{FF2B5EF4-FFF2-40B4-BE49-F238E27FC236}">
                <a16:creationId xmlns:a16="http://schemas.microsoft.com/office/drawing/2014/main" id="{1B763AFA-7A5C-4A87-B901-9439CDA4413A}"/>
              </a:ext>
            </a:extLst>
          </p:cNvPr>
          <p:cNvSpPr>
            <a:spLocks noGrp="1"/>
          </p:cNvSpPr>
          <p:nvPr>
            <p:ph type="ftr" sz="quarter" idx="11"/>
          </p:nvPr>
        </p:nvSpPr>
        <p:spPr>
          <a:xfrm>
            <a:off x="187185" y="2587758"/>
            <a:ext cx="3327540" cy="1872983"/>
          </a:xfrm>
        </p:spPr>
        <p:txBody>
          <a:bodyPr/>
          <a:lstStyle/>
          <a:p>
            <a:pPr algn="l" rtl="0" fontAlgn="base"/>
            <a:r>
              <a:rPr lang="en-US" sz="2400" b="0" i="0" dirty="0">
                <a:solidFill>
                  <a:schemeClr val="tx1"/>
                </a:solidFill>
                <a:effectLst/>
                <a:latin typeface="Century Gothic" panose="020B0502020202020204" pitchFamily="34" charset="0"/>
              </a:rPr>
              <a:t>ELAGSE5W2: </a:t>
            </a:r>
          </a:p>
          <a:p>
            <a:pPr algn="l" rtl="0" fontAlgn="base"/>
            <a:r>
              <a:rPr lang="en-US" sz="2400" b="0" i="0" dirty="0">
                <a:solidFill>
                  <a:schemeClr val="tx1"/>
                </a:solidFill>
                <a:effectLst/>
                <a:latin typeface="Century Gothic" panose="020B0502020202020204" pitchFamily="34" charset="0"/>
              </a:rPr>
              <a:t>Write informative texts to examine a topic and convey ideas and information clearly. </a:t>
            </a:r>
            <a:endParaRPr lang="en-US" sz="2400" b="0" i="0" dirty="0">
              <a:solidFill>
                <a:schemeClr val="tx1"/>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81E85687-A40A-4049-BF5C-B1F7FE73D346}"/>
              </a:ext>
            </a:extLst>
          </p:cNvPr>
          <p:cNvSpPr>
            <a:spLocks noGrp="1"/>
          </p:cNvSpPr>
          <p:nvPr>
            <p:ph type="sldNum" sz="quarter" idx="12"/>
          </p:nvPr>
        </p:nvSpPr>
        <p:spPr/>
        <p:txBody>
          <a:bodyPr/>
          <a:lstStyle/>
          <a:p>
            <a:endParaRPr lang="en-US" noProof="0" dirty="0"/>
          </a:p>
        </p:txBody>
      </p:sp>
      <p:sp>
        <p:nvSpPr>
          <p:cNvPr id="5" name="Title 4">
            <a:extLst>
              <a:ext uri="{FF2B5EF4-FFF2-40B4-BE49-F238E27FC236}">
                <a16:creationId xmlns:a16="http://schemas.microsoft.com/office/drawing/2014/main" id="{00D3615C-E4B3-4776-B633-898D290EC6EF}"/>
              </a:ext>
            </a:extLst>
          </p:cNvPr>
          <p:cNvSpPr>
            <a:spLocks noGrp="1"/>
          </p:cNvSpPr>
          <p:nvPr>
            <p:ph type="title"/>
          </p:nvPr>
        </p:nvSpPr>
        <p:spPr/>
        <p:txBody>
          <a:bodyPr/>
          <a:lstStyle/>
          <a:p>
            <a:r>
              <a:rPr lang="en-US" dirty="0"/>
              <a:t>Day 4</a:t>
            </a:r>
          </a:p>
        </p:txBody>
      </p:sp>
    </p:spTree>
    <p:extLst>
      <p:ext uri="{BB962C8B-B14F-4D97-AF65-F5344CB8AC3E}">
        <p14:creationId xmlns:p14="http://schemas.microsoft.com/office/powerpoint/2010/main" val="242966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9BAB330-AF13-45F3-8ABB-C98889AE3CAB}"/>
              </a:ext>
            </a:extLst>
          </p:cNvPr>
          <p:cNvSpPr>
            <a:spLocks noGrp="1"/>
          </p:cNvSpPr>
          <p:nvPr>
            <p:ph type="pic" sz="quarter" idx="13"/>
          </p:nvPr>
        </p:nvSpPr>
        <p:spPr/>
      </p:sp>
      <p:sp>
        <p:nvSpPr>
          <p:cNvPr id="3" name="Footer Placeholder 2">
            <a:extLst>
              <a:ext uri="{FF2B5EF4-FFF2-40B4-BE49-F238E27FC236}">
                <a16:creationId xmlns:a16="http://schemas.microsoft.com/office/drawing/2014/main" id="{7E71E390-8A19-489A-A34E-80C49214AD6A}"/>
              </a:ext>
            </a:extLst>
          </p:cNvPr>
          <p:cNvSpPr>
            <a:spLocks noGrp="1"/>
          </p:cNvSpPr>
          <p:nvPr>
            <p:ph type="ftr" sz="quarter" idx="11"/>
          </p:nvPr>
        </p:nvSpPr>
        <p:spPr/>
        <p:txBody>
          <a:bodyPr/>
          <a:lstStyle/>
          <a:p>
            <a:r>
              <a:rPr lang="en-US" noProof="0"/>
              <a:t>ADD A FOOTER</a:t>
            </a:r>
            <a:endParaRPr lang="en-US" noProof="0" dirty="0"/>
          </a:p>
        </p:txBody>
      </p:sp>
      <p:sp>
        <p:nvSpPr>
          <p:cNvPr id="4" name="Slide Number Placeholder 3">
            <a:extLst>
              <a:ext uri="{FF2B5EF4-FFF2-40B4-BE49-F238E27FC236}">
                <a16:creationId xmlns:a16="http://schemas.microsoft.com/office/drawing/2014/main" id="{4F8827F6-22B3-404C-81C2-E02D48BE7D01}"/>
              </a:ext>
            </a:extLst>
          </p:cNvPr>
          <p:cNvSpPr>
            <a:spLocks noGrp="1"/>
          </p:cNvSpPr>
          <p:nvPr>
            <p:ph type="sldNum" sz="quarter" idx="12"/>
          </p:nvPr>
        </p:nvSpPr>
        <p:spPr/>
        <p:txBody>
          <a:bodyPr/>
          <a:lstStyle/>
          <a:p>
            <a:fld id="{98C0CDE5-970C-4CC4-BF43-0DA127E73E82}" type="slidenum">
              <a:rPr lang="en-US" noProof="0" smtClean="0"/>
              <a:t>3</a:t>
            </a:fld>
            <a:endParaRPr lang="en-US" noProof="0" dirty="0"/>
          </a:p>
        </p:txBody>
      </p:sp>
      <p:sp>
        <p:nvSpPr>
          <p:cNvPr id="5" name="Title 4">
            <a:extLst>
              <a:ext uri="{FF2B5EF4-FFF2-40B4-BE49-F238E27FC236}">
                <a16:creationId xmlns:a16="http://schemas.microsoft.com/office/drawing/2014/main" id="{E7CE7617-51C8-4AE4-A358-190B0A5093F4}"/>
              </a:ext>
            </a:extLst>
          </p:cNvPr>
          <p:cNvSpPr>
            <a:spLocks noGrp="1"/>
          </p:cNvSpPr>
          <p:nvPr>
            <p:ph type="title"/>
          </p:nvPr>
        </p:nvSpPr>
        <p:spPr/>
        <p:txBody>
          <a:bodyPr>
            <a:normAutofit fontScale="90000"/>
          </a:bodyPr>
          <a:lstStyle/>
          <a:p>
            <a:r>
              <a:rPr lang="en-US" dirty="0"/>
              <a:t>Focus Questions</a:t>
            </a:r>
          </a:p>
        </p:txBody>
      </p:sp>
      <p:sp>
        <p:nvSpPr>
          <p:cNvPr id="6" name="TextBox 5">
            <a:extLst>
              <a:ext uri="{FF2B5EF4-FFF2-40B4-BE49-F238E27FC236}">
                <a16:creationId xmlns:a16="http://schemas.microsoft.com/office/drawing/2014/main" id="{20CFD419-B7FF-4D39-9141-85D96E81244D}"/>
              </a:ext>
            </a:extLst>
          </p:cNvPr>
          <p:cNvSpPr txBox="1"/>
          <p:nvPr/>
        </p:nvSpPr>
        <p:spPr>
          <a:xfrm>
            <a:off x="447674" y="2163999"/>
            <a:ext cx="2866565" cy="2031325"/>
          </a:xfrm>
          <a:prstGeom prst="rect">
            <a:avLst/>
          </a:prstGeom>
          <a:noFill/>
        </p:spPr>
        <p:txBody>
          <a:bodyPr wrap="square" rtlCol="0">
            <a:spAutoFit/>
          </a:bodyPr>
          <a:lstStyle/>
          <a:p>
            <a:r>
              <a:rPr lang="en-US" sz="1800" i="1" dirty="0">
                <a:effectLst/>
                <a:latin typeface="Arial" panose="020B0604020202020204" pitchFamily="34" charset="0"/>
                <a:ea typeface="Calibri" panose="020F0502020204030204" pitchFamily="34" charset="0"/>
                <a:cs typeface="Times New Roman" panose="02020603050405020304" pitchFamily="18" charset="0"/>
              </a:rPr>
              <a:t>On a scale of 1-10, Rats are dangerous creates who should be eliminated from the earth. Why or Why not? (Be able to explain your thoughts.)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500A4478-1880-4B29-B6F5-720A702BAC9B}"/>
              </a:ext>
            </a:extLst>
          </p:cNvPr>
          <p:cNvPicPr>
            <a:picLocks noChangeAspect="1"/>
          </p:cNvPicPr>
          <p:nvPr/>
        </p:nvPicPr>
        <p:blipFill>
          <a:blip r:embed="rId2"/>
          <a:stretch>
            <a:fillRect/>
          </a:stretch>
        </p:blipFill>
        <p:spPr>
          <a:xfrm>
            <a:off x="5698925" y="32482"/>
            <a:ext cx="6493075" cy="6848356"/>
          </a:xfrm>
          <a:prstGeom prst="rect">
            <a:avLst/>
          </a:prstGeom>
        </p:spPr>
      </p:pic>
    </p:spTree>
    <p:extLst>
      <p:ext uri="{BB962C8B-B14F-4D97-AF65-F5344CB8AC3E}">
        <p14:creationId xmlns:p14="http://schemas.microsoft.com/office/powerpoint/2010/main" val="4278507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1C43AA-B392-488B-9883-28725CD06931}"/>
              </a:ext>
            </a:extLst>
          </p:cNvPr>
          <p:cNvSpPr>
            <a:spLocks noGrp="1"/>
          </p:cNvSpPr>
          <p:nvPr>
            <p:ph type="title"/>
          </p:nvPr>
        </p:nvSpPr>
        <p:spPr>
          <a:xfrm>
            <a:off x="2574235" y="5382175"/>
            <a:ext cx="7202488" cy="832104"/>
          </a:xfrm>
        </p:spPr>
        <p:txBody>
          <a:bodyPr>
            <a:noAutofit/>
          </a:bodyPr>
          <a:lstStyle/>
          <a:p>
            <a:pPr algn="ctr"/>
            <a:r>
              <a:rPr lang="en-US" sz="4000" dirty="0"/>
              <a:t>Let’s Write the Conclusion</a:t>
            </a:r>
          </a:p>
        </p:txBody>
      </p:sp>
      <p:sp>
        <p:nvSpPr>
          <p:cNvPr id="4" name="Slide Number Placeholder 3">
            <a:extLst>
              <a:ext uri="{FF2B5EF4-FFF2-40B4-BE49-F238E27FC236}">
                <a16:creationId xmlns:a16="http://schemas.microsoft.com/office/drawing/2014/main" id="{38BB5BBB-E0C2-4C42-B8C0-DB85A75EB3D4}"/>
              </a:ext>
            </a:extLst>
          </p:cNvPr>
          <p:cNvSpPr>
            <a:spLocks noGrp="1"/>
          </p:cNvSpPr>
          <p:nvPr>
            <p:ph type="sldNum" sz="quarter" idx="12"/>
          </p:nvPr>
        </p:nvSpPr>
        <p:spPr/>
        <p:txBody>
          <a:bodyPr/>
          <a:lstStyle/>
          <a:p>
            <a:endParaRPr lang="en-US" noProof="0" dirty="0"/>
          </a:p>
        </p:txBody>
      </p:sp>
      <p:pic>
        <p:nvPicPr>
          <p:cNvPr id="5" name="Informational Writing for Kids- Episode 6 Writing a Closing">
            <a:hlinkClick r:id="" action="ppaction://media"/>
            <a:extLst>
              <a:ext uri="{FF2B5EF4-FFF2-40B4-BE49-F238E27FC236}">
                <a16:creationId xmlns:a16="http://schemas.microsoft.com/office/drawing/2014/main" id="{F0F166F2-0B93-494B-98E7-F34EC947FF18}"/>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2495550" y="1112838"/>
            <a:ext cx="7202488" cy="4051300"/>
          </a:xfrm>
        </p:spPr>
      </p:pic>
    </p:spTree>
    <p:extLst>
      <p:ext uri="{BB962C8B-B14F-4D97-AF65-F5344CB8AC3E}">
        <p14:creationId xmlns:p14="http://schemas.microsoft.com/office/powerpoint/2010/main" val="20534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odent looking at the camera&#10;&#10;Description automatically generated">
            <a:extLst>
              <a:ext uri="{FF2B5EF4-FFF2-40B4-BE49-F238E27FC236}">
                <a16:creationId xmlns:a16="http://schemas.microsoft.com/office/drawing/2014/main" id="{5E3A86C8-2D93-446C-B753-0A3D9F61E674}"/>
              </a:ext>
            </a:extLst>
          </p:cNvPr>
          <p:cNvPicPr>
            <a:picLocks noGrp="1" noChangeAspect="1"/>
          </p:cNvPicPr>
          <p:nvPr>
            <p:ph type="pic" sz="quarter" idx="13"/>
          </p:nvPr>
        </p:nvPicPr>
        <p:blipFill>
          <a:blip r:embed="rId2"/>
          <a:srcRect l="1253" r="1253"/>
          <a:stretch>
            <a:fillRect/>
          </a:stretch>
        </p:blipFill>
        <p:spPr/>
      </p:pic>
      <p:sp>
        <p:nvSpPr>
          <p:cNvPr id="3" name="Footer Placeholder 2">
            <a:extLst>
              <a:ext uri="{FF2B5EF4-FFF2-40B4-BE49-F238E27FC236}">
                <a16:creationId xmlns:a16="http://schemas.microsoft.com/office/drawing/2014/main" id="{BAA8051E-408D-4A11-A7ED-ABE0033A3A3C}"/>
              </a:ext>
            </a:extLst>
          </p:cNvPr>
          <p:cNvSpPr>
            <a:spLocks noGrp="1"/>
          </p:cNvSpPr>
          <p:nvPr>
            <p:ph type="ftr" sz="quarter" idx="11"/>
          </p:nvPr>
        </p:nvSpPr>
        <p:spPr>
          <a:xfrm>
            <a:off x="311150" y="2821624"/>
            <a:ext cx="2639323" cy="778826"/>
          </a:xfrm>
        </p:spPr>
        <p:txBody>
          <a:bodyPr/>
          <a:lstStyle/>
          <a:p>
            <a:r>
              <a:rPr lang="en-US" sz="2800" noProof="0" dirty="0"/>
              <a:t>Writer’s end their writing with a strong conclusion.</a:t>
            </a:r>
          </a:p>
        </p:txBody>
      </p:sp>
      <p:sp>
        <p:nvSpPr>
          <p:cNvPr id="4" name="Slide Number Placeholder 3">
            <a:extLst>
              <a:ext uri="{FF2B5EF4-FFF2-40B4-BE49-F238E27FC236}">
                <a16:creationId xmlns:a16="http://schemas.microsoft.com/office/drawing/2014/main" id="{A999B8AD-8055-491A-ADA1-C8434E00247C}"/>
              </a:ext>
            </a:extLst>
          </p:cNvPr>
          <p:cNvSpPr>
            <a:spLocks noGrp="1"/>
          </p:cNvSpPr>
          <p:nvPr>
            <p:ph type="sldNum" sz="quarter" idx="12"/>
          </p:nvPr>
        </p:nvSpPr>
        <p:spPr/>
        <p:txBody>
          <a:bodyPr/>
          <a:lstStyle/>
          <a:p>
            <a:endParaRPr lang="en-US" noProof="0" dirty="0"/>
          </a:p>
        </p:txBody>
      </p:sp>
      <p:sp>
        <p:nvSpPr>
          <p:cNvPr id="5" name="Title 4">
            <a:extLst>
              <a:ext uri="{FF2B5EF4-FFF2-40B4-BE49-F238E27FC236}">
                <a16:creationId xmlns:a16="http://schemas.microsoft.com/office/drawing/2014/main" id="{058605DD-F400-47D6-8E2E-AEF41928ED9F}"/>
              </a:ext>
            </a:extLst>
          </p:cNvPr>
          <p:cNvSpPr>
            <a:spLocks noGrp="1"/>
          </p:cNvSpPr>
          <p:nvPr>
            <p:ph type="title"/>
          </p:nvPr>
        </p:nvSpPr>
        <p:spPr/>
        <p:txBody>
          <a:bodyPr/>
          <a:lstStyle/>
          <a:p>
            <a:r>
              <a:rPr lang="en-US" dirty="0"/>
              <a:t>Teaching Point</a:t>
            </a:r>
          </a:p>
        </p:txBody>
      </p:sp>
    </p:spTree>
    <p:extLst>
      <p:ext uri="{BB962C8B-B14F-4D97-AF65-F5344CB8AC3E}">
        <p14:creationId xmlns:p14="http://schemas.microsoft.com/office/powerpoint/2010/main" val="3333902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2CA5AD-3F33-4AD5-B27F-AC67FA9DBA24}"/>
              </a:ext>
            </a:extLst>
          </p:cNvPr>
          <p:cNvSpPr>
            <a:spLocks noGrp="1"/>
          </p:cNvSpPr>
          <p:nvPr>
            <p:ph type="ftr" sz="quarter" idx="11"/>
          </p:nvPr>
        </p:nvSpPr>
        <p:spPr>
          <a:xfrm>
            <a:off x="528638" y="1754824"/>
            <a:ext cx="2117281" cy="502601"/>
          </a:xfrm>
        </p:spPr>
        <p:txBody>
          <a:bodyPr/>
          <a:lstStyle/>
          <a:p>
            <a:r>
              <a:rPr lang="en-US" sz="2400" noProof="0" dirty="0"/>
              <a:t>Let’s learn how to write a conclusion.</a:t>
            </a:r>
          </a:p>
          <a:p>
            <a:endParaRPr lang="en-US" sz="2400" noProof="0" dirty="0"/>
          </a:p>
          <a:p>
            <a:r>
              <a:rPr lang="en-US" sz="2400" noProof="0" dirty="0"/>
              <a:t>There are different styles but lets focus on the top three</a:t>
            </a:r>
          </a:p>
        </p:txBody>
      </p:sp>
      <p:sp>
        <p:nvSpPr>
          <p:cNvPr id="3" name="Slide Number Placeholder 2">
            <a:extLst>
              <a:ext uri="{FF2B5EF4-FFF2-40B4-BE49-F238E27FC236}">
                <a16:creationId xmlns:a16="http://schemas.microsoft.com/office/drawing/2014/main" id="{2B59E8B5-6F07-4B1D-BBCE-0A9327055760}"/>
              </a:ext>
            </a:extLst>
          </p:cNvPr>
          <p:cNvSpPr>
            <a:spLocks noGrp="1"/>
          </p:cNvSpPr>
          <p:nvPr>
            <p:ph type="sldNum" sz="quarter" idx="12"/>
          </p:nvPr>
        </p:nvSpPr>
        <p:spPr/>
        <p:txBody>
          <a:bodyPr/>
          <a:lstStyle/>
          <a:p>
            <a:fld id="{98C0CDE5-970C-4CC4-BF43-0DA127E73E82}" type="slidenum">
              <a:rPr lang="en-US" noProof="0" smtClean="0"/>
              <a:t>32</a:t>
            </a:fld>
            <a:endParaRPr lang="en-US" noProof="0" dirty="0"/>
          </a:p>
        </p:txBody>
      </p:sp>
      <p:pic>
        <p:nvPicPr>
          <p:cNvPr id="5" name="Picture 4">
            <a:extLst>
              <a:ext uri="{FF2B5EF4-FFF2-40B4-BE49-F238E27FC236}">
                <a16:creationId xmlns:a16="http://schemas.microsoft.com/office/drawing/2014/main" id="{58D5E9C4-DB95-45B9-9CE8-815466DAC348}"/>
              </a:ext>
            </a:extLst>
          </p:cNvPr>
          <p:cNvPicPr>
            <a:picLocks noChangeAspect="1"/>
          </p:cNvPicPr>
          <p:nvPr/>
        </p:nvPicPr>
        <p:blipFill>
          <a:blip r:embed="rId2"/>
          <a:stretch>
            <a:fillRect/>
          </a:stretch>
        </p:blipFill>
        <p:spPr>
          <a:xfrm>
            <a:off x="3233737" y="28575"/>
            <a:ext cx="8429625" cy="6800850"/>
          </a:xfrm>
          <a:prstGeom prst="rect">
            <a:avLst/>
          </a:prstGeom>
        </p:spPr>
      </p:pic>
      <p:sp>
        <p:nvSpPr>
          <p:cNvPr id="4" name="Rectangle 3">
            <a:extLst>
              <a:ext uri="{FF2B5EF4-FFF2-40B4-BE49-F238E27FC236}">
                <a16:creationId xmlns:a16="http://schemas.microsoft.com/office/drawing/2014/main" id="{B8B1CF71-59DF-4E4F-868E-77CCFB7B9C49}"/>
              </a:ext>
            </a:extLst>
          </p:cNvPr>
          <p:cNvSpPr/>
          <p:nvPr/>
        </p:nvSpPr>
        <p:spPr>
          <a:xfrm>
            <a:off x="3581400" y="4257675"/>
            <a:ext cx="1600199" cy="457200"/>
          </a:xfrm>
          <a:prstGeom prst="rect">
            <a:avLst/>
          </a:prstGeom>
          <a:solidFill>
            <a:srgbClr val="58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Paint a Picture</a:t>
            </a:r>
          </a:p>
        </p:txBody>
      </p:sp>
    </p:spTree>
    <p:extLst>
      <p:ext uri="{BB962C8B-B14F-4D97-AF65-F5344CB8AC3E}">
        <p14:creationId xmlns:p14="http://schemas.microsoft.com/office/powerpoint/2010/main" val="3922337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11C319-F6DD-4CFD-9C4D-26F2C20BEBAE}"/>
              </a:ext>
            </a:extLst>
          </p:cNvPr>
          <p:cNvSpPr>
            <a:spLocks noGrp="1"/>
          </p:cNvSpPr>
          <p:nvPr>
            <p:ph type="sldNum" sz="quarter" idx="12"/>
          </p:nvPr>
        </p:nvSpPr>
        <p:spPr/>
        <p:txBody>
          <a:bodyPr/>
          <a:lstStyle/>
          <a:p>
            <a:fld id="{98C0CDE5-970C-4CC4-BF43-0DA127E73E82}" type="slidenum">
              <a:rPr lang="en-US" noProof="0" smtClean="0"/>
              <a:t>33</a:t>
            </a:fld>
            <a:endParaRPr lang="en-US" noProof="0" dirty="0"/>
          </a:p>
        </p:txBody>
      </p:sp>
      <p:pic>
        <p:nvPicPr>
          <p:cNvPr id="5" name="Picture 4">
            <a:extLst>
              <a:ext uri="{FF2B5EF4-FFF2-40B4-BE49-F238E27FC236}">
                <a16:creationId xmlns:a16="http://schemas.microsoft.com/office/drawing/2014/main" id="{7799E9CD-1D2B-4B01-94B1-DFE95548024C}"/>
              </a:ext>
            </a:extLst>
          </p:cNvPr>
          <p:cNvPicPr>
            <a:picLocks noChangeAspect="1"/>
          </p:cNvPicPr>
          <p:nvPr/>
        </p:nvPicPr>
        <p:blipFill>
          <a:blip r:embed="rId2"/>
          <a:stretch>
            <a:fillRect/>
          </a:stretch>
        </p:blipFill>
        <p:spPr>
          <a:xfrm>
            <a:off x="3056557" y="33337"/>
            <a:ext cx="8810625" cy="6791325"/>
          </a:xfrm>
          <a:prstGeom prst="rect">
            <a:avLst/>
          </a:prstGeom>
        </p:spPr>
      </p:pic>
      <p:sp>
        <p:nvSpPr>
          <p:cNvPr id="7" name="Oval 6">
            <a:extLst>
              <a:ext uri="{FF2B5EF4-FFF2-40B4-BE49-F238E27FC236}">
                <a16:creationId xmlns:a16="http://schemas.microsoft.com/office/drawing/2014/main" id="{8581225F-8AD0-4AC3-94F9-BDBCA74C5C60}"/>
              </a:ext>
            </a:extLst>
          </p:cNvPr>
          <p:cNvSpPr/>
          <p:nvPr/>
        </p:nvSpPr>
        <p:spPr>
          <a:xfrm>
            <a:off x="10494916" y="5694707"/>
            <a:ext cx="1697084"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327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AE09FD-DB87-44C8-9524-0FCA65C9500E}"/>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3AB80038-093A-4162-AE77-B66112970E3B}"/>
              </a:ext>
            </a:extLst>
          </p:cNvPr>
          <p:cNvSpPr>
            <a:spLocks noGrp="1"/>
          </p:cNvSpPr>
          <p:nvPr>
            <p:ph type="sldNum" sz="quarter" idx="12"/>
          </p:nvPr>
        </p:nvSpPr>
        <p:spPr/>
        <p:txBody>
          <a:bodyPr/>
          <a:lstStyle/>
          <a:p>
            <a:fld id="{98C0CDE5-970C-4CC4-BF43-0DA127E73E82}" type="slidenum">
              <a:rPr lang="en-US" noProof="0" smtClean="0"/>
              <a:t>34</a:t>
            </a:fld>
            <a:endParaRPr lang="en-US" noProof="0" dirty="0"/>
          </a:p>
        </p:txBody>
      </p:sp>
      <p:pic>
        <p:nvPicPr>
          <p:cNvPr id="5" name="Picture 4">
            <a:extLst>
              <a:ext uri="{FF2B5EF4-FFF2-40B4-BE49-F238E27FC236}">
                <a16:creationId xmlns:a16="http://schemas.microsoft.com/office/drawing/2014/main" id="{8E180B6C-1AC9-403A-80F1-0D5299B9F923}"/>
              </a:ext>
            </a:extLst>
          </p:cNvPr>
          <p:cNvPicPr>
            <a:picLocks noChangeAspect="1"/>
          </p:cNvPicPr>
          <p:nvPr/>
        </p:nvPicPr>
        <p:blipFill>
          <a:blip r:embed="rId2"/>
          <a:stretch>
            <a:fillRect/>
          </a:stretch>
        </p:blipFill>
        <p:spPr>
          <a:xfrm>
            <a:off x="2763699" y="0"/>
            <a:ext cx="8626407" cy="6743879"/>
          </a:xfrm>
          <a:prstGeom prst="rect">
            <a:avLst/>
          </a:prstGeom>
        </p:spPr>
      </p:pic>
      <p:sp>
        <p:nvSpPr>
          <p:cNvPr id="7" name="Oval 6">
            <a:extLst>
              <a:ext uri="{FF2B5EF4-FFF2-40B4-BE49-F238E27FC236}">
                <a16:creationId xmlns:a16="http://schemas.microsoft.com/office/drawing/2014/main" id="{DAAAF8A4-7BFB-4548-B1A2-41793A037217}"/>
              </a:ext>
            </a:extLst>
          </p:cNvPr>
          <p:cNvSpPr/>
          <p:nvPr/>
        </p:nvSpPr>
        <p:spPr>
          <a:xfrm>
            <a:off x="10108916" y="5618507"/>
            <a:ext cx="1697084"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36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45D4C3-D376-46DE-BFA4-150A3213AD1D}"/>
              </a:ext>
            </a:extLst>
          </p:cNvPr>
          <p:cNvSpPr>
            <a:spLocks noGrp="1"/>
          </p:cNvSpPr>
          <p:nvPr>
            <p:ph type="sldNum" sz="quarter" idx="12"/>
          </p:nvPr>
        </p:nvSpPr>
        <p:spPr/>
        <p:txBody>
          <a:bodyPr/>
          <a:lstStyle/>
          <a:p>
            <a:fld id="{98C0CDE5-970C-4CC4-BF43-0DA127E73E82}" type="slidenum">
              <a:rPr lang="en-US" noProof="0" smtClean="0"/>
              <a:t>35</a:t>
            </a:fld>
            <a:endParaRPr lang="en-US" noProof="0" dirty="0"/>
          </a:p>
        </p:txBody>
      </p:sp>
      <p:pic>
        <p:nvPicPr>
          <p:cNvPr id="5" name="Picture 4">
            <a:extLst>
              <a:ext uri="{FF2B5EF4-FFF2-40B4-BE49-F238E27FC236}">
                <a16:creationId xmlns:a16="http://schemas.microsoft.com/office/drawing/2014/main" id="{61FC2A3F-2850-4CC9-A44F-5378289B6CFB}"/>
              </a:ext>
            </a:extLst>
          </p:cNvPr>
          <p:cNvPicPr>
            <a:picLocks noChangeAspect="1"/>
          </p:cNvPicPr>
          <p:nvPr/>
        </p:nvPicPr>
        <p:blipFill>
          <a:blip r:embed="rId2"/>
          <a:stretch>
            <a:fillRect/>
          </a:stretch>
        </p:blipFill>
        <p:spPr>
          <a:xfrm>
            <a:off x="2944480" y="0"/>
            <a:ext cx="8825331" cy="6942594"/>
          </a:xfrm>
          <a:prstGeom prst="rect">
            <a:avLst/>
          </a:prstGeom>
        </p:spPr>
      </p:pic>
      <p:sp>
        <p:nvSpPr>
          <p:cNvPr id="7" name="Oval 6">
            <a:extLst>
              <a:ext uri="{FF2B5EF4-FFF2-40B4-BE49-F238E27FC236}">
                <a16:creationId xmlns:a16="http://schemas.microsoft.com/office/drawing/2014/main" id="{940E3E77-7CD0-4FE9-AD70-D49919E6590A}"/>
              </a:ext>
            </a:extLst>
          </p:cNvPr>
          <p:cNvSpPr/>
          <p:nvPr/>
        </p:nvSpPr>
        <p:spPr>
          <a:xfrm>
            <a:off x="2574641" y="5770907"/>
            <a:ext cx="1697084" cy="155257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355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921510-25DA-4310-BB2C-D75A95999F50}"/>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FFB9EC8C-99EE-47D6-A353-53DED23FF8ED}"/>
              </a:ext>
            </a:extLst>
          </p:cNvPr>
          <p:cNvSpPr>
            <a:spLocks noGrp="1"/>
          </p:cNvSpPr>
          <p:nvPr>
            <p:ph type="sldNum" sz="quarter" idx="12"/>
          </p:nvPr>
        </p:nvSpPr>
        <p:spPr/>
        <p:txBody>
          <a:bodyPr/>
          <a:lstStyle/>
          <a:p>
            <a:fld id="{98C0CDE5-970C-4CC4-BF43-0DA127E73E82}" type="slidenum">
              <a:rPr lang="en-US" noProof="0" smtClean="0"/>
              <a:t>36</a:t>
            </a:fld>
            <a:endParaRPr lang="en-US" noProof="0" dirty="0"/>
          </a:p>
        </p:txBody>
      </p:sp>
      <p:pic>
        <p:nvPicPr>
          <p:cNvPr id="5" name="Picture 4">
            <a:extLst>
              <a:ext uri="{FF2B5EF4-FFF2-40B4-BE49-F238E27FC236}">
                <a16:creationId xmlns:a16="http://schemas.microsoft.com/office/drawing/2014/main" id="{90E37F97-50CB-46EE-BE11-416F61E1BE80}"/>
              </a:ext>
            </a:extLst>
          </p:cNvPr>
          <p:cNvPicPr>
            <a:picLocks noChangeAspect="1"/>
          </p:cNvPicPr>
          <p:nvPr/>
        </p:nvPicPr>
        <p:blipFill rotWithShape="1">
          <a:blip r:embed="rId2"/>
          <a:srcRect b="36911"/>
          <a:stretch/>
        </p:blipFill>
        <p:spPr>
          <a:xfrm>
            <a:off x="490301" y="-58422"/>
            <a:ext cx="11277599" cy="6916422"/>
          </a:xfrm>
          <a:prstGeom prst="rect">
            <a:avLst/>
          </a:prstGeom>
        </p:spPr>
      </p:pic>
      <p:sp>
        <p:nvSpPr>
          <p:cNvPr id="6" name="TextBox 5">
            <a:extLst>
              <a:ext uri="{FF2B5EF4-FFF2-40B4-BE49-F238E27FC236}">
                <a16:creationId xmlns:a16="http://schemas.microsoft.com/office/drawing/2014/main" id="{335C9779-2606-4462-9DAA-97DEFE14CDB6}"/>
              </a:ext>
            </a:extLst>
          </p:cNvPr>
          <p:cNvSpPr txBox="1"/>
          <p:nvPr/>
        </p:nvSpPr>
        <p:spPr>
          <a:xfrm>
            <a:off x="2338624" y="1347787"/>
            <a:ext cx="8934450" cy="5570756"/>
          </a:xfrm>
          <a:prstGeom prst="rect">
            <a:avLst/>
          </a:prstGeom>
          <a:noFill/>
        </p:spPr>
        <p:txBody>
          <a:bodyPr wrap="square" rtlCol="0">
            <a:spAutoFit/>
          </a:bodyPr>
          <a:lstStyle/>
          <a:p>
            <a:r>
              <a:rPr lang="en-US" sz="3600" dirty="0"/>
              <a:t>   </a:t>
            </a:r>
            <a:r>
              <a:rPr lang="en-US" sz="3200" dirty="0"/>
              <a:t>As you have now seen, rats, overall, are interesting creatures with many traits.  These traits, which are both inherited and acquired have resulted is creatures that are adaptable and able to survive. In fact, some might even argue that they are thriving.  It is with this thought in mind, that I suggest that you stop and think when you are sitting in a quiet space. Listen.  Can you hear anything? The sound of scurrying feet?  The sound of gnawing? Are you really alone? One really does have to wonder.  </a:t>
            </a:r>
          </a:p>
        </p:txBody>
      </p:sp>
      <p:sp>
        <p:nvSpPr>
          <p:cNvPr id="16" name="Thought Bubble: Cloud 15">
            <a:extLst>
              <a:ext uri="{FF2B5EF4-FFF2-40B4-BE49-F238E27FC236}">
                <a16:creationId xmlns:a16="http://schemas.microsoft.com/office/drawing/2014/main" id="{DE67ADEC-9FB5-4699-9C6E-1AC1C33588D3}"/>
              </a:ext>
            </a:extLst>
          </p:cNvPr>
          <p:cNvSpPr/>
          <p:nvPr/>
        </p:nvSpPr>
        <p:spPr>
          <a:xfrm>
            <a:off x="-14300" y="-97592"/>
            <a:ext cx="3564848" cy="1796656"/>
          </a:xfrm>
          <a:prstGeom prst="cloudCallout">
            <a:avLst>
              <a:gd name="adj1" fmla="val 14284"/>
              <a:gd name="adj2" fmla="val 34023"/>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Topic Sentence/ Main Idea</a:t>
            </a:r>
          </a:p>
        </p:txBody>
      </p:sp>
      <p:cxnSp>
        <p:nvCxnSpPr>
          <p:cNvPr id="17" name="Straight Connector 16">
            <a:extLst>
              <a:ext uri="{FF2B5EF4-FFF2-40B4-BE49-F238E27FC236}">
                <a16:creationId xmlns:a16="http://schemas.microsoft.com/office/drawing/2014/main" id="{2482FB0B-C338-4E4B-8BBF-D88954211147}"/>
              </a:ext>
            </a:extLst>
          </p:cNvPr>
          <p:cNvCxnSpPr>
            <a:cxnSpLocks/>
          </p:cNvCxnSpPr>
          <p:nvPr/>
        </p:nvCxnSpPr>
        <p:spPr>
          <a:xfrm>
            <a:off x="2417072" y="1928995"/>
            <a:ext cx="903469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A52E38-6631-4A4E-B41D-1655A542F452}"/>
              </a:ext>
            </a:extLst>
          </p:cNvPr>
          <p:cNvCxnSpPr>
            <a:cxnSpLocks/>
          </p:cNvCxnSpPr>
          <p:nvPr/>
        </p:nvCxnSpPr>
        <p:spPr>
          <a:xfrm>
            <a:off x="2417072" y="2484166"/>
            <a:ext cx="81420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7BE0DDC-6CEA-4B0B-934F-6551BCE86978}"/>
              </a:ext>
            </a:extLst>
          </p:cNvPr>
          <p:cNvCxnSpPr>
            <a:cxnSpLocks/>
          </p:cNvCxnSpPr>
          <p:nvPr/>
        </p:nvCxnSpPr>
        <p:spPr>
          <a:xfrm>
            <a:off x="2338624" y="2897824"/>
            <a:ext cx="903469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E42B8D1-113C-4CC4-87F8-9A4A4B53A5B2}"/>
              </a:ext>
            </a:extLst>
          </p:cNvPr>
          <p:cNvCxnSpPr>
            <a:cxnSpLocks/>
          </p:cNvCxnSpPr>
          <p:nvPr/>
        </p:nvCxnSpPr>
        <p:spPr>
          <a:xfrm>
            <a:off x="2238375" y="3429000"/>
            <a:ext cx="903469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FD4330F-260F-4825-8DDF-12392B0AE467}"/>
              </a:ext>
            </a:extLst>
          </p:cNvPr>
          <p:cNvCxnSpPr>
            <a:cxnSpLocks/>
          </p:cNvCxnSpPr>
          <p:nvPr/>
        </p:nvCxnSpPr>
        <p:spPr>
          <a:xfrm>
            <a:off x="2338624" y="3888424"/>
            <a:ext cx="160200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Thought Bubble: Cloud 28">
            <a:extLst>
              <a:ext uri="{FF2B5EF4-FFF2-40B4-BE49-F238E27FC236}">
                <a16:creationId xmlns:a16="http://schemas.microsoft.com/office/drawing/2014/main" id="{C2DE3785-E8BD-409B-9868-405550D7F876}"/>
              </a:ext>
            </a:extLst>
          </p:cNvPr>
          <p:cNvSpPr/>
          <p:nvPr/>
        </p:nvSpPr>
        <p:spPr>
          <a:xfrm>
            <a:off x="758585" y="4096585"/>
            <a:ext cx="4237957" cy="2214364"/>
          </a:xfrm>
          <a:prstGeom prst="cloudCallout">
            <a:avLst>
              <a:gd name="adj1" fmla="val 31995"/>
              <a:gd name="adj2" fmla="val -79278"/>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Notice we are summarizing what we have already stated</a:t>
            </a:r>
          </a:p>
        </p:txBody>
      </p:sp>
    </p:spTree>
    <p:extLst>
      <p:ext uri="{BB962C8B-B14F-4D97-AF65-F5344CB8AC3E}">
        <p14:creationId xmlns:p14="http://schemas.microsoft.com/office/powerpoint/2010/main" val="25334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20FA90-AA18-4A71-9DCC-114240BC3D0F}"/>
              </a:ext>
            </a:extLst>
          </p:cNvPr>
          <p:cNvSpPr>
            <a:spLocks noGrp="1"/>
          </p:cNvSpPr>
          <p:nvPr>
            <p:ph type="sldNum" sz="quarter" idx="12"/>
          </p:nvPr>
        </p:nvSpPr>
        <p:spPr/>
        <p:txBody>
          <a:bodyPr/>
          <a:lstStyle/>
          <a:p>
            <a:endParaRPr lang="en-US" noProof="0" dirty="0"/>
          </a:p>
        </p:txBody>
      </p:sp>
      <p:sp>
        <p:nvSpPr>
          <p:cNvPr id="5" name="TextBox 4">
            <a:extLst>
              <a:ext uri="{FF2B5EF4-FFF2-40B4-BE49-F238E27FC236}">
                <a16:creationId xmlns:a16="http://schemas.microsoft.com/office/drawing/2014/main" id="{BF3B6001-FEDD-4DDD-A5E4-E889C22E37CC}"/>
              </a:ext>
            </a:extLst>
          </p:cNvPr>
          <p:cNvSpPr txBox="1"/>
          <p:nvPr/>
        </p:nvSpPr>
        <p:spPr>
          <a:xfrm>
            <a:off x="3153228" y="664028"/>
            <a:ext cx="6324600" cy="707886"/>
          </a:xfrm>
          <a:prstGeom prst="rect">
            <a:avLst/>
          </a:prstGeom>
          <a:solidFill>
            <a:schemeClr val="tx2"/>
          </a:solidFill>
        </p:spPr>
        <p:txBody>
          <a:bodyPr wrap="square" rtlCol="0">
            <a:spAutoFit/>
          </a:bodyPr>
          <a:lstStyle/>
          <a:p>
            <a:pPr algn="ctr"/>
            <a:r>
              <a:rPr lang="en-US" sz="4000" dirty="0">
                <a:solidFill>
                  <a:schemeClr val="bg1"/>
                </a:solidFill>
              </a:rPr>
              <a:t>Now it’s Your Turn</a:t>
            </a:r>
          </a:p>
        </p:txBody>
      </p:sp>
      <p:sp>
        <p:nvSpPr>
          <p:cNvPr id="7" name="TextBox 6">
            <a:extLst>
              <a:ext uri="{FF2B5EF4-FFF2-40B4-BE49-F238E27FC236}">
                <a16:creationId xmlns:a16="http://schemas.microsoft.com/office/drawing/2014/main" id="{F0A6CDDA-3FEA-4DF3-9483-2DC0CAD18B22}"/>
              </a:ext>
            </a:extLst>
          </p:cNvPr>
          <p:cNvSpPr txBox="1"/>
          <p:nvPr/>
        </p:nvSpPr>
        <p:spPr>
          <a:xfrm>
            <a:off x="3381828" y="1769907"/>
            <a:ext cx="6096000" cy="2831544"/>
          </a:xfrm>
          <a:prstGeom prst="rect">
            <a:avLst/>
          </a:prstGeom>
          <a:noFill/>
        </p:spPr>
        <p:txBody>
          <a:bodyPr wrap="square">
            <a:spAutoFit/>
          </a:bodyPr>
          <a:lstStyle/>
          <a:p>
            <a:r>
              <a:rPr lang="en-US" sz="4000" b="1" noProof="0" dirty="0">
                <a:solidFill>
                  <a:schemeClr val="bg2"/>
                </a:solidFill>
              </a:rPr>
              <a:t>Continue to use your writing materials and create a conclusion for your writing.  </a:t>
            </a:r>
          </a:p>
          <a:p>
            <a:endParaRPr lang="en-US" sz="1800" noProof="0" dirty="0"/>
          </a:p>
        </p:txBody>
      </p:sp>
    </p:spTree>
    <p:extLst>
      <p:ext uri="{BB962C8B-B14F-4D97-AF65-F5344CB8AC3E}">
        <p14:creationId xmlns:p14="http://schemas.microsoft.com/office/powerpoint/2010/main" val="248057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1C43AA-B392-488B-9883-28725CD06931}"/>
              </a:ext>
            </a:extLst>
          </p:cNvPr>
          <p:cNvSpPr>
            <a:spLocks noGrp="1"/>
          </p:cNvSpPr>
          <p:nvPr>
            <p:ph type="title"/>
          </p:nvPr>
        </p:nvSpPr>
        <p:spPr>
          <a:xfrm>
            <a:off x="2495550" y="5382175"/>
            <a:ext cx="7202488" cy="832104"/>
          </a:xfrm>
        </p:spPr>
        <p:txBody>
          <a:bodyPr>
            <a:noAutofit/>
          </a:bodyPr>
          <a:lstStyle/>
          <a:p>
            <a:pPr algn="ctr"/>
            <a:r>
              <a:rPr lang="en-US" sz="3600" dirty="0"/>
              <a:t>Review:  Introduction with a Lead</a:t>
            </a:r>
          </a:p>
        </p:txBody>
      </p:sp>
      <p:sp>
        <p:nvSpPr>
          <p:cNvPr id="3" name="Footer Placeholder 2">
            <a:extLst>
              <a:ext uri="{FF2B5EF4-FFF2-40B4-BE49-F238E27FC236}">
                <a16:creationId xmlns:a16="http://schemas.microsoft.com/office/drawing/2014/main" id="{2055B39D-6F1B-4B23-B5D1-8B31D8444EA1}"/>
              </a:ext>
            </a:extLst>
          </p:cNvPr>
          <p:cNvSpPr>
            <a:spLocks noGrp="1"/>
          </p:cNvSpPr>
          <p:nvPr>
            <p:ph type="ftr" sz="quarter" idx="11"/>
          </p:nvPr>
        </p:nvSpPr>
        <p:spPr/>
        <p:txBody>
          <a:bodyPr/>
          <a:lstStyle/>
          <a:p>
            <a:r>
              <a:rPr lang="en-US" dirty="0"/>
              <a:t>Lead or Hook</a:t>
            </a:r>
            <a:endParaRPr lang="en-US" noProof="0" dirty="0"/>
          </a:p>
        </p:txBody>
      </p:sp>
      <p:pic>
        <p:nvPicPr>
          <p:cNvPr id="8" name="Informational Writing for Kids- Episode 4 Writing an Introduction">
            <a:hlinkClick r:id="" action="ppaction://media"/>
            <a:extLst>
              <a:ext uri="{FF2B5EF4-FFF2-40B4-BE49-F238E27FC236}">
                <a16:creationId xmlns:a16="http://schemas.microsoft.com/office/drawing/2014/main" id="{C788A8ED-4FFB-4444-A856-9CED92FEA8B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2495550" y="1112838"/>
            <a:ext cx="7202488" cy="4051300"/>
          </a:xfrm>
        </p:spPr>
      </p:pic>
    </p:spTree>
    <p:extLst>
      <p:ext uri="{BB962C8B-B14F-4D97-AF65-F5344CB8AC3E}">
        <p14:creationId xmlns:p14="http://schemas.microsoft.com/office/powerpoint/2010/main" val="8247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lstStyle/>
          <a:p>
            <a:r>
              <a:rPr lang="en-US" dirty="0"/>
              <a:t>Teaching point</a:t>
            </a:r>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5</a:t>
            </a:fld>
            <a:endParaRPr lang="en-US" dirty="0"/>
          </a:p>
        </p:txBody>
      </p:sp>
      <p:pic>
        <p:nvPicPr>
          <p:cNvPr id="5" name="Picture Placeholder 4">
            <a:extLst>
              <a:ext uri="{FF2B5EF4-FFF2-40B4-BE49-F238E27FC236}">
                <a16:creationId xmlns:a16="http://schemas.microsoft.com/office/drawing/2014/main" id="{5ECEAB0C-4177-41C3-9916-FA68BB7B0BA8}"/>
              </a:ext>
            </a:extLst>
          </p:cNvPr>
          <p:cNvPicPr>
            <a:picLocks noGrp="1" noChangeAspect="1"/>
          </p:cNvPicPr>
          <p:nvPr>
            <p:ph type="pic" sz="quarter" idx="13"/>
          </p:nvPr>
        </p:nvPicPr>
        <p:blipFill rotWithShape="1">
          <a:blip r:embed="rId2"/>
          <a:srcRect t="5880" b="5880"/>
          <a:stretch/>
        </p:blipFill>
        <p:spPr>
          <a:xfrm rot="20754383">
            <a:off x="3702945" y="1780572"/>
            <a:ext cx="8877760" cy="6064783"/>
          </a:xfrm>
          <a:prstGeom prst="rect">
            <a:avLst/>
          </a:prstGeom>
          <a:ln w="28575">
            <a:solidFill>
              <a:schemeClr val="tx1"/>
            </a:solidFill>
          </a:ln>
        </p:spPr>
      </p:pic>
      <p:sp>
        <p:nvSpPr>
          <p:cNvPr id="6" name="TextBox 5">
            <a:extLst>
              <a:ext uri="{FF2B5EF4-FFF2-40B4-BE49-F238E27FC236}">
                <a16:creationId xmlns:a16="http://schemas.microsoft.com/office/drawing/2014/main" id="{155D010E-73CB-4686-BA24-F72AC6A2206D}"/>
              </a:ext>
            </a:extLst>
          </p:cNvPr>
          <p:cNvSpPr txBox="1"/>
          <p:nvPr/>
        </p:nvSpPr>
        <p:spPr>
          <a:xfrm>
            <a:off x="233680" y="2280703"/>
            <a:ext cx="2783190" cy="1384995"/>
          </a:xfrm>
          <a:prstGeom prst="rect">
            <a:avLst/>
          </a:prstGeom>
          <a:noFill/>
        </p:spPr>
        <p:txBody>
          <a:bodyPr wrap="square" rtlCol="0">
            <a:spAutoFit/>
          </a:bodyPr>
          <a:lstStyle/>
          <a:p>
            <a:r>
              <a:rPr lang="en-US" sz="2800" dirty="0"/>
              <a:t>Writer’s organize their writing into sub-topics</a:t>
            </a:r>
          </a:p>
        </p:txBody>
      </p:sp>
    </p:spTree>
    <p:extLst>
      <p:ext uri="{BB962C8B-B14F-4D97-AF65-F5344CB8AC3E}">
        <p14:creationId xmlns:p14="http://schemas.microsoft.com/office/powerpoint/2010/main" val="243994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p:txBody>
          <a:bodyPr/>
          <a:lstStyle/>
          <a:p>
            <a:r>
              <a:rPr lang="en-US" dirty="0"/>
              <a:t>Teaching point</a:t>
            </a:r>
          </a:p>
        </p:txBody>
      </p:sp>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6</a:t>
            </a:fld>
            <a:endParaRPr lang="en-US" dirty="0"/>
          </a:p>
        </p:txBody>
      </p:sp>
      <p:pic>
        <p:nvPicPr>
          <p:cNvPr id="5" name="Picture Placeholder 4">
            <a:extLst>
              <a:ext uri="{FF2B5EF4-FFF2-40B4-BE49-F238E27FC236}">
                <a16:creationId xmlns:a16="http://schemas.microsoft.com/office/drawing/2014/main" id="{5ECEAB0C-4177-41C3-9916-FA68BB7B0BA8}"/>
              </a:ext>
            </a:extLst>
          </p:cNvPr>
          <p:cNvPicPr>
            <a:picLocks noGrp="1" noChangeAspect="1"/>
          </p:cNvPicPr>
          <p:nvPr>
            <p:ph type="pic" sz="quarter" idx="13"/>
          </p:nvPr>
        </p:nvPicPr>
        <p:blipFill rotWithShape="1">
          <a:blip r:embed="rId2"/>
          <a:srcRect t="5880" b="5880"/>
          <a:stretch/>
        </p:blipFill>
        <p:spPr>
          <a:xfrm rot="20754383">
            <a:off x="3702945" y="1780572"/>
            <a:ext cx="8877760" cy="6064783"/>
          </a:xfrm>
          <a:prstGeom prst="rect">
            <a:avLst/>
          </a:prstGeom>
          <a:ln w="28575">
            <a:solidFill>
              <a:schemeClr val="tx1"/>
            </a:solidFill>
          </a:ln>
        </p:spPr>
      </p:pic>
      <p:sp>
        <p:nvSpPr>
          <p:cNvPr id="6" name="TextBox 5">
            <a:extLst>
              <a:ext uri="{FF2B5EF4-FFF2-40B4-BE49-F238E27FC236}">
                <a16:creationId xmlns:a16="http://schemas.microsoft.com/office/drawing/2014/main" id="{155D010E-73CB-4686-BA24-F72AC6A2206D}"/>
              </a:ext>
            </a:extLst>
          </p:cNvPr>
          <p:cNvSpPr txBox="1"/>
          <p:nvPr/>
        </p:nvSpPr>
        <p:spPr>
          <a:xfrm>
            <a:off x="233680" y="2280703"/>
            <a:ext cx="2783190" cy="2739211"/>
          </a:xfrm>
          <a:prstGeom prst="rect">
            <a:avLst/>
          </a:prstGeom>
          <a:noFill/>
        </p:spPr>
        <p:txBody>
          <a:bodyPr wrap="square" rtlCol="0">
            <a:spAutoFit/>
          </a:bodyPr>
          <a:lstStyle/>
          <a:p>
            <a:r>
              <a:rPr lang="en-US" sz="2400" dirty="0">
                <a:solidFill>
                  <a:srgbClr val="C00000"/>
                </a:solidFill>
                <a:effectLst/>
                <a:latin typeface="Arial" panose="020B0604020202020204" pitchFamily="34" charset="0"/>
                <a:ea typeface="Calibri" panose="020F0502020204030204" pitchFamily="34" charset="0"/>
              </a:rPr>
              <a:t>Writers use interesting facts to support their writing and to gain the reader’s interest.  </a:t>
            </a:r>
            <a:endParaRPr lang="en-US" sz="2400" dirty="0">
              <a:solidFill>
                <a:srgbClr val="C00000"/>
              </a:solidFill>
              <a:effectLst/>
              <a:latin typeface="Calibri" panose="020F0502020204030204" pitchFamily="34" charset="0"/>
              <a:ea typeface="Calibri" panose="020F0502020204030204" pitchFamily="34" charset="0"/>
            </a:endParaRPr>
          </a:p>
          <a:p>
            <a:endParaRPr lang="en-US" sz="2800" dirty="0"/>
          </a:p>
        </p:txBody>
      </p:sp>
    </p:spTree>
    <p:extLst>
      <p:ext uri="{BB962C8B-B14F-4D97-AF65-F5344CB8AC3E}">
        <p14:creationId xmlns:p14="http://schemas.microsoft.com/office/powerpoint/2010/main" val="1535207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810FD9-D4BE-4BAF-969B-526DD653D3ED}"/>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pic>
        <p:nvPicPr>
          <p:cNvPr id="5" name="Picture 4">
            <a:extLst>
              <a:ext uri="{FF2B5EF4-FFF2-40B4-BE49-F238E27FC236}">
                <a16:creationId xmlns:a16="http://schemas.microsoft.com/office/drawing/2014/main" id="{FBBAAFD8-76AE-429E-8005-3ACAFB88EFD0}"/>
              </a:ext>
            </a:extLst>
          </p:cNvPr>
          <p:cNvPicPr>
            <a:picLocks noChangeAspect="1"/>
          </p:cNvPicPr>
          <p:nvPr/>
        </p:nvPicPr>
        <p:blipFill>
          <a:blip r:embed="rId2"/>
          <a:stretch>
            <a:fillRect/>
          </a:stretch>
        </p:blipFill>
        <p:spPr>
          <a:xfrm>
            <a:off x="6765089" y="185197"/>
            <a:ext cx="4884046" cy="6487606"/>
          </a:xfrm>
          <a:prstGeom prst="rect">
            <a:avLst/>
          </a:prstGeom>
          <a:ln w="28575">
            <a:solidFill>
              <a:schemeClr val="tx1"/>
            </a:solidFill>
          </a:ln>
        </p:spPr>
      </p:pic>
      <p:sp>
        <p:nvSpPr>
          <p:cNvPr id="2" name="Footer Placeholder 1">
            <a:extLst>
              <a:ext uri="{FF2B5EF4-FFF2-40B4-BE49-F238E27FC236}">
                <a16:creationId xmlns:a16="http://schemas.microsoft.com/office/drawing/2014/main" id="{31266A7F-CE70-4C10-8E70-95374F40A098}"/>
              </a:ext>
            </a:extLst>
          </p:cNvPr>
          <p:cNvSpPr>
            <a:spLocks noGrp="1"/>
          </p:cNvSpPr>
          <p:nvPr>
            <p:ph type="ftr" sz="quarter" idx="11"/>
          </p:nvPr>
        </p:nvSpPr>
        <p:spPr>
          <a:xfrm rot="18880626">
            <a:off x="5876305" y="2778525"/>
            <a:ext cx="6386182" cy="941223"/>
          </a:xfrm>
        </p:spPr>
        <p:txBody>
          <a:bodyPr/>
          <a:lstStyle/>
          <a:p>
            <a:pPr algn="ctr"/>
            <a:r>
              <a:rPr lang="en-US" sz="2800" noProof="0" dirty="0"/>
              <a:t>This is your sorting mat.  </a:t>
            </a:r>
          </a:p>
        </p:txBody>
      </p:sp>
      <p:pic>
        <p:nvPicPr>
          <p:cNvPr id="7" name="Picture 6">
            <a:extLst>
              <a:ext uri="{FF2B5EF4-FFF2-40B4-BE49-F238E27FC236}">
                <a16:creationId xmlns:a16="http://schemas.microsoft.com/office/drawing/2014/main" id="{08950D75-E47B-4424-8041-F0DF2165C742}"/>
              </a:ext>
            </a:extLst>
          </p:cNvPr>
          <p:cNvPicPr>
            <a:picLocks noChangeAspect="1"/>
          </p:cNvPicPr>
          <p:nvPr/>
        </p:nvPicPr>
        <p:blipFill>
          <a:blip r:embed="rId3"/>
          <a:stretch>
            <a:fillRect/>
          </a:stretch>
        </p:blipFill>
        <p:spPr>
          <a:xfrm>
            <a:off x="468593" y="104168"/>
            <a:ext cx="5375231" cy="6649664"/>
          </a:xfrm>
          <a:prstGeom prst="rect">
            <a:avLst/>
          </a:prstGeom>
          <a:ln w="38100">
            <a:solidFill>
              <a:schemeClr val="tx1"/>
            </a:solidFill>
          </a:ln>
        </p:spPr>
      </p:pic>
      <p:sp>
        <p:nvSpPr>
          <p:cNvPr id="10" name="Footer Placeholder 1">
            <a:extLst>
              <a:ext uri="{FF2B5EF4-FFF2-40B4-BE49-F238E27FC236}">
                <a16:creationId xmlns:a16="http://schemas.microsoft.com/office/drawing/2014/main" id="{91713145-CD55-4FB4-AAF2-B94538C2369B}"/>
              </a:ext>
            </a:extLst>
          </p:cNvPr>
          <p:cNvSpPr txBox="1">
            <a:spLocks/>
          </p:cNvSpPr>
          <p:nvPr/>
        </p:nvSpPr>
        <p:spPr>
          <a:xfrm rot="18880626">
            <a:off x="-144759" y="2540400"/>
            <a:ext cx="6386182" cy="941223"/>
          </a:xfrm>
          <a:prstGeom prst="rect">
            <a:avLst/>
          </a:prstGeom>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t>These are your facts.  </a:t>
            </a:r>
          </a:p>
        </p:txBody>
      </p:sp>
    </p:spTree>
    <p:extLst>
      <p:ext uri="{BB962C8B-B14F-4D97-AF65-F5344CB8AC3E}">
        <p14:creationId xmlns:p14="http://schemas.microsoft.com/office/powerpoint/2010/main" val="180009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97A744-AE96-432E-9E5D-99E8002B5F75}"/>
              </a:ext>
            </a:extLst>
          </p:cNvPr>
          <p:cNvSpPr>
            <a:spLocks noGrp="1"/>
          </p:cNvSpPr>
          <p:nvPr>
            <p:ph type="ftr" sz="quarter" idx="11"/>
          </p:nvPr>
        </p:nvSpPr>
        <p:spPr>
          <a:xfrm>
            <a:off x="386000" y="364174"/>
            <a:ext cx="5814775" cy="1350326"/>
          </a:xfrm>
        </p:spPr>
        <p:txBody>
          <a:bodyPr/>
          <a:lstStyle/>
          <a:p>
            <a:pPr algn="ctr"/>
            <a:r>
              <a:rPr lang="en-US" sz="2800" noProof="0" dirty="0"/>
              <a:t>Cut your different text quotes apart.</a:t>
            </a:r>
          </a:p>
        </p:txBody>
      </p:sp>
      <p:sp>
        <p:nvSpPr>
          <p:cNvPr id="3" name="Slide Number Placeholder 2">
            <a:extLst>
              <a:ext uri="{FF2B5EF4-FFF2-40B4-BE49-F238E27FC236}">
                <a16:creationId xmlns:a16="http://schemas.microsoft.com/office/drawing/2014/main" id="{0BF401AF-B5F9-4412-AB06-A81B53721C4E}"/>
              </a:ext>
            </a:extLst>
          </p:cNvPr>
          <p:cNvSpPr>
            <a:spLocks noGrp="1"/>
          </p:cNvSpPr>
          <p:nvPr>
            <p:ph type="sldNum" sz="quarter" idx="12"/>
          </p:nvPr>
        </p:nvSpPr>
        <p:spPr/>
        <p:txBody>
          <a:bodyPr/>
          <a:lstStyle/>
          <a:p>
            <a:fld id="{98C0CDE5-970C-4CC4-BF43-0DA127E73E82}" type="slidenum">
              <a:rPr lang="en-US" noProof="0" smtClean="0"/>
              <a:t>8</a:t>
            </a:fld>
            <a:endParaRPr lang="en-US" noProof="0" dirty="0"/>
          </a:p>
        </p:txBody>
      </p:sp>
      <p:pic>
        <p:nvPicPr>
          <p:cNvPr id="5" name="Picture 4">
            <a:extLst>
              <a:ext uri="{FF2B5EF4-FFF2-40B4-BE49-F238E27FC236}">
                <a16:creationId xmlns:a16="http://schemas.microsoft.com/office/drawing/2014/main" id="{99ADDB87-9584-4E7D-8E9F-A6501B1C9C3C}"/>
              </a:ext>
            </a:extLst>
          </p:cNvPr>
          <p:cNvPicPr>
            <a:picLocks noChangeAspect="1"/>
          </p:cNvPicPr>
          <p:nvPr/>
        </p:nvPicPr>
        <p:blipFill>
          <a:blip r:embed="rId2"/>
          <a:stretch>
            <a:fillRect/>
          </a:stretch>
        </p:blipFill>
        <p:spPr>
          <a:xfrm>
            <a:off x="6430769" y="104168"/>
            <a:ext cx="5375231" cy="6649664"/>
          </a:xfrm>
          <a:prstGeom prst="rect">
            <a:avLst/>
          </a:prstGeom>
          <a:ln w="38100">
            <a:solidFill>
              <a:schemeClr val="tx1"/>
            </a:solidFill>
          </a:ln>
        </p:spPr>
      </p:pic>
      <p:pic>
        <p:nvPicPr>
          <p:cNvPr id="7" name="Picture 6" descr="A picture containing scissors, tool&#10;&#10;Description automatically generated">
            <a:extLst>
              <a:ext uri="{FF2B5EF4-FFF2-40B4-BE49-F238E27FC236}">
                <a16:creationId xmlns:a16="http://schemas.microsoft.com/office/drawing/2014/main" id="{26BACD89-9101-4A4F-9738-4125E7A4C5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21148507">
            <a:off x="574148" y="2717373"/>
            <a:ext cx="4199467" cy="3149600"/>
          </a:xfrm>
          <a:prstGeom prst="rect">
            <a:avLst/>
          </a:prstGeom>
        </p:spPr>
      </p:pic>
    </p:spTree>
    <p:extLst>
      <p:ext uri="{BB962C8B-B14F-4D97-AF65-F5344CB8AC3E}">
        <p14:creationId xmlns:p14="http://schemas.microsoft.com/office/powerpoint/2010/main" val="27679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8.33333E-7 4.07407E-6 L 0.28932 -0.32315 " pathEditMode="relative" rAng="0" ptsTypes="AA">
                                      <p:cBhvr>
                                        <p:cTn id="6" dur="2000" fill="hold"/>
                                        <p:tgtEl>
                                          <p:spTgt spid="7"/>
                                        </p:tgtEl>
                                        <p:attrNameLst>
                                          <p:attrName>ppt_x</p:attrName>
                                          <p:attrName>ppt_y</p:attrName>
                                        </p:attrNameLst>
                                      </p:cBhvr>
                                      <p:rCtr x="14466" y="-1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F401AF-B5F9-4412-AB06-A81B53721C4E}"/>
              </a:ext>
            </a:extLst>
          </p:cNvPr>
          <p:cNvSpPr>
            <a:spLocks noGrp="1"/>
          </p:cNvSpPr>
          <p:nvPr>
            <p:ph type="sldNum" sz="quarter" idx="12"/>
          </p:nvPr>
        </p:nvSpPr>
        <p:spPr/>
        <p:txBody>
          <a:bodyPr/>
          <a:lstStyle/>
          <a:p>
            <a:fld id="{98C0CDE5-970C-4CC4-BF43-0DA127E73E82}" type="slidenum">
              <a:rPr lang="en-US" noProof="0" smtClean="0"/>
              <a:t>9</a:t>
            </a:fld>
            <a:endParaRPr lang="en-US" noProof="0" dirty="0"/>
          </a:p>
        </p:txBody>
      </p:sp>
      <p:pic>
        <p:nvPicPr>
          <p:cNvPr id="5" name="Picture 4">
            <a:extLst>
              <a:ext uri="{FF2B5EF4-FFF2-40B4-BE49-F238E27FC236}">
                <a16:creationId xmlns:a16="http://schemas.microsoft.com/office/drawing/2014/main" id="{99ADDB87-9584-4E7D-8E9F-A6501B1C9C3C}"/>
              </a:ext>
            </a:extLst>
          </p:cNvPr>
          <p:cNvPicPr>
            <a:picLocks noChangeAspect="1"/>
          </p:cNvPicPr>
          <p:nvPr/>
        </p:nvPicPr>
        <p:blipFill rotWithShape="1">
          <a:blip r:embed="rId2"/>
          <a:srcRect l="2987" t="6660" r="49346" b="70053"/>
          <a:stretch/>
        </p:blipFill>
        <p:spPr>
          <a:xfrm rot="20443817">
            <a:off x="324901" y="806428"/>
            <a:ext cx="3396916" cy="2052885"/>
          </a:xfrm>
          <a:prstGeom prst="rect">
            <a:avLst/>
          </a:prstGeom>
          <a:ln w="38100">
            <a:solidFill>
              <a:schemeClr val="tx1"/>
            </a:solidFill>
          </a:ln>
        </p:spPr>
      </p:pic>
      <p:pic>
        <p:nvPicPr>
          <p:cNvPr id="4" name="Picture 3">
            <a:extLst>
              <a:ext uri="{FF2B5EF4-FFF2-40B4-BE49-F238E27FC236}">
                <a16:creationId xmlns:a16="http://schemas.microsoft.com/office/drawing/2014/main" id="{28FD821F-6F88-423B-8DBE-5DECC6C4701A}"/>
              </a:ext>
            </a:extLst>
          </p:cNvPr>
          <p:cNvPicPr>
            <a:picLocks noChangeAspect="1"/>
          </p:cNvPicPr>
          <p:nvPr/>
        </p:nvPicPr>
        <p:blipFill rotWithShape="1">
          <a:blip r:embed="rId2"/>
          <a:srcRect l="50000" t="7357" r="2333" b="69356"/>
          <a:stretch/>
        </p:blipFill>
        <p:spPr>
          <a:xfrm rot="1199705">
            <a:off x="2207035" y="1100759"/>
            <a:ext cx="3396918" cy="2052886"/>
          </a:xfrm>
          <a:prstGeom prst="rect">
            <a:avLst/>
          </a:prstGeom>
          <a:ln w="38100">
            <a:solidFill>
              <a:schemeClr val="tx1"/>
            </a:solidFill>
          </a:ln>
        </p:spPr>
      </p:pic>
      <p:pic>
        <p:nvPicPr>
          <p:cNvPr id="9" name="Picture 8">
            <a:extLst>
              <a:ext uri="{FF2B5EF4-FFF2-40B4-BE49-F238E27FC236}">
                <a16:creationId xmlns:a16="http://schemas.microsoft.com/office/drawing/2014/main" id="{EE0A90E2-C006-4E78-9901-071849FCC8CC}"/>
              </a:ext>
            </a:extLst>
          </p:cNvPr>
          <p:cNvPicPr>
            <a:picLocks noChangeAspect="1"/>
          </p:cNvPicPr>
          <p:nvPr/>
        </p:nvPicPr>
        <p:blipFill rotWithShape="1">
          <a:blip r:embed="rId2"/>
          <a:srcRect l="3088" t="29325" r="49245" b="47388"/>
          <a:stretch/>
        </p:blipFill>
        <p:spPr>
          <a:xfrm>
            <a:off x="707129" y="2543175"/>
            <a:ext cx="3063537" cy="1851411"/>
          </a:xfrm>
          <a:prstGeom prst="rect">
            <a:avLst/>
          </a:prstGeom>
          <a:ln w="38100">
            <a:solidFill>
              <a:schemeClr val="tx1"/>
            </a:solidFill>
          </a:ln>
        </p:spPr>
      </p:pic>
      <p:pic>
        <p:nvPicPr>
          <p:cNvPr id="11" name="Picture 10">
            <a:extLst>
              <a:ext uri="{FF2B5EF4-FFF2-40B4-BE49-F238E27FC236}">
                <a16:creationId xmlns:a16="http://schemas.microsoft.com/office/drawing/2014/main" id="{3FE9562D-0DAB-4A0D-8118-D6CFD441F5DC}"/>
              </a:ext>
            </a:extLst>
          </p:cNvPr>
          <p:cNvPicPr>
            <a:picLocks noChangeAspect="1"/>
          </p:cNvPicPr>
          <p:nvPr/>
        </p:nvPicPr>
        <p:blipFill rotWithShape="1">
          <a:blip r:embed="rId2"/>
          <a:srcRect l="50000" t="29032" r="2333" b="47681"/>
          <a:stretch/>
        </p:blipFill>
        <p:spPr>
          <a:xfrm rot="20351107">
            <a:off x="519564" y="4054953"/>
            <a:ext cx="2959494" cy="1788534"/>
          </a:xfrm>
          <a:prstGeom prst="rect">
            <a:avLst/>
          </a:prstGeom>
          <a:ln w="38100">
            <a:solidFill>
              <a:schemeClr val="tx1"/>
            </a:solidFill>
          </a:ln>
        </p:spPr>
      </p:pic>
      <p:pic>
        <p:nvPicPr>
          <p:cNvPr id="13" name="Picture 12">
            <a:extLst>
              <a:ext uri="{FF2B5EF4-FFF2-40B4-BE49-F238E27FC236}">
                <a16:creationId xmlns:a16="http://schemas.microsoft.com/office/drawing/2014/main" id="{F7976808-F88E-4095-8161-21C811699962}"/>
              </a:ext>
            </a:extLst>
          </p:cNvPr>
          <p:cNvPicPr>
            <a:picLocks noChangeAspect="1"/>
          </p:cNvPicPr>
          <p:nvPr/>
        </p:nvPicPr>
        <p:blipFill rotWithShape="1">
          <a:blip r:embed="rId2"/>
          <a:srcRect l="3088" t="51460" r="49245" b="25739"/>
          <a:stretch/>
        </p:blipFill>
        <p:spPr>
          <a:xfrm rot="1838139">
            <a:off x="3667847" y="607965"/>
            <a:ext cx="3138883" cy="1857375"/>
          </a:xfrm>
          <a:prstGeom prst="rect">
            <a:avLst/>
          </a:prstGeom>
          <a:ln w="38100">
            <a:solidFill>
              <a:schemeClr val="tx1"/>
            </a:solidFill>
          </a:ln>
        </p:spPr>
      </p:pic>
      <p:pic>
        <p:nvPicPr>
          <p:cNvPr id="15" name="Picture 14">
            <a:extLst>
              <a:ext uri="{FF2B5EF4-FFF2-40B4-BE49-F238E27FC236}">
                <a16:creationId xmlns:a16="http://schemas.microsoft.com/office/drawing/2014/main" id="{5328500A-5C8C-41C3-9676-C503BE0EF277}"/>
              </a:ext>
            </a:extLst>
          </p:cNvPr>
          <p:cNvPicPr>
            <a:picLocks noChangeAspect="1"/>
          </p:cNvPicPr>
          <p:nvPr/>
        </p:nvPicPr>
        <p:blipFill rotWithShape="1">
          <a:blip r:embed="rId2"/>
          <a:srcRect l="49339" t="51364" r="2994" b="25349"/>
          <a:stretch/>
        </p:blipFill>
        <p:spPr>
          <a:xfrm rot="2046745">
            <a:off x="4319810" y="2945331"/>
            <a:ext cx="3401736" cy="2055797"/>
          </a:xfrm>
          <a:prstGeom prst="rect">
            <a:avLst/>
          </a:prstGeom>
          <a:ln w="38100">
            <a:solidFill>
              <a:schemeClr val="tx1"/>
            </a:solidFill>
          </a:ln>
        </p:spPr>
      </p:pic>
      <p:pic>
        <p:nvPicPr>
          <p:cNvPr id="17" name="Picture 16">
            <a:extLst>
              <a:ext uri="{FF2B5EF4-FFF2-40B4-BE49-F238E27FC236}">
                <a16:creationId xmlns:a16="http://schemas.microsoft.com/office/drawing/2014/main" id="{D04C83D6-F108-4133-8EF9-D3B67813FF7B}"/>
              </a:ext>
            </a:extLst>
          </p:cNvPr>
          <p:cNvPicPr>
            <a:picLocks noChangeAspect="1"/>
          </p:cNvPicPr>
          <p:nvPr/>
        </p:nvPicPr>
        <p:blipFill rotWithShape="1">
          <a:blip r:embed="rId2"/>
          <a:srcRect l="4091" t="73238" r="48242" b="3475"/>
          <a:stretch/>
        </p:blipFill>
        <p:spPr>
          <a:xfrm rot="1368905">
            <a:off x="3123451" y="3066222"/>
            <a:ext cx="3376319" cy="2040437"/>
          </a:xfrm>
          <a:prstGeom prst="rect">
            <a:avLst/>
          </a:prstGeom>
          <a:ln w="38100">
            <a:solidFill>
              <a:schemeClr val="tx1"/>
            </a:solidFill>
          </a:ln>
        </p:spPr>
      </p:pic>
      <p:pic>
        <p:nvPicPr>
          <p:cNvPr id="19" name="Picture 18">
            <a:extLst>
              <a:ext uri="{FF2B5EF4-FFF2-40B4-BE49-F238E27FC236}">
                <a16:creationId xmlns:a16="http://schemas.microsoft.com/office/drawing/2014/main" id="{7FA78563-362A-4ED9-8948-2764E13E0732}"/>
              </a:ext>
            </a:extLst>
          </p:cNvPr>
          <p:cNvPicPr>
            <a:picLocks noChangeAspect="1"/>
          </p:cNvPicPr>
          <p:nvPr/>
        </p:nvPicPr>
        <p:blipFill rotWithShape="1">
          <a:blip r:embed="rId2"/>
          <a:srcRect l="50000" t="73768" r="2333" b="2945"/>
          <a:stretch/>
        </p:blipFill>
        <p:spPr>
          <a:xfrm rot="1293535">
            <a:off x="1943100" y="4776860"/>
            <a:ext cx="3093342" cy="1869423"/>
          </a:xfrm>
          <a:prstGeom prst="rect">
            <a:avLst/>
          </a:prstGeom>
          <a:ln w="38100">
            <a:solidFill>
              <a:schemeClr val="tx1"/>
            </a:solidFill>
          </a:ln>
        </p:spPr>
      </p:pic>
      <p:sp>
        <p:nvSpPr>
          <p:cNvPr id="20" name="TextBox 19">
            <a:extLst>
              <a:ext uri="{FF2B5EF4-FFF2-40B4-BE49-F238E27FC236}">
                <a16:creationId xmlns:a16="http://schemas.microsoft.com/office/drawing/2014/main" id="{D8574816-4484-4B35-823C-2102249457CE}"/>
              </a:ext>
            </a:extLst>
          </p:cNvPr>
          <p:cNvSpPr txBox="1"/>
          <p:nvPr/>
        </p:nvSpPr>
        <p:spPr>
          <a:xfrm>
            <a:off x="7735094" y="183155"/>
            <a:ext cx="4171950" cy="3970318"/>
          </a:xfrm>
          <a:prstGeom prst="rect">
            <a:avLst/>
          </a:prstGeom>
          <a:noFill/>
        </p:spPr>
        <p:txBody>
          <a:bodyPr wrap="square" rtlCol="0">
            <a:spAutoFit/>
          </a:bodyPr>
          <a:lstStyle/>
          <a:p>
            <a:pPr algn="ctr"/>
            <a:r>
              <a:rPr lang="en-US" sz="2800" b="1" u="sng" dirty="0"/>
              <a:t>Steps for the Sort Activity</a:t>
            </a:r>
          </a:p>
          <a:p>
            <a:pPr marL="285750" indent="-285750">
              <a:buFont typeface="Arial" panose="020B0604020202020204" pitchFamily="34" charset="0"/>
              <a:buChar char="•"/>
            </a:pPr>
            <a:r>
              <a:rPr lang="en-US" sz="2800" dirty="0"/>
              <a:t>Read and discuss the trait cards with your learning partner.</a:t>
            </a:r>
          </a:p>
          <a:p>
            <a:pPr marL="285750" indent="-285750">
              <a:buFont typeface="Arial" panose="020B0604020202020204" pitchFamily="34" charset="0"/>
              <a:buChar char="•"/>
            </a:pPr>
            <a:r>
              <a:rPr lang="en-US" sz="2800" dirty="0"/>
              <a:t>Discuss if you believe the quote is evidence of an inherited trait or an acquired trait/learned behavior</a:t>
            </a:r>
          </a:p>
        </p:txBody>
      </p:sp>
    </p:spTree>
    <p:extLst>
      <p:ext uri="{BB962C8B-B14F-4D97-AF65-F5344CB8AC3E}">
        <p14:creationId xmlns:p14="http://schemas.microsoft.com/office/powerpoint/2010/main" val="4091189016"/>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6C8FF-3D90-457B-9108-406F928CD7CB}">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693</TotalTime>
  <Words>988</Words>
  <Application>Microsoft Office PowerPoint</Application>
  <PresentationFormat>Widescreen</PresentationFormat>
  <Paragraphs>121</Paragraphs>
  <Slides>37</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Century Gothic</vt:lpstr>
      <vt:lpstr>Comic Sans MS</vt:lpstr>
      <vt:lpstr>Franklin Gothic Book</vt:lpstr>
      <vt:lpstr>Segoe UI</vt:lpstr>
      <vt:lpstr>Office Theme</vt:lpstr>
      <vt:lpstr>How to Write Informational Writing?</vt:lpstr>
      <vt:lpstr>Day 1</vt:lpstr>
      <vt:lpstr>Focus Questions</vt:lpstr>
      <vt:lpstr>Review:  Introduction with a Lead</vt:lpstr>
      <vt:lpstr>Teaching point</vt:lpstr>
      <vt:lpstr>Teaching point</vt:lpstr>
      <vt:lpstr>PowerPoint Presentation</vt:lpstr>
      <vt:lpstr>PowerPoint Presentation</vt:lpstr>
      <vt:lpstr>PowerPoint Presentation</vt:lpstr>
      <vt:lpstr>PowerPoint Presentation</vt:lpstr>
      <vt:lpstr>Day 2</vt:lpstr>
      <vt:lpstr>Let’s Write the Body</vt:lpstr>
      <vt:lpstr>Teaching point</vt:lpstr>
      <vt:lpstr>PowerPoint Presentation</vt:lpstr>
      <vt:lpstr>PowerPoint Presentation</vt:lpstr>
      <vt:lpstr>PowerPoint Presentation</vt:lpstr>
      <vt:lpstr>PowerPoint Presentation</vt:lpstr>
      <vt:lpstr>PowerPoint Presentation</vt:lpstr>
      <vt:lpstr>PowerPoint Presentation</vt:lpstr>
      <vt:lpstr>Day 3</vt:lpstr>
      <vt:lpstr>Teaching 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4</vt:lpstr>
      <vt:lpstr>Let’s Write the Conclusion</vt:lpstr>
      <vt:lpstr>Teaching Point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Informational Writing?</dc:title>
  <dc:creator>Joseph Stone</dc:creator>
  <cp:lastModifiedBy>Joseph Stone</cp:lastModifiedBy>
  <cp:revision>28</cp:revision>
  <dcterms:created xsi:type="dcterms:W3CDTF">2020-09-11T21:49:24Z</dcterms:created>
  <dcterms:modified xsi:type="dcterms:W3CDTF">2020-09-12T11:32:11Z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