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4" r:id="rId3"/>
    <p:sldId id="258" r:id="rId4"/>
    <p:sldId id="265" r:id="rId5"/>
    <p:sldId id="259" r:id="rId6"/>
    <p:sldId id="263" r:id="rId7"/>
    <p:sldId id="262" r:id="rId8"/>
    <p:sldId id="260" r:id="rId9"/>
    <p:sldId id="266" r:id="rId10"/>
    <p:sldId id="273" r:id="rId11"/>
    <p:sldId id="275" r:id="rId12"/>
    <p:sldId id="274" r:id="rId13"/>
    <p:sldId id="277" r:id="rId14"/>
    <p:sldId id="280" r:id="rId15"/>
    <p:sldId id="278" r:id="rId16"/>
    <p:sldId id="285" r:id="rId17"/>
    <p:sldId id="286" r:id="rId18"/>
    <p:sldId id="287" r:id="rId19"/>
    <p:sldId id="284" r:id="rId20"/>
    <p:sldId id="293" r:id="rId21"/>
    <p:sldId id="295" r:id="rId22"/>
    <p:sldId id="294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D676D-C26D-4ED1-A080-496E4F94BD90}" v="1528" dt="2020-08-26T20:02:40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7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7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5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5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1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9E433CB3-EAB2-4842-A1DD-7BC051B5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B9EAC085-0C2C-47A4-B0AE-C1D60F79F0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15" b="8128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A87376E7-9AC1-477E-9D52-27424009C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719945"/>
            <a:ext cx="12192000" cy="3138055"/>
          </a:xfrm>
          <a:prstGeom prst="rect">
            <a:avLst/>
          </a:prstGeom>
          <a:gradFill>
            <a:gsLst>
              <a:gs pos="47000">
                <a:srgbClr val="000000">
                  <a:alpha val="18000"/>
                </a:srgbClr>
              </a:gs>
              <a:gs pos="6000">
                <a:schemeClr val="tx1">
                  <a:alpha val="0"/>
                </a:scheme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08E415-3469-4EFA-B599-3885567A0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4114800"/>
            <a:ext cx="9486900" cy="128154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NBT.1 Place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EA974-5652-442B-BAE9-1953BD6B3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5396345"/>
            <a:ext cx="8115300" cy="77585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Understanding Place Value</a:t>
            </a:r>
          </a:p>
        </p:txBody>
      </p:sp>
    </p:spTree>
    <p:extLst>
      <p:ext uri="{BB962C8B-B14F-4D97-AF65-F5344CB8AC3E}">
        <p14:creationId xmlns:p14="http://schemas.microsoft.com/office/powerpoint/2010/main" val="246668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213765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Let’s practice!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ACD60-A323-422C-8FA0-6E7C59C4AF3A}"/>
              </a:ext>
            </a:extLst>
          </p:cNvPr>
          <p:cNvSpPr txBox="1"/>
          <p:nvPr/>
        </p:nvSpPr>
        <p:spPr>
          <a:xfrm>
            <a:off x="5194853" y="436308"/>
            <a:ext cx="6310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 Compare the value of 8 in 4,123,</a:t>
            </a:r>
            <a:r>
              <a:rPr lang="en-US" sz="2200" b="1" u="sng" dirty="0"/>
              <a:t>8</a:t>
            </a:r>
            <a:r>
              <a:rPr lang="en-US" sz="2200" dirty="0"/>
              <a:t>61 and 19,6</a:t>
            </a:r>
            <a:r>
              <a:rPr lang="en-US" sz="2200" b="1" u="sng" dirty="0"/>
              <a:t>8</a:t>
            </a:r>
            <a:r>
              <a:rPr lang="en-US" sz="2200" dirty="0"/>
              <a:t>1.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573ACB-A156-4DAE-986F-F22095D7E9FA}"/>
              </a:ext>
            </a:extLst>
          </p:cNvPr>
          <p:cNvSpPr/>
          <p:nvPr/>
        </p:nvSpPr>
        <p:spPr>
          <a:xfrm>
            <a:off x="5194853" y="216825"/>
            <a:ext cx="6453809" cy="869854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F1EACE-08E9-4DCE-A5BC-1ADDCBD6B9D3}"/>
              </a:ext>
            </a:extLst>
          </p:cNvPr>
          <p:cNvGrpSpPr/>
          <p:nvPr/>
        </p:nvGrpSpPr>
        <p:grpSpPr>
          <a:xfrm>
            <a:off x="5337747" y="3305420"/>
            <a:ext cx="6092921" cy="2071866"/>
            <a:chOff x="5261113" y="2401660"/>
            <a:chExt cx="6092921" cy="20718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620E810-B71B-4F40-A5E1-65BF821F7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41B9AD-2BEF-4189-81D0-94AB8195EC3D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C300F0-EF21-44D6-B45A-415C745A8CC8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D11D6C-B091-4947-9ACC-5139BFC5DF40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00CF63D-06DC-42A5-8062-2E82C11C302E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CD1599-3EF5-49DA-9781-25C32D68E7D2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D92980-F127-4C68-B5DA-BBCB02E7DA48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3D1069-0838-4801-BCAA-F90BCA7262D2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8FCEA7-4FB8-46BF-B4CF-20CAF868906D}"/>
              </a:ext>
            </a:extLst>
          </p:cNvPr>
          <p:cNvGrpSpPr/>
          <p:nvPr/>
        </p:nvGrpSpPr>
        <p:grpSpPr>
          <a:xfrm>
            <a:off x="5337748" y="1220293"/>
            <a:ext cx="6092921" cy="2071866"/>
            <a:chOff x="5261113" y="2401660"/>
            <a:chExt cx="6092921" cy="207186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68268E2-784F-4959-97BD-42AEC4253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EB13BB-B93F-4175-B2E4-B1BB33697B65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4EFFB7-E5AC-4D09-8F76-A24E46B88003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220A6D-DA3F-4965-BC02-B5B9CDD4BC49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60341D-C0F2-4D66-80CC-93B0E0C66F31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CD4F9C-E2EE-4497-883F-368106A6F43C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0319DA-C8C3-4184-90A8-41856397A7C2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7FBE0B-DCC9-46B3-9762-8941255CE24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218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ACD60-A323-422C-8FA0-6E7C59C4AF3A}"/>
              </a:ext>
            </a:extLst>
          </p:cNvPr>
          <p:cNvSpPr txBox="1"/>
          <p:nvPr/>
        </p:nvSpPr>
        <p:spPr>
          <a:xfrm>
            <a:off x="5194853" y="436308"/>
            <a:ext cx="6310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 Compare the value of 8 in 4,123,</a:t>
            </a:r>
            <a:r>
              <a:rPr lang="en-US" sz="2200" b="1" u="sng" dirty="0"/>
              <a:t>8</a:t>
            </a:r>
            <a:r>
              <a:rPr lang="en-US" sz="2200" dirty="0"/>
              <a:t>61 and 19,6</a:t>
            </a:r>
            <a:r>
              <a:rPr lang="en-US" sz="2200" b="1" u="sng" dirty="0"/>
              <a:t>8</a:t>
            </a:r>
            <a:r>
              <a:rPr lang="en-US" sz="2200" dirty="0"/>
              <a:t>1.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573ACB-A156-4DAE-986F-F22095D7E9FA}"/>
              </a:ext>
            </a:extLst>
          </p:cNvPr>
          <p:cNvSpPr/>
          <p:nvPr/>
        </p:nvSpPr>
        <p:spPr>
          <a:xfrm>
            <a:off x="5194853" y="216825"/>
            <a:ext cx="6453809" cy="869854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F1EACE-08E9-4DCE-A5BC-1ADDCBD6B9D3}"/>
              </a:ext>
            </a:extLst>
          </p:cNvPr>
          <p:cNvGrpSpPr/>
          <p:nvPr/>
        </p:nvGrpSpPr>
        <p:grpSpPr>
          <a:xfrm>
            <a:off x="5337747" y="3305420"/>
            <a:ext cx="6092921" cy="2071866"/>
            <a:chOff x="5261113" y="2401660"/>
            <a:chExt cx="6092921" cy="20718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620E810-B71B-4F40-A5E1-65BF821F7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41B9AD-2BEF-4189-81D0-94AB8195EC3D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C300F0-EF21-44D6-B45A-415C745A8CC8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D11D6C-B091-4947-9ACC-5139BFC5DF40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00CF63D-06DC-42A5-8062-2E82C11C302E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CD1599-3EF5-49DA-9781-25C32D68E7D2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D92980-F127-4C68-B5DA-BBCB02E7DA48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3D1069-0838-4801-BCAA-F90BCA7262D2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8FCEA7-4FB8-46BF-B4CF-20CAF868906D}"/>
              </a:ext>
            </a:extLst>
          </p:cNvPr>
          <p:cNvGrpSpPr/>
          <p:nvPr/>
        </p:nvGrpSpPr>
        <p:grpSpPr>
          <a:xfrm>
            <a:off x="5337748" y="1220293"/>
            <a:ext cx="6092921" cy="2071866"/>
            <a:chOff x="5261113" y="2401660"/>
            <a:chExt cx="6092921" cy="207186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68268E2-784F-4959-97BD-42AEC4253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EB13BB-B93F-4175-B2E4-B1BB33697B65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4EFFB7-E5AC-4D09-8F76-A24E46B88003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220A6D-DA3F-4965-BC02-B5B9CDD4BC49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60341D-C0F2-4D66-80CC-93B0E0C66F31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CD4F9C-E2EE-4497-883F-368106A6F43C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0319DA-C8C3-4184-90A8-41856397A7C2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7FBE0B-DCC9-46B3-9762-8941255CE24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4578BAF8-3ACA-4A40-B45D-DE3B378AB502}"/>
              </a:ext>
            </a:extLst>
          </p:cNvPr>
          <p:cNvSpPr txBox="1">
            <a:spLocks/>
          </p:cNvSpPr>
          <p:nvPr/>
        </p:nvSpPr>
        <p:spPr>
          <a:xfrm>
            <a:off x="852560" y="2213765"/>
            <a:ext cx="3057379" cy="17309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Let’s practice! 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7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ACD60-A323-422C-8FA0-6E7C59C4AF3A}"/>
              </a:ext>
            </a:extLst>
          </p:cNvPr>
          <p:cNvSpPr txBox="1"/>
          <p:nvPr/>
        </p:nvSpPr>
        <p:spPr>
          <a:xfrm>
            <a:off x="5194853" y="436308"/>
            <a:ext cx="6310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 Compare the value of 8 in 4,123,</a:t>
            </a:r>
            <a:r>
              <a:rPr lang="en-US" sz="2200" b="1" u="sng" dirty="0"/>
              <a:t>8</a:t>
            </a:r>
            <a:r>
              <a:rPr lang="en-US" sz="2200" dirty="0"/>
              <a:t>61 and 19,6</a:t>
            </a:r>
            <a:r>
              <a:rPr lang="en-US" sz="2200" b="1" u="sng" dirty="0"/>
              <a:t>8</a:t>
            </a:r>
            <a:r>
              <a:rPr lang="en-US" sz="2200" dirty="0"/>
              <a:t>1.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573ACB-A156-4DAE-986F-F22095D7E9FA}"/>
              </a:ext>
            </a:extLst>
          </p:cNvPr>
          <p:cNvSpPr/>
          <p:nvPr/>
        </p:nvSpPr>
        <p:spPr>
          <a:xfrm>
            <a:off x="5194853" y="216825"/>
            <a:ext cx="6453809" cy="869854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F1EACE-08E9-4DCE-A5BC-1ADDCBD6B9D3}"/>
              </a:ext>
            </a:extLst>
          </p:cNvPr>
          <p:cNvGrpSpPr/>
          <p:nvPr/>
        </p:nvGrpSpPr>
        <p:grpSpPr>
          <a:xfrm>
            <a:off x="5337747" y="3305420"/>
            <a:ext cx="6092921" cy="2071866"/>
            <a:chOff x="5261113" y="2401660"/>
            <a:chExt cx="6092921" cy="207186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620E810-B71B-4F40-A5E1-65BF821F7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41B9AD-2BEF-4189-81D0-94AB8195EC3D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C300F0-EF21-44D6-B45A-415C745A8CC8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D11D6C-B091-4947-9ACC-5139BFC5DF40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00CF63D-06DC-42A5-8062-2E82C11C302E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CD1599-3EF5-49DA-9781-25C32D68E7D2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D92980-F127-4C68-B5DA-BBCB02E7DA48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3D1069-0838-4801-BCAA-F90BCA7262D2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E8FCEA7-4FB8-46BF-B4CF-20CAF868906D}"/>
              </a:ext>
            </a:extLst>
          </p:cNvPr>
          <p:cNvGrpSpPr/>
          <p:nvPr/>
        </p:nvGrpSpPr>
        <p:grpSpPr>
          <a:xfrm>
            <a:off x="5337748" y="1220293"/>
            <a:ext cx="6092921" cy="2071866"/>
            <a:chOff x="5261113" y="2401660"/>
            <a:chExt cx="6092921" cy="2071866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68268E2-784F-4959-97BD-42AEC4253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EB13BB-B93F-4175-B2E4-B1BB33697B65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4EFFB7-E5AC-4D09-8F76-A24E46B88003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220A6D-DA3F-4965-BC02-B5B9CDD4BC49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60341D-C0F2-4D66-80CC-93B0E0C66F31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CD4F9C-E2EE-4497-883F-368106A6F43C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30319DA-C8C3-4184-90A8-41856397A7C2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7FBE0B-DCC9-46B3-9762-8941255CE24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</p:grp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E2BE7154-24E4-44A8-8467-65A972DC0EDD}"/>
              </a:ext>
            </a:extLst>
          </p:cNvPr>
          <p:cNvSpPr/>
          <p:nvPr/>
        </p:nvSpPr>
        <p:spPr>
          <a:xfrm rot="14842162">
            <a:off x="9295447" y="2995588"/>
            <a:ext cx="1266771" cy="6604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61A03-4B88-48CC-B715-8F2E3189C168}"/>
              </a:ext>
            </a:extLst>
          </p:cNvPr>
          <p:cNvSpPr txBox="1"/>
          <p:nvPr/>
        </p:nvSpPr>
        <p:spPr>
          <a:xfrm>
            <a:off x="4929809" y="5348701"/>
            <a:ext cx="6983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8 in the first number is one place value to the </a:t>
            </a:r>
            <a:r>
              <a:rPr lang="en-US" b="1" u="sng" dirty="0"/>
              <a:t>LEFT</a:t>
            </a:r>
            <a:r>
              <a:rPr lang="en-US" dirty="0"/>
              <a:t>, we would say:</a:t>
            </a:r>
          </a:p>
          <a:p>
            <a:r>
              <a:rPr lang="en-US" dirty="0"/>
              <a:t>The 8 in the first number is </a:t>
            </a:r>
            <a:r>
              <a:rPr lang="en-US" b="1" u="sng" dirty="0"/>
              <a:t>10 times the value of</a:t>
            </a:r>
            <a:r>
              <a:rPr lang="en-US" dirty="0"/>
              <a:t> the 8 in the second number.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800 is 10 times the value of 80. 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F5D6EDB-47FF-4536-9B3D-ED9868DD35E1}"/>
              </a:ext>
            </a:extLst>
          </p:cNvPr>
          <p:cNvSpPr txBox="1">
            <a:spLocks/>
          </p:cNvSpPr>
          <p:nvPr/>
        </p:nvSpPr>
        <p:spPr>
          <a:xfrm>
            <a:off x="852560" y="2213765"/>
            <a:ext cx="3057379" cy="17309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Let’s practice! 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6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18" y="2080839"/>
            <a:ext cx="3057379" cy="21807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Let’s Look at ANOTHER example!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ACD60-A323-422C-8FA0-6E7C59C4AF3A}"/>
              </a:ext>
            </a:extLst>
          </p:cNvPr>
          <p:cNvSpPr txBox="1"/>
          <p:nvPr/>
        </p:nvSpPr>
        <p:spPr>
          <a:xfrm>
            <a:off x="5157306" y="472895"/>
            <a:ext cx="6310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 Compare the value of 5 in 32,8</a:t>
            </a:r>
            <a:r>
              <a:rPr lang="en-US" sz="2200" b="1" u="sng" dirty="0"/>
              <a:t>5</a:t>
            </a:r>
            <a:r>
              <a:rPr lang="en-US" sz="2200" dirty="0"/>
              <a:t>0 and 2,961,</a:t>
            </a:r>
            <a:r>
              <a:rPr lang="en-US" sz="2200" b="1" u="sng" dirty="0"/>
              <a:t>5</a:t>
            </a:r>
            <a:r>
              <a:rPr lang="en-US" sz="2200" dirty="0"/>
              <a:t>38.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573ACB-A156-4DAE-986F-F22095D7E9FA}"/>
              </a:ext>
            </a:extLst>
          </p:cNvPr>
          <p:cNvSpPr/>
          <p:nvPr/>
        </p:nvSpPr>
        <p:spPr>
          <a:xfrm>
            <a:off x="5194853" y="304667"/>
            <a:ext cx="6453809" cy="869854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6D764D-0DDD-4D0A-9046-4AD5F2DE43A3}"/>
              </a:ext>
            </a:extLst>
          </p:cNvPr>
          <p:cNvGrpSpPr/>
          <p:nvPr/>
        </p:nvGrpSpPr>
        <p:grpSpPr>
          <a:xfrm>
            <a:off x="5303427" y="1275235"/>
            <a:ext cx="6092921" cy="2071866"/>
            <a:chOff x="5261113" y="2401660"/>
            <a:chExt cx="6092921" cy="20718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A1304BB-AF65-47C3-9DB7-05E344CAB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EA4CCB-C70D-405A-B1EA-EA54C4FC57B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FE9A63-82FE-4C2F-8813-F5058960F751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E037BA-B4DB-4D21-8976-CE3726BB9175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52C5D1-F62D-419E-A7A6-85C84AB2FE55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50D8E8-473B-4DC6-8B06-DE394C97FEAB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935F07-152A-4D9E-A717-C9B971B4905C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C3CAC-998F-46A2-A5E1-45185E9869B2}"/>
              </a:ext>
            </a:extLst>
          </p:cNvPr>
          <p:cNvGrpSpPr/>
          <p:nvPr/>
        </p:nvGrpSpPr>
        <p:grpSpPr>
          <a:xfrm>
            <a:off x="5303427" y="3369568"/>
            <a:ext cx="6092921" cy="2071866"/>
            <a:chOff x="5261113" y="2401660"/>
            <a:chExt cx="6092921" cy="2071866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EEB3ACE-34B4-4F1D-8641-5E23E6ADD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AA7BB9-E5AF-43FC-BDF5-FA5319D89DB4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C46BE2-193E-4087-BA4F-77386013322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B883F46-333D-4B02-BD68-00C8809834AD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77846CD-CA27-4BEF-98AE-ACE25BFB0649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EDC79A-2D54-443F-A7AE-B2082D3E859E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918F7-10EE-464D-8153-559742DFEABA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58E403-120E-45A9-A5B8-B0F398070EB0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877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108" y="2059283"/>
            <a:ext cx="3057379" cy="21807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Let’s Look at ANOTHER example!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ACD60-A323-422C-8FA0-6E7C59C4AF3A}"/>
              </a:ext>
            </a:extLst>
          </p:cNvPr>
          <p:cNvSpPr txBox="1"/>
          <p:nvPr/>
        </p:nvSpPr>
        <p:spPr>
          <a:xfrm>
            <a:off x="5157306" y="472895"/>
            <a:ext cx="6310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 Compare the value of 5 in 32,8</a:t>
            </a:r>
            <a:r>
              <a:rPr lang="en-US" sz="2200" b="1" u="sng" dirty="0"/>
              <a:t>5</a:t>
            </a:r>
            <a:r>
              <a:rPr lang="en-US" sz="2200" dirty="0"/>
              <a:t>0 and 2,961,</a:t>
            </a:r>
            <a:r>
              <a:rPr lang="en-US" sz="2200" b="1" u="sng" dirty="0"/>
              <a:t>5</a:t>
            </a:r>
            <a:r>
              <a:rPr lang="en-US" sz="2200" dirty="0"/>
              <a:t>38.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573ACB-A156-4DAE-986F-F22095D7E9FA}"/>
              </a:ext>
            </a:extLst>
          </p:cNvPr>
          <p:cNvSpPr/>
          <p:nvPr/>
        </p:nvSpPr>
        <p:spPr>
          <a:xfrm>
            <a:off x="5194853" y="304667"/>
            <a:ext cx="6453809" cy="869854"/>
          </a:xfrm>
          <a:prstGeom prst="roundRect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6D764D-0DDD-4D0A-9046-4AD5F2DE43A3}"/>
              </a:ext>
            </a:extLst>
          </p:cNvPr>
          <p:cNvGrpSpPr/>
          <p:nvPr/>
        </p:nvGrpSpPr>
        <p:grpSpPr>
          <a:xfrm>
            <a:off x="5303427" y="1275235"/>
            <a:ext cx="6092921" cy="2071866"/>
            <a:chOff x="5261113" y="2401660"/>
            <a:chExt cx="6092921" cy="20718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A1304BB-AF65-47C3-9DB7-05E344CAB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EA4CCB-C70D-405A-B1EA-EA54C4FC57B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FE9A63-82FE-4C2F-8813-F5058960F751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E037BA-B4DB-4D21-8976-CE3726BB9175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52C5D1-F62D-419E-A7A6-85C84AB2FE55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50D8E8-473B-4DC6-8B06-DE394C97FEAB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935F07-152A-4D9E-A717-C9B971B4905C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C3CAC-998F-46A2-A5E1-45185E9869B2}"/>
              </a:ext>
            </a:extLst>
          </p:cNvPr>
          <p:cNvGrpSpPr/>
          <p:nvPr/>
        </p:nvGrpSpPr>
        <p:grpSpPr>
          <a:xfrm>
            <a:off x="5303427" y="3369568"/>
            <a:ext cx="6092921" cy="2071866"/>
            <a:chOff x="5261113" y="2401660"/>
            <a:chExt cx="6092921" cy="2071866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EEB3ACE-34B4-4F1D-8641-5E23E6ADD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AA7BB9-E5AF-43FC-BDF5-FA5319D89DB4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C46BE2-193E-4087-BA4F-77386013322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B883F46-333D-4B02-BD68-00C8809834AD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77846CD-CA27-4BEF-98AE-ACE25BFB0649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EDC79A-2D54-443F-A7AE-B2082D3E859E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918F7-10EE-464D-8153-559742DFEABA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58E403-120E-45A9-A5B8-B0F398070EB0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1903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768" y="2102965"/>
            <a:ext cx="3057379" cy="21807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Let’s Look at ANOTHER example!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D9FEAD-8DD3-49FA-AF44-2CB59426FEC3}"/>
              </a:ext>
            </a:extLst>
          </p:cNvPr>
          <p:cNvGrpSpPr/>
          <p:nvPr/>
        </p:nvGrpSpPr>
        <p:grpSpPr>
          <a:xfrm>
            <a:off x="5157306" y="304667"/>
            <a:ext cx="6491356" cy="869854"/>
            <a:chOff x="5157306" y="304667"/>
            <a:chExt cx="6491356" cy="86985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A2ACD60-A323-422C-8FA0-6E7C59C4AF3A}"/>
                </a:ext>
              </a:extLst>
            </p:cNvPr>
            <p:cNvSpPr txBox="1"/>
            <p:nvPr/>
          </p:nvSpPr>
          <p:spPr>
            <a:xfrm>
              <a:off x="5157306" y="472895"/>
              <a:ext cx="63100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Compare the value of 5 in 32,8</a:t>
              </a:r>
              <a:r>
                <a:rPr lang="en-US" sz="2200" b="1" u="sng" dirty="0"/>
                <a:t>5</a:t>
              </a:r>
              <a:r>
                <a:rPr lang="en-US" sz="2200" dirty="0"/>
                <a:t>0 and 2,961,</a:t>
              </a:r>
              <a:r>
                <a:rPr lang="en-US" sz="2200" b="1" u="sng" dirty="0"/>
                <a:t>5</a:t>
              </a:r>
              <a:r>
                <a:rPr lang="en-US" sz="2200" dirty="0"/>
                <a:t>38.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6573ACB-A156-4DAE-986F-F22095D7E9FA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6D764D-0DDD-4D0A-9046-4AD5F2DE43A3}"/>
              </a:ext>
            </a:extLst>
          </p:cNvPr>
          <p:cNvGrpSpPr/>
          <p:nvPr/>
        </p:nvGrpSpPr>
        <p:grpSpPr>
          <a:xfrm>
            <a:off x="5303427" y="1275235"/>
            <a:ext cx="6092921" cy="2071866"/>
            <a:chOff x="5261113" y="2401660"/>
            <a:chExt cx="6092921" cy="207186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A1304BB-AF65-47C3-9DB7-05E344CAB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EA4CCB-C70D-405A-B1EA-EA54C4FC57B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FE9A63-82FE-4C2F-8813-F5058960F751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E037BA-B4DB-4D21-8976-CE3726BB9175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52C5D1-F62D-419E-A7A6-85C84AB2FE55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50D8E8-473B-4DC6-8B06-DE394C97FEAB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0935F07-152A-4D9E-A717-C9B971B4905C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C3CAC-998F-46A2-A5E1-45185E9869B2}"/>
              </a:ext>
            </a:extLst>
          </p:cNvPr>
          <p:cNvGrpSpPr/>
          <p:nvPr/>
        </p:nvGrpSpPr>
        <p:grpSpPr>
          <a:xfrm>
            <a:off x="5303426" y="3377447"/>
            <a:ext cx="6092921" cy="2071866"/>
            <a:chOff x="5261113" y="2401660"/>
            <a:chExt cx="6092921" cy="2071866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EEB3ACE-34B4-4F1D-8641-5E23E6ADD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AA7BB9-E5AF-43FC-BDF5-FA5319D89DB4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C46BE2-193E-4087-BA4F-773860133224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B883F46-333D-4B02-BD68-00C8809834AD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77846CD-CA27-4BEF-98AE-ACE25BFB0649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EDC79A-2D54-443F-A7AE-B2082D3E859E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918F7-10EE-464D-8153-559742DFEABA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858E403-120E-45A9-A5B8-B0F398070EB0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46FD81F-0D34-4472-BDA1-018B06F34034}"/>
                  </a:ext>
                </a:extLst>
              </p:cNvPr>
              <p:cNvSpPr txBox="1"/>
              <p:nvPr/>
            </p:nvSpPr>
            <p:spPr>
              <a:xfrm>
                <a:off x="4890119" y="5394225"/>
                <a:ext cx="7291424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Since the 5 in the first number is one place value to the </a:t>
                </a:r>
                <a:r>
                  <a:rPr lang="en-US" b="1" u="sng" dirty="0"/>
                  <a:t>RIGHT</a:t>
                </a:r>
                <a:r>
                  <a:rPr lang="en-US" dirty="0"/>
                  <a:t>, we would say:</a:t>
                </a:r>
              </a:p>
              <a:p>
                <a:r>
                  <a:rPr lang="en-US" dirty="0"/>
                  <a:t>The 5 in the first number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u="sng" dirty="0"/>
                  <a:t>the value of</a:t>
                </a:r>
                <a:r>
                  <a:rPr lang="en-US" dirty="0"/>
                  <a:t> the 5 in the second number.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US" dirty="0"/>
                  <a:t>50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u="sng" dirty="0"/>
                  <a:t>the value of</a:t>
                </a:r>
                <a:r>
                  <a:rPr lang="en-US" dirty="0"/>
                  <a:t> 500.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46FD81F-0D34-4472-BDA1-018B06F34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119" y="5394225"/>
                <a:ext cx="7291424" cy="1446550"/>
              </a:xfrm>
              <a:prstGeom prst="rect">
                <a:avLst/>
              </a:prstGeom>
              <a:blipFill>
                <a:blip r:embed="rId3"/>
                <a:stretch>
                  <a:fillRect l="-669" t="-2532" b="-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row: Curved Up 30">
            <a:extLst>
              <a:ext uri="{FF2B5EF4-FFF2-40B4-BE49-F238E27FC236}">
                <a16:creationId xmlns:a16="http://schemas.microsoft.com/office/drawing/2014/main" id="{8F3F5BAA-F74D-4CB3-A16B-16B91A8CEB23}"/>
              </a:ext>
            </a:extLst>
          </p:cNvPr>
          <p:cNvSpPr/>
          <p:nvPr/>
        </p:nvSpPr>
        <p:spPr>
          <a:xfrm rot="7109434" flipH="1">
            <a:off x="8757932" y="2863129"/>
            <a:ext cx="1266771" cy="6604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FDED8-E103-4992-8CBA-F11A5C092A21}"/>
              </a:ext>
            </a:extLst>
          </p:cNvPr>
          <p:cNvGrpSpPr/>
          <p:nvPr/>
        </p:nvGrpSpPr>
        <p:grpSpPr>
          <a:xfrm>
            <a:off x="5261111" y="1382158"/>
            <a:ext cx="6092921" cy="2071866"/>
            <a:chOff x="5261113" y="2401660"/>
            <a:chExt cx="6092921" cy="20718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1E01979-A6F3-430D-9A3C-BC536C23E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EF55C5-16BB-434B-BE0F-4340E2E25300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B8A46-7464-477A-B86B-86C35DD897E7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863237-6D28-4B6D-BBA7-45CF8DA44AD7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75786D9-938A-4879-A699-A5445320DC1B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61F601-7884-4B78-BBF3-1656CFA2AE3B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C78D0A-CD11-40BA-B0D5-3689FD6EB9F5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F50C2F-2959-4384-A984-2DD45113822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876119-9112-451D-A963-2AC0629BB823}"/>
              </a:ext>
            </a:extLst>
          </p:cNvPr>
          <p:cNvGrpSpPr/>
          <p:nvPr/>
        </p:nvGrpSpPr>
        <p:grpSpPr>
          <a:xfrm>
            <a:off x="5261111" y="3463963"/>
            <a:ext cx="6092921" cy="2071866"/>
            <a:chOff x="5261114" y="4584452"/>
            <a:chExt cx="6092921" cy="207186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852E17E-A176-4DD9-86FA-94F39B444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4" y="4584452"/>
              <a:ext cx="6092921" cy="2071866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A1D2ED-43AB-4295-A56A-DD1389D22084}"/>
                </a:ext>
              </a:extLst>
            </p:cNvPr>
            <p:cNvSpPr txBox="1"/>
            <p:nvPr/>
          </p:nvSpPr>
          <p:spPr>
            <a:xfrm>
              <a:off x="7124165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837585-47AC-4314-947F-9FA570D6DF01}"/>
                </a:ext>
              </a:extLst>
            </p:cNvPr>
            <p:cNvSpPr txBox="1"/>
            <p:nvPr/>
          </p:nvSpPr>
          <p:spPr>
            <a:xfrm>
              <a:off x="80051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74EC2E-573C-4A4B-972D-82F7710E28BC}"/>
                </a:ext>
              </a:extLst>
            </p:cNvPr>
            <p:cNvSpPr txBox="1"/>
            <p:nvPr/>
          </p:nvSpPr>
          <p:spPr>
            <a:xfrm>
              <a:off x="884246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65A478C-F764-456A-8E11-B85A14408512}"/>
                </a:ext>
              </a:extLst>
            </p:cNvPr>
            <p:cNvSpPr txBox="1"/>
            <p:nvPr/>
          </p:nvSpPr>
          <p:spPr>
            <a:xfrm>
              <a:off x="96798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A128F0-65CC-4755-9F2A-0CD4E99CBB83}"/>
                </a:ext>
              </a:extLst>
            </p:cNvPr>
            <p:cNvSpPr txBox="1"/>
            <p:nvPr/>
          </p:nvSpPr>
          <p:spPr>
            <a:xfrm>
              <a:off x="10578366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7</a:t>
              </a: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BFAF03B9-727C-47A9-A238-4C8EA575B1A0}"/>
              </a:ext>
            </a:extLst>
          </p:cNvPr>
          <p:cNvSpPr txBox="1">
            <a:spLocks/>
          </p:cNvSpPr>
          <p:nvPr/>
        </p:nvSpPr>
        <p:spPr>
          <a:xfrm>
            <a:off x="188015" y="3069647"/>
            <a:ext cx="4386470" cy="7187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Example 3</a:t>
            </a:r>
            <a:endParaRPr lang="en-US" sz="3600" dirty="0">
              <a:solidFill>
                <a:schemeClr val="bg2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F1A51C-EF87-444C-9505-49F0935769E7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370A12-BDF2-47A0-83C1-83C4F64797B2}"/>
                </a:ext>
              </a:extLst>
            </p:cNvPr>
            <p:cNvSpPr txBox="1"/>
            <p:nvPr/>
          </p:nvSpPr>
          <p:spPr>
            <a:xfrm>
              <a:off x="5013567" y="337920"/>
              <a:ext cx="6635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4 in 2,</a:t>
              </a:r>
              <a:r>
                <a:rPr lang="en-US" sz="2400" b="1" u="sng" dirty="0"/>
                <a:t>4</a:t>
              </a:r>
              <a:r>
                <a:rPr lang="en-US" sz="2400" dirty="0"/>
                <a:t>83,109 and </a:t>
              </a:r>
              <a:r>
                <a:rPr lang="en-US" sz="2400" b="1" u="sng" dirty="0"/>
                <a:t>4</a:t>
              </a:r>
              <a:r>
                <a:rPr lang="en-US" sz="2400" dirty="0"/>
                <a:t>8,567</a:t>
              </a:r>
              <a:endParaRPr lang="en-US" sz="2200" dirty="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0C293B7F-A835-4B2E-B83D-C5D81EFF0F24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5782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FDED8-E103-4992-8CBA-F11A5C092A21}"/>
              </a:ext>
            </a:extLst>
          </p:cNvPr>
          <p:cNvGrpSpPr/>
          <p:nvPr/>
        </p:nvGrpSpPr>
        <p:grpSpPr>
          <a:xfrm>
            <a:off x="5261111" y="1382158"/>
            <a:ext cx="6092921" cy="2071866"/>
            <a:chOff x="5261113" y="2401660"/>
            <a:chExt cx="6092921" cy="20718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1E01979-A6F3-430D-9A3C-BC536C23E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EF55C5-16BB-434B-BE0F-4340E2E25300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B8A46-7464-477A-B86B-86C35DD897E7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863237-6D28-4B6D-BBA7-45CF8DA44AD7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75786D9-938A-4879-A699-A5445320DC1B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61F601-7884-4B78-BBF3-1656CFA2AE3B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C78D0A-CD11-40BA-B0D5-3689FD6EB9F5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F50C2F-2959-4384-A984-2DD45113822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876119-9112-451D-A963-2AC0629BB823}"/>
              </a:ext>
            </a:extLst>
          </p:cNvPr>
          <p:cNvGrpSpPr/>
          <p:nvPr/>
        </p:nvGrpSpPr>
        <p:grpSpPr>
          <a:xfrm>
            <a:off x="5261111" y="3463963"/>
            <a:ext cx="6092921" cy="2071866"/>
            <a:chOff x="5261114" y="4584452"/>
            <a:chExt cx="6092921" cy="207186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852E17E-A176-4DD9-86FA-94F39B444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4" y="4584452"/>
              <a:ext cx="6092921" cy="2071866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A1D2ED-43AB-4295-A56A-DD1389D22084}"/>
                </a:ext>
              </a:extLst>
            </p:cNvPr>
            <p:cNvSpPr txBox="1"/>
            <p:nvPr/>
          </p:nvSpPr>
          <p:spPr>
            <a:xfrm>
              <a:off x="7124165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837585-47AC-4314-947F-9FA570D6DF01}"/>
                </a:ext>
              </a:extLst>
            </p:cNvPr>
            <p:cNvSpPr txBox="1"/>
            <p:nvPr/>
          </p:nvSpPr>
          <p:spPr>
            <a:xfrm>
              <a:off x="80051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74EC2E-573C-4A4B-972D-82F7710E28BC}"/>
                </a:ext>
              </a:extLst>
            </p:cNvPr>
            <p:cNvSpPr txBox="1"/>
            <p:nvPr/>
          </p:nvSpPr>
          <p:spPr>
            <a:xfrm>
              <a:off x="884246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65A478C-F764-456A-8E11-B85A14408512}"/>
                </a:ext>
              </a:extLst>
            </p:cNvPr>
            <p:cNvSpPr txBox="1"/>
            <p:nvPr/>
          </p:nvSpPr>
          <p:spPr>
            <a:xfrm>
              <a:off x="96798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A128F0-65CC-4755-9F2A-0CD4E99CBB83}"/>
                </a:ext>
              </a:extLst>
            </p:cNvPr>
            <p:cNvSpPr txBox="1"/>
            <p:nvPr/>
          </p:nvSpPr>
          <p:spPr>
            <a:xfrm>
              <a:off x="10578366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7</a:t>
              </a: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BFAF03B9-727C-47A9-A238-4C8EA575B1A0}"/>
              </a:ext>
            </a:extLst>
          </p:cNvPr>
          <p:cNvSpPr txBox="1">
            <a:spLocks/>
          </p:cNvSpPr>
          <p:nvPr/>
        </p:nvSpPr>
        <p:spPr>
          <a:xfrm>
            <a:off x="188015" y="3069647"/>
            <a:ext cx="4386470" cy="7187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Example 3</a:t>
            </a:r>
            <a:endParaRPr lang="en-US" sz="3600" dirty="0">
              <a:solidFill>
                <a:schemeClr val="bg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47E1268-D840-4FAA-9CFE-F3D95B115FEE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1D56BE9-04AE-42AB-A9F2-9C51CBAE0CC8}"/>
                </a:ext>
              </a:extLst>
            </p:cNvPr>
            <p:cNvSpPr txBox="1"/>
            <p:nvPr/>
          </p:nvSpPr>
          <p:spPr>
            <a:xfrm>
              <a:off x="5013567" y="337920"/>
              <a:ext cx="6635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4 in 2,</a:t>
              </a:r>
              <a:r>
                <a:rPr lang="en-US" sz="2400" b="1" u="sng" dirty="0"/>
                <a:t>4</a:t>
              </a:r>
              <a:r>
                <a:rPr lang="en-US" sz="2400" dirty="0"/>
                <a:t>83,109 and </a:t>
              </a:r>
              <a:r>
                <a:rPr lang="en-US" sz="2400" b="1" u="sng" dirty="0"/>
                <a:t>4</a:t>
              </a:r>
              <a:r>
                <a:rPr lang="en-US" sz="2400" dirty="0"/>
                <a:t>8,567</a:t>
              </a:r>
              <a:endParaRPr lang="en-US" sz="2200" dirty="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65A6975-6776-4431-BE8B-C575813188C2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4997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FDED8-E103-4992-8CBA-F11A5C092A21}"/>
              </a:ext>
            </a:extLst>
          </p:cNvPr>
          <p:cNvGrpSpPr/>
          <p:nvPr/>
        </p:nvGrpSpPr>
        <p:grpSpPr>
          <a:xfrm>
            <a:off x="5261111" y="1382158"/>
            <a:ext cx="6092921" cy="2071866"/>
            <a:chOff x="5261113" y="2401660"/>
            <a:chExt cx="6092921" cy="20718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1E01979-A6F3-430D-9A3C-BC536C23E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EF55C5-16BB-434B-BE0F-4340E2E25300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B8A46-7464-477A-B86B-86C35DD897E7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863237-6D28-4B6D-BBA7-45CF8DA44AD7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75786D9-938A-4879-A699-A5445320DC1B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61F601-7884-4B78-BBF3-1656CFA2AE3B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C78D0A-CD11-40BA-B0D5-3689FD6EB9F5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F50C2F-2959-4384-A984-2DD45113822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876119-9112-451D-A963-2AC0629BB823}"/>
              </a:ext>
            </a:extLst>
          </p:cNvPr>
          <p:cNvGrpSpPr/>
          <p:nvPr/>
        </p:nvGrpSpPr>
        <p:grpSpPr>
          <a:xfrm>
            <a:off x="5261111" y="3463963"/>
            <a:ext cx="6092921" cy="2071866"/>
            <a:chOff x="5261114" y="4584452"/>
            <a:chExt cx="6092921" cy="207186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852E17E-A176-4DD9-86FA-94F39B444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4" y="4584452"/>
              <a:ext cx="6092921" cy="2071866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A1D2ED-43AB-4295-A56A-DD1389D22084}"/>
                </a:ext>
              </a:extLst>
            </p:cNvPr>
            <p:cNvSpPr txBox="1"/>
            <p:nvPr/>
          </p:nvSpPr>
          <p:spPr>
            <a:xfrm>
              <a:off x="7124165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837585-47AC-4314-947F-9FA570D6DF01}"/>
                </a:ext>
              </a:extLst>
            </p:cNvPr>
            <p:cNvSpPr txBox="1"/>
            <p:nvPr/>
          </p:nvSpPr>
          <p:spPr>
            <a:xfrm>
              <a:off x="80051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74EC2E-573C-4A4B-972D-82F7710E28BC}"/>
                </a:ext>
              </a:extLst>
            </p:cNvPr>
            <p:cNvSpPr txBox="1"/>
            <p:nvPr/>
          </p:nvSpPr>
          <p:spPr>
            <a:xfrm>
              <a:off x="884246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65A478C-F764-456A-8E11-B85A14408512}"/>
                </a:ext>
              </a:extLst>
            </p:cNvPr>
            <p:cNvSpPr txBox="1"/>
            <p:nvPr/>
          </p:nvSpPr>
          <p:spPr>
            <a:xfrm>
              <a:off x="96798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A128F0-65CC-4755-9F2A-0CD4E99CBB83}"/>
                </a:ext>
              </a:extLst>
            </p:cNvPr>
            <p:cNvSpPr txBox="1"/>
            <p:nvPr/>
          </p:nvSpPr>
          <p:spPr>
            <a:xfrm>
              <a:off x="10578366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7</a:t>
              </a: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BFAF03B9-727C-47A9-A238-4C8EA575B1A0}"/>
              </a:ext>
            </a:extLst>
          </p:cNvPr>
          <p:cNvSpPr txBox="1">
            <a:spLocks/>
          </p:cNvSpPr>
          <p:nvPr/>
        </p:nvSpPr>
        <p:spPr>
          <a:xfrm>
            <a:off x="188015" y="3069647"/>
            <a:ext cx="4386470" cy="7187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2"/>
                </a:solidFill>
              </a:rPr>
              <a:t>Example 3</a:t>
            </a:r>
            <a:endParaRPr lang="en-US" sz="3600" dirty="0">
              <a:solidFill>
                <a:schemeClr val="bg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7072412-C8FE-45D3-83A1-81EE6000E591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4FCE62-C26C-4AB4-A418-439A36B3560B}"/>
                </a:ext>
              </a:extLst>
            </p:cNvPr>
            <p:cNvSpPr txBox="1"/>
            <p:nvPr/>
          </p:nvSpPr>
          <p:spPr>
            <a:xfrm>
              <a:off x="5013567" y="337920"/>
              <a:ext cx="6635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4 in 2,</a:t>
              </a:r>
              <a:r>
                <a:rPr lang="en-US" sz="2400" b="1" u="sng" dirty="0"/>
                <a:t>4</a:t>
              </a:r>
              <a:r>
                <a:rPr lang="en-US" sz="2400" dirty="0"/>
                <a:t>83,109 and </a:t>
              </a:r>
              <a:r>
                <a:rPr lang="en-US" sz="2400" b="1" u="sng" dirty="0"/>
                <a:t>4</a:t>
              </a:r>
              <a:r>
                <a:rPr lang="en-US" sz="2400" dirty="0"/>
                <a:t>8,567</a:t>
              </a:r>
              <a:endParaRPr lang="en-US" sz="2200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2F19346-68EA-4F82-ABD3-A527D7D99EE4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6018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EFADD-F079-44BD-8B4D-1C0106971202}"/>
              </a:ext>
            </a:extLst>
          </p:cNvPr>
          <p:cNvSpPr txBox="1"/>
          <p:nvPr/>
        </p:nvSpPr>
        <p:spPr>
          <a:xfrm>
            <a:off x="4950515" y="5269872"/>
            <a:ext cx="7241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4 in the first number is one place value to the </a:t>
            </a:r>
            <a:r>
              <a:rPr lang="en-US" b="1" u="sng" dirty="0"/>
              <a:t>LEFT</a:t>
            </a:r>
            <a:r>
              <a:rPr lang="en-US" dirty="0"/>
              <a:t> of the 4 in the second number, we say:</a:t>
            </a:r>
          </a:p>
          <a:p>
            <a:r>
              <a:rPr lang="en-US" dirty="0"/>
              <a:t>The 4 in the first number is </a:t>
            </a:r>
            <a:r>
              <a:rPr lang="en-US" b="1" u="sng" dirty="0"/>
              <a:t>10 times the value </a:t>
            </a:r>
            <a:r>
              <a:rPr lang="en-US" dirty="0"/>
              <a:t>of the 4 in the second number.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400,000 is 10 times the value of 40,000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8FFDED8-E103-4992-8CBA-F11A5C092A21}"/>
              </a:ext>
            </a:extLst>
          </p:cNvPr>
          <p:cNvGrpSpPr/>
          <p:nvPr/>
        </p:nvGrpSpPr>
        <p:grpSpPr>
          <a:xfrm>
            <a:off x="5261107" y="1118829"/>
            <a:ext cx="6092921" cy="2071866"/>
            <a:chOff x="5261113" y="2401660"/>
            <a:chExt cx="6092921" cy="207186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1E01979-A6F3-430D-9A3C-BC536C23E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3" y="2401660"/>
              <a:ext cx="6092921" cy="207186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EF55C5-16BB-434B-BE0F-4340E2E25300}"/>
                </a:ext>
              </a:extLst>
            </p:cNvPr>
            <p:cNvSpPr txBox="1"/>
            <p:nvPr/>
          </p:nvSpPr>
          <p:spPr>
            <a:xfrm>
              <a:off x="5396378" y="350697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B8A46-7464-477A-B86B-86C35DD897E7}"/>
                </a:ext>
              </a:extLst>
            </p:cNvPr>
            <p:cNvSpPr txBox="1"/>
            <p:nvPr/>
          </p:nvSpPr>
          <p:spPr>
            <a:xfrm>
              <a:off x="6311887" y="3506647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863237-6D28-4B6D-BBA7-45CF8DA44AD7}"/>
                </a:ext>
              </a:extLst>
            </p:cNvPr>
            <p:cNvSpPr txBox="1"/>
            <p:nvPr/>
          </p:nvSpPr>
          <p:spPr>
            <a:xfrm>
              <a:off x="7117235" y="3506646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75786D9-938A-4879-A699-A5445320DC1B}"/>
                </a:ext>
              </a:extLst>
            </p:cNvPr>
            <p:cNvSpPr txBox="1"/>
            <p:nvPr/>
          </p:nvSpPr>
          <p:spPr>
            <a:xfrm>
              <a:off x="7967572" y="352820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61F601-7884-4B78-BBF3-1656CFA2AE3B}"/>
                </a:ext>
              </a:extLst>
            </p:cNvPr>
            <p:cNvSpPr txBox="1"/>
            <p:nvPr/>
          </p:nvSpPr>
          <p:spPr>
            <a:xfrm>
              <a:off x="8842468" y="3519982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0C78D0A-CD11-40BA-B0D5-3689FD6EB9F5}"/>
                </a:ext>
              </a:extLst>
            </p:cNvPr>
            <p:cNvSpPr txBox="1"/>
            <p:nvPr/>
          </p:nvSpPr>
          <p:spPr>
            <a:xfrm>
              <a:off x="9737547" y="3519981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DF50C2F-2959-4384-A984-2DD45113822A}"/>
                </a:ext>
              </a:extLst>
            </p:cNvPr>
            <p:cNvSpPr txBox="1"/>
            <p:nvPr/>
          </p:nvSpPr>
          <p:spPr>
            <a:xfrm>
              <a:off x="10545790" y="3506645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9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7876119-9112-451D-A963-2AC0629BB823}"/>
              </a:ext>
            </a:extLst>
          </p:cNvPr>
          <p:cNvGrpSpPr/>
          <p:nvPr/>
        </p:nvGrpSpPr>
        <p:grpSpPr>
          <a:xfrm>
            <a:off x="5261106" y="3198006"/>
            <a:ext cx="6092921" cy="2071866"/>
            <a:chOff x="5261114" y="4584452"/>
            <a:chExt cx="6092921" cy="207186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5852E17E-A176-4DD9-86FA-94F39B444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61114" y="4584452"/>
              <a:ext cx="6092921" cy="2071866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A1D2ED-43AB-4295-A56A-DD1389D22084}"/>
                </a:ext>
              </a:extLst>
            </p:cNvPr>
            <p:cNvSpPr txBox="1"/>
            <p:nvPr/>
          </p:nvSpPr>
          <p:spPr>
            <a:xfrm>
              <a:off x="7124165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B837585-47AC-4314-947F-9FA570D6DF01}"/>
                </a:ext>
              </a:extLst>
            </p:cNvPr>
            <p:cNvSpPr txBox="1"/>
            <p:nvPr/>
          </p:nvSpPr>
          <p:spPr>
            <a:xfrm>
              <a:off x="80051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074EC2E-573C-4A4B-972D-82F7710E28BC}"/>
                </a:ext>
              </a:extLst>
            </p:cNvPr>
            <p:cNvSpPr txBox="1"/>
            <p:nvPr/>
          </p:nvSpPr>
          <p:spPr>
            <a:xfrm>
              <a:off x="884246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65A478C-F764-456A-8E11-B85A14408512}"/>
                </a:ext>
              </a:extLst>
            </p:cNvPr>
            <p:cNvSpPr txBox="1"/>
            <p:nvPr/>
          </p:nvSpPr>
          <p:spPr>
            <a:xfrm>
              <a:off x="9679817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2A128F0-65CC-4755-9F2A-0CD4E99CBB83}"/>
                </a:ext>
              </a:extLst>
            </p:cNvPr>
            <p:cNvSpPr txBox="1"/>
            <p:nvPr/>
          </p:nvSpPr>
          <p:spPr>
            <a:xfrm>
              <a:off x="10578366" y="5619564"/>
              <a:ext cx="6049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7</a:t>
              </a:r>
            </a:p>
          </p:txBody>
        </p:sp>
      </p:grpSp>
      <p:sp>
        <p:nvSpPr>
          <p:cNvPr id="39" name="Arrow: Curved Up 38">
            <a:extLst>
              <a:ext uri="{FF2B5EF4-FFF2-40B4-BE49-F238E27FC236}">
                <a16:creationId xmlns:a16="http://schemas.microsoft.com/office/drawing/2014/main" id="{009A47A7-4596-4F98-B765-383F0F66547F}"/>
              </a:ext>
            </a:extLst>
          </p:cNvPr>
          <p:cNvSpPr/>
          <p:nvPr/>
        </p:nvSpPr>
        <p:spPr>
          <a:xfrm rot="14842162">
            <a:off x="6648992" y="2796698"/>
            <a:ext cx="1266771" cy="6604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FAF03B9-727C-47A9-A238-4C8EA575B1A0}"/>
              </a:ext>
            </a:extLst>
          </p:cNvPr>
          <p:cNvSpPr txBox="1">
            <a:spLocks/>
          </p:cNvSpPr>
          <p:nvPr/>
        </p:nvSpPr>
        <p:spPr>
          <a:xfrm>
            <a:off x="188015" y="3069647"/>
            <a:ext cx="4386470" cy="7187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2"/>
                </a:solidFill>
              </a:rPr>
              <a:t>Example 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1B55141-7D76-4FE9-8A02-37BBCFBB1A9F}"/>
              </a:ext>
            </a:extLst>
          </p:cNvPr>
          <p:cNvGrpSpPr/>
          <p:nvPr/>
        </p:nvGrpSpPr>
        <p:grpSpPr>
          <a:xfrm>
            <a:off x="4990021" y="164779"/>
            <a:ext cx="6635095" cy="869854"/>
            <a:chOff x="5013567" y="304667"/>
            <a:chExt cx="6635095" cy="8698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7B74DB7-BDEC-465A-AB7A-EDB25A820ABC}"/>
                </a:ext>
              </a:extLst>
            </p:cNvPr>
            <p:cNvSpPr txBox="1"/>
            <p:nvPr/>
          </p:nvSpPr>
          <p:spPr>
            <a:xfrm>
              <a:off x="5013567" y="337920"/>
              <a:ext cx="66350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4 in 2,</a:t>
              </a:r>
              <a:r>
                <a:rPr lang="en-US" sz="2400" b="1" u="sng" dirty="0"/>
                <a:t>4</a:t>
              </a:r>
              <a:r>
                <a:rPr lang="en-US" sz="2400" dirty="0"/>
                <a:t>83,109 and </a:t>
              </a:r>
              <a:r>
                <a:rPr lang="en-US" sz="2400" b="1" u="sng" dirty="0"/>
                <a:t>4</a:t>
              </a:r>
              <a:r>
                <a:rPr lang="en-US" sz="2400" dirty="0"/>
                <a:t>8,567</a:t>
              </a:r>
              <a:endParaRPr lang="en-US" sz="2200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79ACCCDD-42FE-4E12-A77F-F8FBEB7478CC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80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C10F5-2B86-4CE2-A399-184094853823}"/>
              </a:ext>
            </a:extLst>
          </p:cNvPr>
          <p:cNvSpPr txBox="1"/>
          <p:nvPr/>
        </p:nvSpPr>
        <p:spPr>
          <a:xfrm>
            <a:off x="466311" y="1090567"/>
            <a:ext cx="38298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ookman Old Style" panose="02050604050505020204" pitchFamily="18" charset="0"/>
              </a:rPr>
              <a:t>NBT.1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man Old Style" panose="02050604050505020204" pitchFamily="18" charset="0"/>
              </a:rPr>
              <a:t>Recognize that in a multi-digit number, a digit in one place value represents 10 times as much as it represents in the place to its right and 1/10 of what it represents in the place to its left. </a:t>
            </a:r>
            <a:endParaRPr lang="en-US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F3FFF-7DEB-49CA-9535-C3FCE40B70F5}"/>
              </a:ext>
            </a:extLst>
          </p:cNvPr>
          <p:cNvSpPr txBox="1"/>
          <p:nvPr/>
        </p:nvSpPr>
        <p:spPr>
          <a:xfrm>
            <a:off x="4985302" y="1521453"/>
            <a:ext cx="6983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For this standard, it is important to know: 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how to determine the value of a digit </a:t>
            </a:r>
          </a:p>
          <a:p>
            <a:endParaRPr lang="en-US" sz="2800" dirty="0"/>
          </a:p>
          <a:p>
            <a:r>
              <a:rPr lang="en-US" sz="2800" dirty="0"/>
              <a:t>and 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what happens to a number when it is multiplied or divided by 10 </a:t>
            </a:r>
          </a:p>
        </p:txBody>
      </p:sp>
    </p:spTree>
    <p:extLst>
      <p:ext uri="{BB962C8B-B14F-4D97-AF65-F5344CB8AC3E}">
        <p14:creationId xmlns:p14="http://schemas.microsoft.com/office/powerpoint/2010/main" val="293380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CFDB804-CCCF-40B4-8451-91C2053757F6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FA195F-9622-47D7-AF7F-DD2D3E8A28E1}"/>
                </a:ext>
              </a:extLst>
            </p:cNvPr>
            <p:cNvSpPr txBox="1"/>
            <p:nvPr/>
          </p:nvSpPr>
          <p:spPr>
            <a:xfrm>
              <a:off x="5013567" y="484972"/>
              <a:ext cx="6635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6 in 827.1</a:t>
              </a:r>
              <a:r>
                <a:rPr lang="en-US" sz="2400" b="1" u="sng" dirty="0"/>
                <a:t>6</a:t>
              </a:r>
              <a:r>
                <a:rPr lang="en-US" sz="2400" dirty="0"/>
                <a:t>5 and 59.</a:t>
              </a:r>
              <a:r>
                <a:rPr lang="en-US" sz="2400" b="1" u="sng" dirty="0"/>
                <a:t>6</a:t>
              </a:r>
              <a:r>
                <a:rPr lang="en-US" sz="2400" dirty="0"/>
                <a:t>34</a:t>
              </a:r>
              <a:endParaRPr lang="en-US" sz="2200" dirty="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8C408B8-3787-4912-AF97-5428295423F7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100960B-432B-496F-A2C5-ACE7C8E7CEF1}"/>
              </a:ext>
            </a:extLst>
          </p:cNvPr>
          <p:cNvGrpSpPr/>
          <p:nvPr/>
        </p:nvGrpSpPr>
        <p:grpSpPr>
          <a:xfrm>
            <a:off x="5949864" y="1230355"/>
            <a:ext cx="4762500" cy="2154031"/>
            <a:chOff x="5949864" y="1230355"/>
            <a:chExt cx="4762500" cy="215403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5712695-94B0-4E8A-B2EE-4747C74C6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7C395E-D433-4276-9BCF-835CC960A052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8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0DEAEEA-AD3E-43BE-8CA1-AEFEB87FA94F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D9DAD6-F02E-4355-B667-009D5A2D2C70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58F41E-A8A7-41AA-9E1E-55449438230D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9CE8D95-86BF-4BDB-9DB1-2FB44BD8A0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EB60A7C-443D-4517-A926-857619BE26DD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E41053-61EC-4893-AACF-6A32006D7289}"/>
              </a:ext>
            </a:extLst>
          </p:cNvPr>
          <p:cNvGrpSpPr/>
          <p:nvPr/>
        </p:nvGrpSpPr>
        <p:grpSpPr>
          <a:xfrm>
            <a:off x="5949864" y="3379892"/>
            <a:ext cx="4762500" cy="2154031"/>
            <a:chOff x="5949864" y="1230355"/>
            <a:chExt cx="4762500" cy="215403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208C618-77AF-4570-864D-041290CE1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BBBA8A-D64D-4C88-A832-DA367152C09E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AF7788-52B1-4EE4-9852-B65A94C54C28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A4B1846-447A-489E-8732-0E2548C496A4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9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ED4552E-99A2-408D-B010-0D51966F9149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4C0A04-CD5B-4CA3-997A-104C5A710B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EC6B43C-FE43-44EC-89D4-C8EC34BFDD58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4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E1288F-2700-4395-999C-EE168DC6E928}"/>
              </a:ext>
            </a:extLst>
          </p:cNvPr>
          <p:cNvSpPr txBox="1"/>
          <p:nvPr/>
        </p:nvSpPr>
        <p:spPr>
          <a:xfrm>
            <a:off x="384313" y="2669229"/>
            <a:ext cx="3869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Example 4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(with decimals)</a:t>
            </a:r>
          </a:p>
        </p:txBody>
      </p:sp>
    </p:spTree>
    <p:extLst>
      <p:ext uri="{BB962C8B-B14F-4D97-AF65-F5344CB8AC3E}">
        <p14:creationId xmlns:p14="http://schemas.microsoft.com/office/powerpoint/2010/main" val="3291281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CFDB804-CCCF-40B4-8451-91C2053757F6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FA195F-9622-47D7-AF7F-DD2D3E8A28E1}"/>
                </a:ext>
              </a:extLst>
            </p:cNvPr>
            <p:cNvSpPr txBox="1"/>
            <p:nvPr/>
          </p:nvSpPr>
          <p:spPr>
            <a:xfrm>
              <a:off x="5013567" y="484972"/>
              <a:ext cx="6635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6 in 827.1</a:t>
              </a:r>
              <a:r>
                <a:rPr lang="en-US" sz="2400" b="1" u="sng" dirty="0"/>
                <a:t>6</a:t>
              </a:r>
              <a:r>
                <a:rPr lang="en-US" sz="2400" dirty="0"/>
                <a:t>5 and 59.</a:t>
              </a:r>
              <a:r>
                <a:rPr lang="en-US" sz="2400" b="1" u="sng" dirty="0"/>
                <a:t>6</a:t>
              </a:r>
              <a:r>
                <a:rPr lang="en-US" sz="2400" dirty="0"/>
                <a:t>34</a:t>
              </a:r>
              <a:endParaRPr lang="en-US" sz="2200" dirty="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8C408B8-3787-4912-AF97-5428295423F7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100960B-432B-496F-A2C5-ACE7C8E7CEF1}"/>
              </a:ext>
            </a:extLst>
          </p:cNvPr>
          <p:cNvGrpSpPr/>
          <p:nvPr/>
        </p:nvGrpSpPr>
        <p:grpSpPr>
          <a:xfrm>
            <a:off x="5949864" y="1230355"/>
            <a:ext cx="4762500" cy="2154031"/>
            <a:chOff x="5949864" y="1230355"/>
            <a:chExt cx="4762500" cy="215403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5712695-94B0-4E8A-B2EE-4747C74C6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7C395E-D433-4276-9BCF-835CC960A052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8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0DEAEEA-AD3E-43BE-8CA1-AEFEB87FA94F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D9DAD6-F02E-4355-B667-009D5A2D2C70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58F41E-A8A7-41AA-9E1E-55449438230D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9CE8D95-86BF-4BDB-9DB1-2FB44BD8A0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EB60A7C-443D-4517-A926-857619BE26DD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E41053-61EC-4893-AACF-6A32006D7289}"/>
              </a:ext>
            </a:extLst>
          </p:cNvPr>
          <p:cNvGrpSpPr/>
          <p:nvPr/>
        </p:nvGrpSpPr>
        <p:grpSpPr>
          <a:xfrm>
            <a:off x="5949864" y="3379892"/>
            <a:ext cx="4762500" cy="2154031"/>
            <a:chOff x="5949864" y="1230355"/>
            <a:chExt cx="4762500" cy="215403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208C618-77AF-4570-864D-041290CE1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BBBA8A-D64D-4C88-A832-DA367152C09E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AF7788-52B1-4EE4-9852-B65A94C54C28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A4B1846-447A-489E-8732-0E2548C496A4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9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ED4552E-99A2-408D-B010-0D51966F9149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4C0A04-CD5B-4CA3-997A-104C5A710B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EC6B43C-FE43-44EC-89D4-C8EC34BFDD58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4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7BF04AF-7A1C-454F-BAEB-CD2AB7BB71C4}"/>
              </a:ext>
            </a:extLst>
          </p:cNvPr>
          <p:cNvSpPr txBox="1"/>
          <p:nvPr/>
        </p:nvSpPr>
        <p:spPr>
          <a:xfrm>
            <a:off x="384313" y="2669229"/>
            <a:ext cx="3869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Example 4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(with decimals)</a:t>
            </a:r>
          </a:p>
        </p:txBody>
      </p:sp>
    </p:spTree>
    <p:extLst>
      <p:ext uri="{BB962C8B-B14F-4D97-AF65-F5344CB8AC3E}">
        <p14:creationId xmlns:p14="http://schemas.microsoft.com/office/powerpoint/2010/main" val="2106198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FEFADD-F079-44BD-8B4D-1C0106971202}"/>
                  </a:ext>
                </a:extLst>
              </p:cNvPr>
              <p:cNvSpPr txBox="1"/>
              <p:nvPr/>
            </p:nvSpPr>
            <p:spPr>
              <a:xfrm>
                <a:off x="4762501" y="5439752"/>
                <a:ext cx="74295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the 6 in the first number is one place value to the </a:t>
                </a:r>
                <a:r>
                  <a:rPr lang="en-US" b="1" u="sng" dirty="0"/>
                  <a:t>RIGHT</a:t>
                </a:r>
                <a:r>
                  <a:rPr lang="en-US" dirty="0"/>
                  <a:t> of the 6 in the second number, we say:</a:t>
                </a:r>
              </a:p>
              <a:p>
                <a:r>
                  <a:rPr lang="en-US" dirty="0"/>
                  <a:t>The 6 in the first number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u="sng" dirty="0"/>
                  <a:t>the value of</a:t>
                </a:r>
                <a:r>
                  <a:rPr lang="en-US" dirty="0"/>
                  <a:t> the 6 in the second number. 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en-US" dirty="0"/>
                  <a:t>0.06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u="sng" dirty="0"/>
                  <a:t>the value of</a:t>
                </a:r>
                <a:r>
                  <a:rPr lang="en-US" dirty="0"/>
                  <a:t> 0.6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FEFADD-F079-44BD-8B4D-1C0106971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1" y="5439752"/>
                <a:ext cx="7429500" cy="1446550"/>
              </a:xfrm>
              <a:prstGeom prst="rect">
                <a:avLst/>
              </a:prstGeom>
              <a:blipFill>
                <a:blip r:embed="rId2"/>
                <a:stretch>
                  <a:fillRect l="-656" t="-210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BCFDB804-CCCF-40B4-8451-91C2053757F6}"/>
              </a:ext>
            </a:extLst>
          </p:cNvPr>
          <p:cNvGrpSpPr/>
          <p:nvPr/>
        </p:nvGrpSpPr>
        <p:grpSpPr>
          <a:xfrm>
            <a:off x="5013567" y="304667"/>
            <a:ext cx="6635095" cy="869854"/>
            <a:chOff x="5013567" y="304667"/>
            <a:chExt cx="6635095" cy="8698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4FA195F-9622-47D7-AF7F-DD2D3E8A28E1}"/>
                </a:ext>
              </a:extLst>
            </p:cNvPr>
            <p:cNvSpPr txBox="1"/>
            <p:nvPr/>
          </p:nvSpPr>
          <p:spPr>
            <a:xfrm>
              <a:off x="5013567" y="484972"/>
              <a:ext cx="66350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 </a:t>
              </a:r>
              <a:r>
                <a:rPr lang="en-US" sz="2400" dirty="0"/>
                <a:t>Compare the value of the 6 in 827.1</a:t>
              </a:r>
              <a:r>
                <a:rPr lang="en-US" sz="2400" b="1" u="sng" dirty="0"/>
                <a:t>6</a:t>
              </a:r>
              <a:r>
                <a:rPr lang="en-US" sz="2400" dirty="0"/>
                <a:t>5 and 59.</a:t>
              </a:r>
              <a:r>
                <a:rPr lang="en-US" sz="2400" b="1" u="sng" dirty="0"/>
                <a:t>6</a:t>
              </a:r>
              <a:r>
                <a:rPr lang="en-US" sz="2400" dirty="0"/>
                <a:t>34</a:t>
              </a:r>
              <a:endParaRPr lang="en-US" sz="2200" dirty="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8C408B8-3787-4912-AF97-5428295423F7}"/>
                </a:ext>
              </a:extLst>
            </p:cNvPr>
            <p:cNvSpPr/>
            <p:nvPr/>
          </p:nvSpPr>
          <p:spPr>
            <a:xfrm>
              <a:off x="5194853" y="304667"/>
              <a:ext cx="6453809" cy="869854"/>
            </a:xfrm>
            <a:prstGeom prst="roundRect">
              <a:avLst/>
            </a:prstGeom>
            <a:noFill/>
            <a:ln w="5715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100960B-432B-496F-A2C5-ACE7C8E7CEF1}"/>
              </a:ext>
            </a:extLst>
          </p:cNvPr>
          <p:cNvGrpSpPr/>
          <p:nvPr/>
        </p:nvGrpSpPr>
        <p:grpSpPr>
          <a:xfrm>
            <a:off x="5949864" y="1230355"/>
            <a:ext cx="4762500" cy="2154031"/>
            <a:chOff x="5949864" y="1230355"/>
            <a:chExt cx="4762500" cy="215403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5712695-94B0-4E8A-B2EE-4747C74C6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47C395E-D433-4276-9BCF-835CC960A052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8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0DEAEEA-AD3E-43BE-8CA1-AEFEB87FA94F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D9DAD6-F02E-4355-B667-009D5A2D2C70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7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858F41E-A8A7-41AA-9E1E-55449438230D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9CE8D95-86BF-4BDB-9DB1-2FB44BD8A0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EB60A7C-443D-4517-A926-857619BE26DD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E41053-61EC-4893-AACF-6A32006D7289}"/>
              </a:ext>
            </a:extLst>
          </p:cNvPr>
          <p:cNvGrpSpPr/>
          <p:nvPr/>
        </p:nvGrpSpPr>
        <p:grpSpPr>
          <a:xfrm>
            <a:off x="5949864" y="3379892"/>
            <a:ext cx="4762500" cy="2154031"/>
            <a:chOff x="5949864" y="1230355"/>
            <a:chExt cx="4762500" cy="2154031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6208C618-77AF-4570-864D-041290CE1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9864" y="1230355"/>
              <a:ext cx="4762500" cy="2154031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BBBA8A-D64D-4C88-A832-DA367152C09E}"/>
                </a:ext>
              </a:extLst>
            </p:cNvPr>
            <p:cNvSpPr txBox="1"/>
            <p:nvPr/>
          </p:nvSpPr>
          <p:spPr>
            <a:xfrm>
              <a:off x="6758609" y="2438400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AF7788-52B1-4EE4-9852-B65A94C54C28}"/>
                </a:ext>
              </a:extLst>
            </p:cNvPr>
            <p:cNvSpPr txBox="1"/>
            <p:nvPr/>
          </p:nvSpPr>
          <p:spPr>
            <a:xfrm>
              <a:off x="8767426" y="2438398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A4B1846-447A-489E-8732-0E2548C496A4}"/>
                </a:ext>
              </a:extLst>
            </p:cNvPr>
            <p:cNvSpPr txBox="1"/>
            <p:nvPr/>
          </p:nvSpPr>
          <p:spPr>
            <a:xfrm>
              <a:off x="808594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9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ED4552E-99A2-408D-B010-0D51966F9149}"/>
                </a:ext>
              </a:extLst>
            </p:cNvPr>
            <p:cNvSpPr txBox="1"/>
            <p:nvPr/>
          </p:nvSpPr>
          <p:spPr>
            <a:xfrm>
              <a:off x="7444409" y="2438399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5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4C0A04-CD5B-4CA3-997A-104C5A710BDF}"/>
                </a:ext>
              </a:extLst>
            </p:cNvPr>
            <p:cNvSpPr txBox="1"/>
            <p:nvPr/>
          </p:nvSpPr>
          <p:spPr>
            <a:xfrm>
              <a:off x="9408966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EC6B43C-FE43-44EC-89D4-C8EC34BFDD58}"/>
                </a:ext>
              </a:extLst>
            </p:cNvPr>
            <p:cNvSpPr txBox="1"/>
            <p:nvPr/>
          </p:nvSpPr>
          <p:spPr>
            <a:xfrm>
              <a:off x="10052474" y="2438397"/>
              <a:ext cx="4903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4</a:t>
              </a:r>
            </a:p>
          </p:txBody>
        </p:sp>
      </p:grpSp>
      <p:sp>
        <p:nvSpPr>
          <p:cNvPr id="2" name="Arrow: Curved Up 1">
            <a:extLst>
              <a:ext uri="{FF2B5EF4-FFF2-40B4-BE49-F238E27FC236}">
                <a16:creationId xmlns:a16="http://schemas.microsoft.com/office/drawing/2014/main" id="{1E390A88-FC7C-4E59-8C57-E815E26CE7E5}"/>
              </a:ext>
            </a:extLst>
          </p:cNvPr>
          <p:cNvSpPr/>
          <p:nvPr/>
        </p:nvSpPr>
        <p:spPr>
          <a:xfrm rot="6757838" flipH="1">
            <a:off x="8329569" y="3114097"/>
            <a:ext cx="1266771" cy="66042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713B9-9F5C-405C-AB68-1D4745837BFE}"/>
              </a:ext>
            </a:extLst>
          </p:cNvPr>
          <p:cNvSpPr txBox="1"/>
          <p:nvPr/>
        </p:nvSpPr>
        <p:spPr>
          <a:xfrm>
            <a:off x="384313" y="2669229"/>
            <a:ext cx="3869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Example 4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(with decimals)</a:t>
            </a:r>
          </a:p>
        </p:txBody>
      </p:sp>
    </p:spTree>
    <p:extLst>
      <p:ext uri="{BB962C8B-B14F-4D97-AF65-F5344CB8AC3E}">
        <p14:creationId xmlns:p14="http://schemas.microsoft.com/office/powerpoint/2010/main" val="95537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3713B9-9F5C-405C-AB68-1D4745837BFE}"/>
              </a:ext>
            </a:extLst>
          </p:cNvPr>
          <p:cNvSpPr txBox="1"/>
          <p:nvPr/>
        </p:nvSpPr>
        <p:spPr>
          <a:xfrm>
            <a:off x="384313" y="2669229"/>
            <a:ext cx="386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ookman Old Style" panose="02050604050505020204" pitchFamily="18" charset="0"/>
              </a:rPr>
              <a:t>Your Turn!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1B6D50-6747-4439-8F20-EFAF47992A06}"/>
              </a:ext>
            </a:extLst>
          </p:cNvPr>
          <p:cNvSpPr txBox="1"/>
          <p:nvPr/>
        </p:nvSpPr>
        <p:spPr>
          <a:xfrm>
            <a:off x="5083864" y="899514"/>
            <a:ext cx="65465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Now it is your turn to practice determining the value of a digit and comparing place values.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Please complete the quiz in your math assignment for today to show your understanding.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FBD746-250F-4FC4-B64B-553D8B746C8A}"/>
              </a:ext>
            </a:extLst>
          </p:cNvPr>
          <p:cNvSpPr txBox="1"/>
          <p:nvPr/>
        </p:nvSpPr>
        <p:spPr>
          <a:xfrm>
            <a:off x="5588276" y="4942823"/>
            <a:ext cx="5777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75000"/>
                  </a:schemeClr>
                </a:solidFill>
                <a:latin typeface="Modern Love Grunge" panose="020B0604020202020204" pitchFamily="82" charset="0"/>
              </a:rPr>
              <a:t>You’ve got this!! </a:t>
            </a:r>
          </a:p>
        </p:txBody>
      </p:sp>
    </p:spTree>
    <p:extLst>
      <p:ext uri="{BB962C8B-B14F-4D97-AF65-F5344CB8AC3E}">
        <p14:creationId xmlns:p14="http://schemas.microsoft.com/office/powerpoint/2010/main" val="383203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37" y="2231331"/>
            <a:ext cx="3614517" cy="2395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Place value chart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821646-D22E-4725-A615-67CFDE6F6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323" y="1884111"/>
            <a:ext cx="7357854" cy="3089775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E19504D2-678D-4FA2-830E-91C03E8A4A80}"/>
              </a:ext>
            </a:extLst>
          </p:cNvPr>
          <p:cNvSpPr/>
          <p:nvPr/>
        </p:nvSpPr>
        <p:spPr>
          <a:xfrm>
            <a:off x="11622156" y="286075"/>
            <a:ext cx="344556" cy="1550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CDD89-0240-4D60-BC17-4C38BCE3E489}"/>
              </a:ext>
            </a:extLst>
          </p:cNvPr>
          <p:cNvSpPr txBox="1"/>
          <p:nvPr/>
        </p:nvSpPr>
        <p:spPr>
          <a:xfrm>
            <a:off x="4998554" y="539079"/>
            <a:ext cx="69573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does it mean to find the </a:t>
            </a:r>
            <a:r>
              <a:rPr lang="en-US" sz="3200" b="1" dirty="0"/>
              <a:t>VALUE</a:t>
            </a:r>
            <a:r>
              <a:rPr lang="en-US" sz="3200" dirty="0"/>
              <a:t> of a digit?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The </a:t>
            </a:r>
            <a:r>
              <a:rPr lang="en-US" sz="2000" b="1" dirty="0"/>
              <a:t>VALUE</a:t>
            </a:r>
            <a:r>
              <a:rPr lang="en-US" sz="2000" dirty="0"/>
              <a:t> of the digit is how much the digit is </a:t>
            </a:r>
            <a:r>
              <a:rPr lang="en-US" sz="2000" b="1" dirty="0"/>
              <a:t>WORTH</a:t>
            </a:r>
            <a:r>
              <a:rPr lang="en-US" sz="2000" dirty="0"/>
              <a:t>.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The </a:t>
            </a:r>
            <a:r>
              <a:rPr lang="en-US" sz="2000" b="1" dirty="0"/>
              <a:t>VALUE</a:t>
            </a:r>
            <a:r>
              <a:rPr lang="en-US" sz="2000" dirty="0"/>
              <a:t> of a digit depends on which place the digit is in.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C10F5-2B86-4CE2-A399-184094853823}"/>
              </a:ext>
            </a:extLst>
          </p:cNvPr>
          <p:cNvSpPr txBox="1"/>
          <p:nvPr/>
        </p:nvSpPr>
        <p:spPr>
          <a:xfrm>
            <a:off x="466311" y="2368755"/>
            <a:ext cx="38298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ookman Old Style" panose="02050604050505020204" pitchFamily="18" charset="0"/>
              </a:rPr>
              <a:t>Place “Value”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491E75-D739-4085-8BAE-E1F0D4E05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496" y="3111519"/>
            <a:ext cx="3411606" cy="2584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BCECDE-0ED6-4038-8ECB-EDC8EBEEF725}"/>
              </a:ext>
            </a:extLst>
          </p:cNvPr>
          <p:cNvSpPr txBox="1"/>
          <p:nvPr/>
        </p:nvSpPr>
        <p:spPr>
          <a:xfrm>
            <a:off x="6944944" y="3929371"/>
            <a:ext cx="548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A4BD2-80EF-4195-BE20-3B3F7C77B43A}"/>
              </a:ext>
            </a:extLst>
          </p:cNvPr>
          <p:cNvSpPr txBox="1"/>
          <p:nvPr/>
        </p:nvSpPr>
        <p:spPr>
          <a:xfrm>
            <a:off x="8024445" y="3929371"/>
            <a:ext cx="548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60C75F-024F-40DB-AB15-005FF6450D2D}"/>
              </a:ext>
            </a:extLst>
          </p:cNvPr>
          <p:cNvSpPr txBox="1"/>
          <p:nvPr/>
        </p:nvSpPr>
        <p:spPr>
          <a:xfrm>
            <a:off x="9103946" y="3929371"/>
            <a:ext cx="548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2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8DE6645-2CC0-41F2-B9B8-2214F5141DE1}"/>
              </a:ext>
            </a:extLst>
          </p:cNvPr>
          <p:cNvSpPr/>
          <p:nvPr/>
        </p:nvSpPr>
        <p:spPr>
          <a:xfrm>
            <a:off x="9205871" y="3105738"/>
            <a:ext cx="344556" cy="829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C0D8F2-7C20-4679-84F3-BB34DD7B5C6C}"/>
              </a:ext>
            </a:extLst>
          </p:cNvPr>
          <p:cNvSpPr txBox="1"/>
          <p:nvPr/>
        </p:nvSpPr>
        <p:spPr>
          <a:xfrm>
            <a:off x="9103946" y="5168349"/>
            <a:ext cx="66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4D7C1-152D-4C4F-89BE-1B6CB1B02374}"/>
              </a:ext>
            </a:extLst>
          </p:cNvPr>
          <p:cNvSpPr txBox="1"/>
          <p:nvPr/>
        </p:nvSpPr>
        <p:spPr>
          <a:xfrm>
            <a:off x="7996895" y="5178630"/>
            <a:ext cx="662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20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FE2F641A-4733-4A80-A9E8-91251775F7A2}"/>
              </a:ext>
            </a:extLst>
          </p:cNvPr>
          <p:cNvSpPr/>
          <p:nvPr/>
        </p:nvSpPr>
        <p:spPr>
          <a:xfrm>
            <a:off x="8109706" y="3105738"/>
            <a:ext cx="344556" cy="829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DE76551F-FFEE-4BBC-ADE1-599A8FD013FE}"/>
              </a:ext>
            </a:extLst>
          </p:cNvPr>
          <p:cNvSpPr/>
          <p:nvPr/>
        </p:nvSpPr>
        <p:spPr>
          <a:xfrm>
            <a:off x="7013541" y="3105738"/>
            <a:ext cx="344556" cy="829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7B6D4D-C520-4A70-8438-83B9FAD85595}"/>
              </a:ext>
            </a:extLst>
          </p:cNvPr>
          <p:cNvSpPr txBox="1"/>
          <p:nvPr/>
        </p:nvSpPr>
        <p:spPr>
          <a:xfrm>
            <a:off x="6768940" y="5166972"/>
            <a:ext cx="900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24054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/>
      <p:bldP spid="15" grpId="0"/>
      <p:bldP spid="20" grpId="0" animBg="1"/>
      <p:bldP spid="21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563524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Remember from 4th grade…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53223-6C5E-4D60-B696-C4F962F1E9E7}"/>
              </a:ext>
            </a:extLst>
          </p:cNvPr>
          <p:cNvSpPr txBox="1"/>
          <p:nvPr/>
        </p:nvSpPr>
        <p:spPr>
          <a:xfrm>
            <a:off x="5442502" y="344160"/>
            <a:ext cx="60694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When we multiply and divide by multiples of 10, the digit being multiplied or divided moves up or down in place value. </a:t>
            </a:r>
          </a:p>
          <a:p>
            <a:pPr algn="ctr"/>
            <a:endParaRPr lang="en-US" sz="1400" dirty="0"/>
          </a:p>
          <a:p>
            <a:pPr algn="ctr"/>
            <a:r>
              <a:rPr lang="en-US" sz="2400" b="1" dirty="0"/>
              <a:t>Example: 4 x 10</a:t>
            </a:r>
          </a:p>
          <a:p>
            <a:pPr algn="ctr"/>
            <a:endParaRPr lang="en-US" sz="1400" dirty="0"/>
          </a:p>
          <a:p>
            <a:pPr algn="ctr"/>
            <a:r>
              <a:rPr lang="en-US" sz="2000" dirty="0"/>
              <a:t>In this example, we are multiplying the digit 4 by 10. That means we now have 4 groups of 10, or 40. </a:t>
            </a:r>
            <a:endParaRPr lang="en-US" sz="1100" dirty="0"/>
          </a:p>
          <a:p>
            <a:pPr algn="ctr"/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E7B5C6-85DD-4EEB-AF50-C59A47D0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863" y="4086345"/>
            <a:ext cx="3478581" cy="26352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0E58A2-4448-4A79-B69D-1ED0A43DDD1B}"/>
              </a:ext>
            </a:extLst>
          </p:cNvPr>
          <p:cNvSpPr txBox="1"/>
          <p:nvPr/>
        </p:nvSpPr>
        <p:spPr>
          <a:xfrm>
            <a:off x="9319778" y="4896157"/>
            <a:ext cx="678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7CD75C-3BF7-4A93-8DE8-64D1AE2D3669}"/>
              </a:ext>
            </a:extLst>
          </p:cNvPr>
          <p:cNvSpPr txBox="1"/>
          <p:nvPr/>
        </p:nvSpPr>
        <p:spPr>
          <a:xfrm>
            <a:off x="5442502" y="2761536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 4 moves one place value to the LEFT and is now in the tens place.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D3F7A1-37B7-4B5E-AB9B-F3960DF2035E}"/>
              </a:ext>
            </a:extLst>
          </p:cNvPr>
          <p:cNvSpPr txBox="1"/>
          <p:nvPr/>
        </p:nvSpPr>
        <p:spPr>
          <a:xfrm>
            <a:off x="5615060" y="3509178"/>
            <a:ext cx="6069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We use a zero as a place holder in the ones place.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B0B7EF-E324-4857-9F3B-F135F6C6E40C}"/>
              </a:ext>
            </a:extLst>
          </p:cNvPr>
          <p:cNvSpPr txBox="1"/>
          <p:nvPr/>
        </p:nvSpPr>
        <p:spPr>
          <a:xfrm>
            <a:off x="9295590" y="4915514"/>
            <a:ext cx="702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0</a:t>
            </a: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2853E37C-3435-4725-AF26-975231E5F993}"/>
              </a:ext>
            </a:extLst>
          </p:cNvPr>
          <p:cNvSpPr/>
          <p:nvPr/>
        </p:nvSpPr>
        <p:spPr>
          <a:xfrm flipH="1">
            <a:off x="8649808" y="6340981"/>
            <a:ext cx="842529" cy="3457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C8B8B4-38A8-41BE-8DE2-CE0B00EF82BD}"/>
              </a:ext>
            </a:extLst>
          </p:cNvPr>
          <p:cNvGrpSpPr/>
          <p:nvPr/>
        </p:nvGrpSpPr>
        <p:grpSpPr>
          <a:xfrm>
            <a:off x="10245813" y="4083467"/>
            <a:ext cx="1794439" cy="2603231"/>
            <a:chOff x="10245813" y="4083467"/>
            <a:chExt cx="1794439" cy="260323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76D1ADD-85F4-48DB-8612-530F78CEA206}"/>
                </a:ext>
              </a:extLst>
            </p:cNvPr>
            <p:cNvSpPr txBox="1"/>
            <p:nvPr/>
          </p:nvSpPr>
          <p:spPr>
            <a:xfrm>
              <a:off x="10482527" y="4392293"/>
              <a:ext cx="1258957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This is why we add a zero to the end of a number when it is multiplied by 10.  </a:t>
              </a:r>
            </a:p>
          </p:txBody>
        </p:sp>
        <p:sp>
          <p:nvSpPr>
            <p:cNvPr id="26" name="Cloud 25">
              <a:extLst>
                <a:ext uri="{FF2B5EF4-FFF2-40B4-BE49-F238E27FC236}">
                  <a16:creationId xmlns:a16="http://schemas.microsoft.com/office/drawing/2014/main" id="{19C79CE9-1C67-4175-ADD9-334EB000E553}"/>
                </a:ext>
              </a:extLst>
            </p:cNvPr>
            <p:cNvSpPr/>
            <p:nvPr/>
          </p:nvSpPr>
          <p:spPr>
            <a:xfrm>
              <a:off x="10245813" y="4083467"/>
              <a:ext cx="1794439" cy="2603231"/>
            </a:xfrm>
            <a:prstGeom prst="cloud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93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-0.09649 0.004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1" grpId="0"/>
      <p:bldP spid="22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563524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Remember from 4th grade…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753223-6C5E-4D60-B696-C4F962F1E9E7}"/>
              </a:ext>
            </a:extLst>
          </p:cNvPr>
          <p:cNvSpPr txBox="1"/>
          <p:nvPr/>
        </p:nvSpPr>
        <p:spPr>
          <a:xfrm>
            <a:off x="5442502" y="256966"/>
            <a:ext cx="60694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When we multiply and divide by multiples of 10, the digit being multiplied or divided moves up or down in place value. </a:t>
            </a:r>
          </a:p>
          <a:p>
            <a:pPr algn="ctr"/>
            <a:endParaRPr lang="en-US" sz="1400" dirty="0"/>
          </a:p>
          <a:p>
            <a:pPr algn="ctr"/>
            <a:r>
              <a:rPr lang="en-US" sz="2400" b="1" dirty="0"/>
              <a:t>Example: 40 ÷ 10</a:t>
            </a:r>
          </a:p>
          <a:p>
            <a:pPr algn="ctr"/>
            <a:endParaRPr lang="en-US" sz="1400" dirty="0"/>
          </a:p>
          <a:p>
            <a:pPr algn="ctr"/>
            <a:r>
              <a:rPr lang="en-US" sz="2000" dirty="0"/>
              <a:t>In this example, we are dividing 40 into 10 equal groups.  There would be 4 in each group. </a:t>
            </a:r>
            <a:endParaRPr lang="en-US" sz="1100" dirty="0"/>
          </a:p>
          <a:p>
            <a:pPr algn="ctr"/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E7B5C6-85DD-4EEB-AF50-C59A47D0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863" y="4086345"/>
            <a:ext cx="3478581" cy="26352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0E58A2-4448-4A79-B69D-1ED0A43DDD1B}"/>
              </a:ext>
            </a:extLst>
          </p:cNvPr>
          <p:cNvSpPr txBox="1"/>
          <p:nvPr/>
        </p:nvSpPr>
        <p:spPr>
          <a:xfrm>
            <a:off x="8172064" y="4873703"/>
            <a:ext cx="678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7CD75C-3BF7-4A93-8DE8-64D1AE2D3669}"/>
              </a:ext>
            </a:extLst>
          </p:cNvPr>
          <p:cNvSpPr txBox="1"/>
          <p:nvPr/>
        </p:nvSpPr>
        <p:spPr>
          <a:xfrm>
            <a:off x="5442502" y="2668772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 4 moves one place value to the RIGHT and is now in the ONES place.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D3F7A1-37B7-4B5E-AB9B-F3960DF2035E}"/>
              </a:ext>
            </a:extLst>
          </p:cNvPr>
          <p:cNvSpPr txBox="1"/>
          <p:nvPr/>
        </p:nvSpPr>
        <p:spPr>
          <a:xfrm>
            <a:off x="5615060" y="3336902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We do not need the zero as a place holder in the ones place, so it is removed.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B0B7EF-E324-4857-9F3B-F135F6C6E40C}"/>
              </a:ext>
            </a:extLst>
          </p:cNvPr>
          <p:cNvSpPr txBox="1"/>
          <p:nvPr/>
        </p:nvSpPr>
        <p:spPr>
          <a:xfrm>
            <a:off x="9299656" y="4896157"/>
            <a:ext cx="702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0</a:t>
            </a:r>
          </a:p>
        </p:txBody>
      </p:sp>
      <p:sp>
        <p:nvSpPr>
          <p:cNvPr id="24" name="Arrow: Curved Up 23">
            <a:extLst>
              <a:ext uri="{FF2B5EF4-FFF2-40B4-BE49-F238E27FC236}">
                <a16:creationId xmlns:a16="http://schemas.microsoft.com/office/drawing/2014/main" id="{2853E37C-3435-4725-AF26-975231E5F993}"/>
              </a:ext>
            </a:extLst>
          </p:cNvPr>
          <p:cNvSpPr/>
          <p:nvPr/>
        </p:nvSpPr>
        <p:spPr>
          <a:xfrm>
            <a:off x="8649808" y="6340981"/>
            <a:ext cx="842529" cy="3457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A390AF-133B-4967-A4EC-F9E53E7DE5DF}"/>
              </a:ext>
            </a:extLst>
          </p:cNvPr>
          <p:cNvGrpSpPr/>
          <p:nvPr/>
        </p:nvGrpSpPr>
        <p:grpSpPr>
          <a:xfrm>
            <a:off x="10245813" y="4083467"/>
            <a:ext cx="1794439" cy="2603231"/>
            <a:chOff x="10245813" y="4083467"/>
            <a:chExt cx="1794439" cy="260323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E4A3D9-D10B-49A5-A390-AF07798EDF90}"/>
                </a:ext>
              </a:extLst>
            </p:cNvPr>
            <p:cNvSpPr txBox="1"/>
            <p:nvPr/>
          </p:nvSpPr>
          <p:spPr>
            <a:xfrm>
              <a:off x="10501768" y="4395842"/>
              <a:ext cx="12589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/>
                <a:t>This is why we can remove a zero at the end of a number when it is divided by 10.  </a:t>
              </a:r>
            </a:p>
          </p:txBody>
        </p:sp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2325F957-9D72-4EC7-B5CF-A5673C09ECB1}"/>
                </a:ext>
              </a:extLst>
            </p:cNvPr>
            <p:cNvSpPr/>
            <p:nvPr/>
          </p:nvSpPr>
          <p:spPr>
            <a:xfrm>
              <a:off x="10245813" y="4083467"/>
              <a:ext cx="1794439" cy="2603231"/>
            </a:xfrm>
            <a:prstGeom prst="cloud">
              <a:avLst/>
            </a:prstGeom>
            <a:noFill/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54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162 L 0.09323 -0.00208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1" grpId="0"/>
      <p:bldP spid="22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563524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Remember from 4th grade…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D5CDF0-3E9F-49B9-8597-541DEE8C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233" y="1656907"/>
            <a:ext cx="7036252" cy="35441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B12A4-E62A-4243-805D-0E6ADC393B8B}"/>
              </a:ext>
            </a:extLst>
          </p:cNvPr>
          <p:cNvSpPr txBox="1"/>
          <p:nvPr/>
        </p:nvSpPr>
        <p:spPr>
          <a:xfrm>
            <a:off x="7182679" y="2255747"/>
            <a:ext cx="6228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11470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563524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In 5</a:t>
            </a:r>
            <a:r>
              <a:rPr lang="en-US" sz="3600" kern="1200" cap="all" spc="300" baseline="300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grade…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E540CD-C38D-4EAB-95C7-773C8ABF86C6}"/>
              </a:ext>
            </a:extLst>
          </p:cNvPr>
          <p:cNvSpPr txBox="1"/>
          <p:nvPr/>
        </p:nvSpPr>
        <p:spPr>
          <a:xfrm>
            <a:off x="5256972" y="235161"/>
            <a:ext cx="644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Remember, when we are dividing by 10, the digit moves one place value to the RIGHT and the value of the digit is now 10 times less.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DC2244-98A7-4528-AC23-CCBC48291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060" y="1106164"/>
            <a:ext cx="5486400" cy="2895600"/>
          </a:xfrm>
          <a:prstGeom prst="rect">
            <a:avLst/>
          </a:prstGeom>
        </p:spPr>
      </p:pic>
      <p:sp>
        <p:nvSpPr>
          <p:cNvPr id="12" name="Arrow: Down 11">
            <a:extLst>
              <a:ext uri="{FF2B5EF4-FFF2-40B4-BE49-F238E27FC236}">
                <a16:creationId xmlns:a16="http://schemas.microsoft.com/office/drawing/2014/main" id="{A4260595-CDB4-4E5B-86E5-A8217F954FDC}"/>
              </a:ext>
            </a:extLst>
          </p:cNvPr>
          <p:cNvSpPr/>
          <p:nvPr/>
        </p:nvSpPr>
        <p:spPr>
          <a:xfrm rot="10800000">
            <a:off x="9395790" y="3036996"/>
            <a:ext cx="287955" cy="2042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BB70A4-B581-499A-82D7-1B8AC02BB48C}"/>
                  </a:ext>
                </a:extLst>
              </p:cNvPr>
              <p:cNvSpPr txBox="1"/>
              <p:nvPr/>
            </p:nvSpPr>
            <p:spPr>
              <a:xfrm>
                <a:off x="6106767" y="5808898"/>
                <a:ext cx="4762500" cy="813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/>
                  <a:t>50 is 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1600" b="1" dirty="0"/>
                  <a:t> </a:t>
                </a:r>
                <a:r>
                  <a:rPr lang="en-US" sz="1800" b="1" dirty="0"/>
                  <a:t>of” 500. </a:t>
                </a:r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BB70A4-B581-499A-82D7-1B8AC02BB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767" y="5808898"/>
                <a:ext cx="4762500" cy="813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6A062E6-13CE-4172-88CB-952E1C02F826}"/>
              </a:ext>
            </a:extLst>
          </p:cNvPr>
          <p:cNvSpPr txBox="1"/>
          <p:nvPr/>
        </p:nvSpPr>
        <p:spPr>
          <a:xfrm>
            <a:off x="5353877" y="5079022"/>
            <a:ext cx="6268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In this example, another way to say 50 is 10 times less than 500, is:</a:t>
            </a:r>
          </a:p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EB5A13-D50F-4BA0-A657-2ADB620DFFEC}"/>
              </a:ext>
            </a:extLst>
          </p:cNvPr>
          <p:cNvSpPr txBox="1"/>
          <p:nvPr/>
        </p:nvSpPr>
        <p:spPr>
          <a:xfrm>
            <a:off x="5615060" y="434262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 can also use a </a:t>
            </a:r>
            <a:r>
              <a:rPr lang="en-US" b="1" dirty="0"/>
              <a:t>fraction with a denominator of 10 </a:t>
            </a:r>
            <a:r>
              <a:rPr lang="en-US" dirty="0"/>
              <a:t>to show 10 times less. The fraction bar can represent division. </a:t>
            </a:r>
          </a:p>
        </p:txBody>
      </p:sp>
    </p:spTree>
    <p:extLst>
      <p:ext uri="{BB962C8B-B14F-4D97-AF65-F5344CB8AC3E}">
        <p14:creationId xmlns:p14="http://schemas.microsoft.com/office/powerpoint/2010/main" val="42672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11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C478F1-26B5-44C9-823B-523B85B11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625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80E758-DFC1-4F0A-B067-4C57960B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60" y="2563524"/>
            <a:ext cx="3057379" cy="17309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cap="all" spc="300" baseline="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Let’s review!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E540CD-C38D-4EAB-95C7-773C8ABF86C6}"/>
              </a:ext>
            </a:extLst>
          </p:cNvPr>
          <p:cNvSpPr txBox="1"/>
          <p:nvPr/>
        </p:nvSpPr>
        <p:spPr>
          <a:xfrm>
            <a:off x="8119002" y="484797"/>
            <a:ext cx="3448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Determine the </a:t>
            </a:r>
            <a:r>
              <a:rPr lang="en-US" sz="2400" b="1" u="sng" dirty="0"/>
              <a:t>value</a:t>
            </a:r>
            <a:r>
              <a:rPr lang="en-US" sz="2400" dirty="0"/>
              <a:t> of the 8 in each number. 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5608B5-9927-487A-88C9-888517F56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274" y="216825"/>
            <a:ext cx="2732978" cy="1960435"/>
          </a:xfrm>
          <a:prstGeom prst="rect">
            <a:avLst/>
          </a:prstGeom>
        </p:spPr>
      </p:pic>
      <p:sp>
        <p:nvSpPr>
          <p:cNvPr id="14" name="Cloud 13">
            <a:extLst>
              <a:ext uri="{FF2B5EF4-FFF2-40B4-BE49-F238E27FC236}">
                <a16:creationId xmlns:a16="http://schemas.microsoft.com/office/drawing/2014/main" id="{19B00E11-59B8-4A7D-9B22-977B4213E546}"/>
              </a:ext>
            </a:extLst>
          </p:cNvPr>
          <p:cNvSpPr/>
          <p:nvPr/>
        </p:nvSpPr>
        <p:spPr>
          <a:xfrm>
            <a:off x="7664836" y="216825"/>
            <a:ext cx="4306770" cy="1415027"/>
          </a:xfrm>
          <a:prstGeom prst="cloud">
            <a:avLst/>
          </a:prstGeom>
          <a:noFill/>
          <a:ln w="571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E10D3DC-1EAA-48A4-9364-488D70BC1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003" y="2224452"/>
            <a:ext cx="2377249" cy="142789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A5E6E57-7DF4-4CB6-9659-8DB1EB25E705}"/>
              </a:ext>
            </a:extLst>
          </p:cNvPr>
          <p:cNvSpPr txBox="1"/>
          <p:nvPr/>
        </p:nvSpPr>
        <p:spPr>
          <a:xfrm>
            <a:off x="5781774" y="2861737"/>
            <a:ext cx="1207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86737A0-E898-49B1-81F7-073BEE1EAF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2294" y="2224453"/>
            <a:ext cx="2377249" cy="147606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93C434E-449F-42E5-AA46-F0FD33C63B40}"/>
              </a:ext>
            </a:extLst>
          </p:cNvPr>
          <p:cNvSpPr txBox="1"/>
          <p:nvPr/>
        </p:nvSpPr>
        <p:spPr>
          <a:xfrm>
            <a:off x="9375865" y="2886429"/>
            <a:ext cx="1537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8,000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8AB0068-C86E-4DFE-95AE-E67A709F2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8649" y="3699537"/>
            <a:ext cx="2377249" cy="144144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FCA6DA3-D172-4DCA-9673-653F077B6128}"/>
              </a:ext>
            </a:extLst>
          </p:cNvPr>
          <p:cNvSpPr txBox="1"/>
          <p:nvPr/>
        </p:nvSpPr>
        <p:spPr>
          <a:xfrm>
            <a:off x="7508334" y="4349397"/>
            <a:ext cx="1537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80,000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DD51049-5C3E-4100-8AEB-9303BC3947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528" y="5188172"/>
            <a:ext cx="2318197" cy="144144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BAFC2DC-954E-451E-8617-61582889F856}"/>
              </a:ext>
            </a:extLst>
          </p:cNvPr>
          <p:cNvSpPr txBox="1"/>
          <p:nvPr/>
        </p:nvSpPr>
        <p:spPr>
          <a:xfrm>
            <a:off x="5781774" y="5799542"/>
            <a:ext cx="1207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231F15D-2749-4E91-9ADA-7DF79E12B3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2774" y="5222799"/>
            <a:ext cx="2396287" cy="144382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F5C9D6B-15E4-4551-A436-2F50D2E82283}"/>
              </a:ext>
            </a:extLst>
          </p:cNvPr>
          <p:cNvSpPr txBox="1"/>
          <p:nvPr/>
        </p:nvSpPr>
        <p:spPr>
          <a:xfrm>
            <a:off x="9239712" y="5855814"/>
            <a:ext cx="1802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800,000</a:t>
            </a:r>
          </a:p>
        </p:txBody>
      </p:sp>
    </p:spTree>
    <p:extLst>
      <p:ext uri="{BB962C8B-B14F-4D97-AF65-F5344CB8AC3E}">
        <p14:creationId xmlns:p14="http://schemas.microsoft.com/office/powerpoint/2010/main" val="6607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5" grpId="0"/>
      <p:bldP spid="28" grpId="0"/>
      <p:bldP spid="31" grpId="0"/>
    </p:bldLst>
  </p:timing>
</p:sld>
</file>

<file path=ppt/theme/theme1.xml><?xml version="1.0" encoding="utf-8"?>
<a:theme xmlns:a="http://schemas.openxmlformats.org/drawingml/2006/main" name="ClassicFrameVTI">
  <a:themeElements>
    <a:clrScheme name="AnalogousFromRegularSeedLeftStep">
      <a:dk1>
        <a:srgbClr val="000000"/>
      </a:dk1>
      <a:lt1>
        <a:srgbClr val="FFFFFF"/>
      </a:lt1>
      <a:dk2>
        <a:srgbClr val="352441"/>
      </a:dk2>
      <a:lt2>
        <a:srgbClr val="E2E8E7"/>
      </a:lt2>
      <a:accent1>
        <a:srgbClr val="D33D56"/>
      </a:accent1>
      <a:accent2>
        <a:srgbClr val="C12B83"/>
      </a:accent2>
      <a:accent3>
        <a:srgbClr val="D33DD3"/>
      </a:accent3>
      <a:accent4>
        <a:srgbClr val="822BC1"/>
      </a:accent4>
      <a:accent5>
        <a:srgbClr val="563DD3"/>
      </a:accent5>
      <a:accent6>
        <a:srgbClr val="2B51C1"/>
      </a:accent6>
      <a:hlink>
        <a:srgbClr val="309282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1053</Words>
  <Application>Microsoft Office PowerPoint</Application>
  <PresentationFormat>Widescreen</PresentationFormat>
  <Paragraphs>259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Bookman Old Style</vt:lpstr>
      <vt:lpstr>Cambria Math</vt:lpstr>
      <vt:lpstr>Comic Sans MS</vt:lpstr>
      <vt:lpstr>Gill Sans MT</vt:lpstr>
      <vt:lpstr>Goudy Old Style</vt:lpstr>
      <vt:lpstr>Modern Love Grunge</vt:lpstr>
      <vt:lpstr>ClassicFrameVTI</vt:lpstr>
      <vt:lpstr>NBT.1 Place Value</vt:lpstr>
      <vt:lpstr>PowerPoint Presentation</vt:lpstr>
      <vt:lpstr>Place value chart</vt:lpstr>
      <vt:lpstr>PowerPoint Presentation</vt:lpstr>
      <vt:lpstr>Remember from 4th grade…</vt:lpstr>
      <vt:lpstr>Remember from 4th grade…</vt:lpstr>
      <vt:lpstr>Remember from 4th grade…</vt:lpstr>
      <vt:lpstr>In 5th grade…</vt:lpstr>
      <vt:lpstr>Let’s review! </vt:lpstr>
      <vt:lpstr>Let’s practice! </vt:lpstr>
      <vt:lpstr>PowerPoint Presentation</vt:lpstr>
      <vt:lpstr>PowerPoint Presentation</vt:lpstr>
      <vt:lpstr>Let’s Look at ANOTHER example! </vt:lpstr>
      <vt:lpstr>Let’s Look at ANOTHER example! </vt:lpstr>
      <vt:lpstr>Let’s Look at ANOTHER example!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NBT.1 Place Value</dc:title>
  <dc:creator>Rachael L. Ramsey</dc:creator>
  <cp:lastModifiedBy>Joseph Stone</cp:lastModifiedBy>
  <cp:revision>5</cp:revision>
  <dcterms:created xsi:type="dcterms:W3CDTF">2020-08-25T18:41:05Z</dcterms:created>
  <dcterms:modified xsi:type="dcterms:W3CDTF">2020-08-27T21:46:59Z</dcterms:modified>
</cp:coreProperties>
</file>