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7" r:id="rId4"/>
    <p:sldId id="257" r:id="rId5"/>
    <p:sldId id="258" r:id="rId6"/>
    <p:sldId id="279" r:id="rId7"/>
    <p:sldId id="280" r:id="rId8"/>
    <p:sldId id="265" r:id="rId9"/>
    <p:sldId id="266" r:id="rId10"/>
    <p:sldId id="267" r:id="rId11"/>
    <p:sldId id="268" r:id="rId12"/>
    <p:sldId id="284" r:id="rId13"/>
    <p:sldId id="271" r:id="rId14"/>
    <p:sldId id="283" r:id="rId15"/>
    <p:sldId id="274" r:id="rId16"/>
    <p:sldId id="276" r:id="rId17"/>
  </p:sldIdLst>
  <p:sldSz cx="12188825" cy="6858000"/>
  <p:notesSz cx="7086600" cy="9024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3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CEF9F-D08E-4E6F-919A-A391B1919170}" v="60" dt="2022-07-28T14:46:40.093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1" autoAdjust="0"/>
    <p:restoredTop sz="95501" autoAdjust="0"/>
  </p:normalViewPr>
  <p:slideViewPr>
    <p:cSldViewPr>
      <p:cViewPr varScale="1">
        <p:scale>
          <a:sx n="68" d="100"/>
          <a:sy n="68" d="100"/>
        </p:scale>
        <p:origin x="1116" y="48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5316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42"/>
    </p:cViewPr>
  </p:sorter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43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7/26/2023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7/26/2023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9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3AD369-57DB-4FC6-B518-5E446E0917D2}" type="slidenum">
              <a:rPr lang="en-US" smtClean="0"/>
              <a:pPr>
                <a:spcBef>
                  <a:spcPct val="0"/>
                </a:spcBef>
              </a:pPr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0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AAE863-DEF3-413F-8CF8-2CF93012B90E}" type="slidenum">
              <a:rPr lang="en-US" smtClean="0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40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BCC41A-2B78-40DA-A0F3-08ADFA78322B}" type="slidenum">
              <a:rPr lang="en-US" smtClean="0"/>
              <a:pPr>
                <a:spcBef>
                  <a:spcPct val="0"/>
                </a:spcBef>
              </a:pPr>
              <a:t>8</a:t>
            </a:fld>
            <a:endParaRPr lang="en-US"/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155BC0-846F-421A-B44E-8E5DE5F28BF1}" type="slidenum">
              <a:rPr lang="en-US" smtClean="0"/>
              <a:pPr>
                <a:spcBef>
                  <a:spcPct val="0"/>
                </a:spcBef>
              </a:pPr>
              <a:t>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9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6FA520-C21F-4ECE-80DB-D43E469949D4}" type="slidenum">
              <a:rPr lang="en-US" smtClean="0"/>
              <a:pPr>
                <a:spcBef>
                  <a:spcPct val="0"/>
                </a:spcBef>
              </a:pPr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6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</p:spPr>
        <p:txBody>
          <a:bodyPr anchor="b">
            <a:normAutofit/>
          </a:bodyPr>
          <a:lstStyle>
            <a:lvl1pPr algn="l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501" y="4314328"/>
            <a:ext cx="2910082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4323846"/>
            <a:ext cx="63991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096" y="1430867"/>
            <a:ext cx="2742486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8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549" y="941440"/>
            <a:ext cx="10819022" cy="3478161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516716"/>
            <a:ext cx="10817582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9134"/>
            <a:ext cx="10127878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525" y="3365557"/>
            <a:ext cx="959023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1" y="3959863"/>
            <a:ext cx="10148889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29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8316"/>
            <a:ext cx="10142012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78884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8884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439" y="4873765"/>
            <a:ext cx="34506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124" y="4191001"/>
            <a:ext cx="3448037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3125" y="4873764"/>
            <a:ext cx="344803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7635" y="4191001"/>
            <a:ext cx="3455569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7635" y="4873762"/>
            <a:ext cx="345154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7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2194560"/>
            <a:ext cx="10817582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4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745067"/>
            <a:ext cx="2056864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200" y="745068"/>
            <a:ext cx="8202064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79942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1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6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838200"/>
            <a:ext cx="103605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030" y="2101850"/>
            <a:ext cx="507867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703854" y="2101850"/>
            <a:ext cx="5078677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029" y="64135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0809" y="6413500"/>
            <a:ext cx="385979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D. Stone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69942" y="6413500"/>
            <a:ext cx="121888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897DF-EAA4-49D3-904E-89E396769F2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4017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6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</p:spPr>
        <p:txBody>
          <a:bodyPr anchor="b">
            <a:normAutofit/>
          </a:bodyPr>
          <a:lstStyle>
            <a:lvl1pPr algn="r"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</p:spPr>
        <p:txBody>
          <a:bodyPr>
            <a:normAutofit/>
          </a:bodyPr>
          <a:lstStyle>
            <a:lvl1pPr marL="0" indent="0" algn="r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2"/>
            <a:ext cx="6989671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5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2" y="3132667"/>
            <a:ext cx="5310392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33" y="2183802"/>
            <a:ext cx="510407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132667"/>
            <a:ext cx="5332611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4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5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4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81" y="746760"/>
            <a:ext cx="6508923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124200"/>
            <a:ext cx="411372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4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9191" y="751242"/>
            <a:ext cx="3644013" cy="5467443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3124200"/>
            <a:ext cx="687145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41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</p:sldLayoutIdLst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0412" y="0"/>
            <a:ext cx="7618413" cy="2336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</a:rPr>
              <a:t>Mrs. Stone’s FIFTH GRADE Class</a:t>
            </a:r>
          </a:p>
          <a:p>
            <a:pPr algn="ctr">
              <a:lnSpc>
                <a:spcPct val="90000"/>
              </a:lnSpc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7812" y="1637837"/>
            <a:ext cx="457199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School year 2023-2024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1111389">
            <a:off x="324866" y="701744"/>
            <a:ext cx="4681511" cy="1714867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/>
              <a:t>Fifth grade is going to be a Year to Soar!</a:t>
            </a:r>
          </a:p>
        </p:txBody>
      </p:sp>
      <p:sp>
        <p:nvSpPr>
          <p:cNvPr id="12" name="AutoShape 6" descr="Image result for the incredibles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2589249" y="10343728"/>
            <a:ext cx="11910916" cy="58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146665">
            <a:off x="609158" y="2329622"/>
            <a:ext cx="4671559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ysClr val="windowText" lastClr="000000"/>
                </a:solidFill>
              </a:rPr>
              <a:t>This presentation provides you with basic information you will need to know prior to the beginning of the new school year.</a:t>
            </a:r>
          </a:p>
        </p:txBody>
      </p:sp>
      <p:pic>
        <p:nvPicPr>
          <p:cNvPr id="2" name="Picture 1" descr="A picture containing shirt&#10;&#10;Description automatically generated">
            <a:extLst>
              <a:ext uri="{FF2B5EF4-FFF2-40B4-BE49-F238E27FC236}">
                <a16:creationId xmlns:a16="http://schemas.microsoft.com/office/drawing/2014/main" id="{924C6AAE-0B31-44BD-B897-BCFAB40AE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r="19336" b="1"/>
          <a:stretch/>
        </p:blipFill>
        <p:spPr>
          <a:xfrm>
            <a:off x="6862932" y="1637837"/>
            <a:ext cx="4162020" cy="5117473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1D794-D6CA-4BEE-83ED-90E2401B38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r="8269" b="3"/>
          <a:stretch/>
        </p:blipFill>
        <p:spPr>
          <a:xfrm rot="21165425">
            <a:off x="1754226" y="3486462"/>
            <a:ext cx="3614908" cy="3344845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862" y="585216"/>
            <a:ext cx="3778101" cy="14996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cap="all" spc="10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School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cap="all" spc="10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supplies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59CA56-37AA-427D-810C-1DD08A4DCA2B}"/>
              </a:ext>
            </a:extLst>
          </p:cNvPr>
          <p:cNvSpPr/>
          <p:nvPr/>
        </p:nvSpPr>
        <p:spPr>
          <a:xfrm>
            <a:off x="1023862" y="2286000"/>
            <a:ext cx="3790723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b="1" u="sng">
                <a:solidFill>
                  <a:srgbClr val="FFFFFF"/>
                </a:solidFill>
              </a:rPr>
              <a:t>Supply List: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1 subject notebook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 (8) Composition notebooks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1- inch  Binder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Scissors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Glue sticks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Kleenex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Loose leaf paper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Wipes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Pencils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Colored pencils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Crayons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Pencil Zipper Case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room, food&#10;&#10;Description automatically generated">
            <a:extLst>
              <a:ext uri="{FF2B5EF4-FFF2-40B4-BE49-F238E27FC236}">
                <a16:creationId xmlns:a16="http://schemas.microsoft.com/office/drawing/2014/main" id="{8D80CEB6-ED8F-47DD-AA06-09963463C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" b="-1"/>
          <a:stretch/>
        </p:blipFill>
        <p:spPr>
          <a:xfrm>
            <a:off x="5467123" y="10"/>
            <a:ext cx="6721702" cy="6857990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0812" y="6468791"/>
            <a:ext cx="2057399" cy="352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dirty="0"/>
              <a:t>D. Stone 2022</a:t>
            </a:r>
          </a:p>
        </p:txBody>
      </p:sp>
    </p:spTree>
    <p:extLst>
      <p:ext uri="{BB962C8B-B14F-4D97-AF65-F5344CB8AC3E}">
        <p14:creationId xmlns:p14="http://schemas.microsoft.com/office/powerpoint/2010/main" val="35225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3998" cy="1020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FIFTH GRADERS PARTICIPATE IN 4H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295400"/>
            <a:ext cx="7083912" cy="4267200"/>
          </a:xfrm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dirty="0"/>
              <a:t>Complete the  4H registration that is online form.  </a:t>
            </a:r>
          </a:p>
          <a:p>
            <a:r>
              <a:rPr lang="en-US" sz="2800" dirty="0"/>
              <a:t>4H monthly meetings will be held in class.</a:t>
            </a:r>
          </a:p>
          <a:p>
            <a:r>
              <a:rPr lang="en-US" sz="2800" dirty="0"/>
              <a:t>We will let you know the dates of our club     meetings.</a:t>
            </a:r>
          </a:p>
          <a:p>
            <a:r>
              <a:rPr lang="en-US" sz="2800" dirty="0"/>
              <a:t>Parents may attend meetings.  Please contact your child’s teacher first, because meeting times vary each month.</a:t>
            </a:r>
          </a:p>
        </p:txBody>
      </p:sp>
      <p:pic>
        <p:nvPicPr>
          <p:cNvPr id="1026" name="Picture 2" descr="C:\Documents and Settings\lbartron\Local Settings\Temporary Internet Files\Content.IE5\LKPY5LU7\MC9003431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4072">
            <a:off x="9230709" y="253022"/>
            <a:ext cx="2362200" cy="2271925"/>
          </a:xfrm>
          <a:prstGeom prst="rect">
            <a:avLst/>
          </a:prstGeom>
          <a:noFill/>
        </p:spPr>
      </p:pic>
      <p:pic>
        <p:nvPicPr>
          <p:cNvPr id="2" name="Picture 1" descr="A picture containing shirt&#10;&#10;Description automatically generated">
            <a:extLst>
              <a:ext uri="{FF2B5EF4-FFF2-40B4-BE49-F238E27FC236}">
                <a16:creationId xmlns:a16="http://schemas.microsoft.com/office/drawing/2014/main" id="{DB240D8B-76E4-46B5-A934-EAD475086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r="19336" b="1"/>
          <a:stretch/>
        </p:blipFill>
        <p:spPr>
          <a:xfrm>
            <a:off x="8255405" y="1096962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2" y="1143000"/>
            <a:ext cx="4419600" cy="1038225"/>
          </a:xfrm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Transportation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6624" y="902493"/>
            <a:ext cx="5562600" cy="4419600"/>
          </a:xfrm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25000" lnSpcReduction="20000"/>
          </a:bodyPr>
          <a:lstStyle/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</a:pPr>
            <a:endParaRPr lang="en-US" sz="11100" dirty="0">
              <a:latin typeface="Comic Sans MS" panose="030F0702030302020204" pitchFamily="66" charset="0"/>
            </a:endParaRP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sz="14400" dirty="0">
                <a:latin typeface="Comic Sans MS" panose="030F0702030302020204" pitchFamily="66" charset="0"/>
              </a:rPr>
              <a:t>PLEASE make sure that you have registered for Learning Bridge if your child will attend.</a:t>
            </a: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sz="14400" dirty="0">
                <a:latin typeface="Comic Sans MS" panose="030F0702030302020204" pitchFamily="66" charset="0"/>
              </a:rPr>
              <a:t>Unless you make arrangements directly with LEARNING BRIDGE, your child </a:t>
            </a:r>
            <a:r>
              <a:rPr lang="en-US" sz="14400" b="1" dirty="0">
                <a:latin typeface="Comic Sans MS" panose="030F0702030302020204" pitchFamily="66" charset="0"/>
              </a:rPr>
              <a:t>cannot</a:t>
            </a:r>
            <a:r>
              <a:rPr lang="en-US" sz="14400" dirty="0">
                <a:latin typeface="Comic Sans MS" panose="030F0702030302020204" pitchFamily="66" charset="0"/>
              </a:rPr>
              <a:t> attend the after- school program.</a:t>
            </a:r>
          </a:p>
          <a:p>
            <a:pPr marL="0" indent="0" eaLnBrk="1" hangingPunct="1">
              <a:buClr>
                <a:srgbClr val="35CD35"/>
              </a:buClr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Picture 2" descr="A picture containing sitting, cake&#10;&#10;Description automatically generated">
            <a:extLst>
              <a:ext uri="{FF2B5EF4-FFF2-40B4-BE49-F238E27FC236}">
                <a16:creationId xmlns:a16="http://schemas.microsoft.com/office/drawing/2014/main" id="{5D003264-057A-4730-A0EF-81DF8DC29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7" y="1421605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0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2577" y="1066800"/>
            <a:ext cx="5943600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dirty="0">
                <a:solidFill>
                  <a:srgbClr val="FFFFFF"/>
                </a:solidFill>
              </a:rPr>
              <a:t>PLEASE JOIN PTA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DBD482-7F08-429C-AA4C-25ED9F8E8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862" y="2286000"/>
            <a:ext cx="3790723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defTabSz="914400"/>
            <a:r>
              <a:rPr lang="en-US" sz="3600" dirty="0">
                <a:solidFill>
                  <a:srgbClr val="FFFFFF"/>
                </a:solidFill>
              </a:rPr>
              <a:t>Your membership helps  PTA help our kids!!!!!</a:t>
            </a: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4EA290F8-5BF2-44C4-BBDA-0D1163C24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r="239" b="-1"/>
          <a:stretch/>
        </p:blipFill>
        <p:spPr>
          <a:xfrm>
            <a:off x="5467123" y="10"/>
            <a:ext cx="6721702" cy="68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65048" y="1219200"/>
            <a:ext cx="4574951" cy="14996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b="1" dirty="0">
                <a:solidFill>
                  <a:srgbClr val="FFFFFF"/>
                </a:solidFill>
              </a:rPr>
              <a:t>FUN ACTIVITIES FOR 5</a:t>
            </a:r>
            <a:r>
              <a:rPr lang="en-US" sz="4200" b="1" baseline="30000" dirty="0">
                <a:solidFill>
                  <a:srgbClr val="FFFFFF"/>
                </a:solidFill>
              </a:rPr>
              <a:t>TH</a:t>
            </a:r>
            <a:r>
              <a:rPr lang="en-US" sz="4200" b="1" dirty="0">
                <a:solidFill>
                  <a:srgbClr val="FFFFFF"/>
                </a:solidFill>
              </a:rPr>
              <a:t> GRADERS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idx="1"/>
          </p:nvPr>
        </p:nvSpPr>
        <p:spPr>
          <a:xfrm>
            <a:off x="437924" y="2514600"/>
            <a:ext cx="5029199" cy="42367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eaLnBrk="1" hangingPunct="1">
              <a:buClr>
                <a:srgbClr val="35CD35"/>
              </a:buClr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eaLnBrk="1" hangingPunct="1">
              <a:buClr>
                <a:srgbClr val="35CD35"/>
              </a:buClr>
            </a:pPr>
            <a:r>
              <a:rPr lang="en-US" sz="2000" dirty="0">
                <a:solidFill>
                  <a:schemeClr val="bg1"/>
                </a:solidFill>
              </a:rPr>
              <a:t>4H- EACH MONTH</a:t>
            </a:r>
          </a:p>
          <a:p>
            <a:pPr eaLnBrk="1" hangingPunct="1">
              <a:buClr>
                <a:srgbClr val="35CD35"/>
              </a:buClr>
            </a:pPr>
            <a:r>
              <a:rPr lang="en-US" sz="2000" dirty="0">
                <a:solidFill>
                  <a:schemeClr val="bg1"/>
                </a:solidFill>
              </a:rPr>
              <a:t>D.A.R.E. meets weekly for one semester</a:t>
            </a:r>
          </a:p>
          <a:p>
            <a:pPr eaLnBrk="1" hangingPunct="1">
              <a:buClr>
                <a:srgbClr val="35CD35"/>
              </a:buClr>
            </a:pPr>
            <a:r>
              <a:rPr lang="en-US" sz="2000" dirty="0">
                <a:solidFill>
                  <a:schemeClr val="bg1"/>
                </a:solidFill>
              </a:rPr>
              <a:t>Chorus</a:t>
            </a:r>
          </a:p>
          <a:p>
            <a:pPr eaLnBrk="1" hangingPunct="1">
              <a:buClr>
                <a:srgbClr val="35CD35"/>
              </a:buClr>
            </a:pPr>
            <a:r>
              <a:rPr lang="en-US" sz="2000" dirty="0">
                <a:solidFill>
                  <a:schemeClr val="bg1"/>
                </a:solidFill>
              </a:rPr>
              <a:t>Student Council.</a:t>
            </a:r>
          </a:p>
          <a:p>
            <a:pPr eaLnBrk="1" hangingPunct="1">
              <a:buClr>
                <a:srgbClr val="35CD35"/>
              </a:buClr>
            </a:pPr>
            <a:r>
              <a:rPr lang="en-US" sz="2000" dirty="0">
                <a:solidFill>
                  <a:schemeClr val="bg1"/>
                </a:solidFill>
              </a:rPr>
              <a:t>Book Fair</a:t>
            </a:r>
          </a:p>
          <a:p>
            <a:pPr eaLnBrk="1" hangingPunct="1">
              <a:buClr>
                <a:srgbClr val="35CD35"/>
              </a:buClr>
            </a:pPr>
            <a:r>
              <a:rPr lang="en-US" sz="2000" dirty="0">
                <a:solidFill>
                  <a:schemeClr val="bg1"/>
                </a:solidFill>
              </a:rPr>
              <a:t>Art Club</a:t>
            </a:r>
          </a:p>
          <a:p>
            <a:pPr eaLnBrk="1" hangingPunct="1">
              <a:buClr>
                <a:srgbClr val="35CD35"/>
              </a:buClr>
            </a:pPr>
            <a:r>
              <a:rPr lang="en-US" sz="2000" dirty="0">
                <a:solidFill>
                  <a:schemeClr val="bg1"/>
                </a:solidFill>
              </a:rPr>
              <a:t>Science Olympiad</a:t>
            </a:r>
          </a:p>
          <a:p>
            <a:pPr eaLnBrk="1" hangingPunct="1">
              <a:buClr>
                <a:srgbClr val="35CD35"/>
              </a:buClr>
            </a:pPr>
            <a:r>
              <a:rPr lang="en-US" sz="2000" dirty="0">
                <a:solidFill>
                  <a:schemeClr val="bg1"/>
                </a:solidFill>
              </a:rPr>
              <a:t>Safety Patrol</a:t>
            </a:r>
          </a:p>
          <a:p>
            <a:pPr eaLnBrk="1" hangingPunct="1">
              <a:buClr>
                <a:srgbClr val="35CD35"/>
              </a:buClr>
            </a:pPr>
            <a:r>
              <a:rPr lang="en-US" sz="2000" b="1" dirty="0">
                <a:solidFill>
                  <a:srgbClr val="0070C0"/>
                </a:solidFill>
              </a:rPr>
              <a:t>*Subject to change due to availability.</a:t>
            </a:r>
          </a:p>
          <a:p>
            <a:pPr eaLnBrk="1" hangingPunct="1">
              <a:buClr>
                <a:srgbClr val="35CD35"/>
              </a:buClr>
            </a:pPr>
            <a:endParaRPr lang="en-US" sz="1500" dirty="0">
              <a:solidFill>
                <a:srgbClr val="FFFFFF"/>
              </a:solidFill>
            </a:endParaRPr>
          </a:p>
          <a:p>
            <a:pPr eaLnBrk="1" hangingPunct="1">
              <a:buClr>
                <a:srgbClr val="35CD35"/>
              </a:buClr>
            </a:pPr>
            <a:endParaRPr lang="en-US" sz="1500" dirty="0">
              <a:solidFill>
                <a:srgbClr val="FFFF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5252FE4-A19E-4F82-B51A-970B9CD02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" b="-1"/>
          <a:stretch/>
        </p:blipFill>
        <p:spPr>
          <a:xfrm>
            <a:off x="5467123" y="10"/>
            <a:ext cx="67217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4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2" y="1865013"/>
            <a:ext cx="4430638" cy="149961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Comic Sans MS" panose="030F0702030302020204" pitchFamily="66" charset="0"/>
              </a:rPr>
              <a:t>WELCOME TO FIFTH GRADE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2812" y="3515142"/>
            <a:ext cx="4428461" cy="212365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latin typeface="Comic Sans MS" panose="030F0702030302020204" pitchFamily="66" charset="0"/>
              </a:rPr>
              <a:t>I look forward to seeing you 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latin typeface="Comic Sans MS" panose="030F0702030302020204" pitchFamily="66" charset="0"/>
              </a:rPr>
              <a:t>Tuesday, August 1, 2023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latin typeface="Comic Sans MS" panose="030F0702030302020204" pitchFamily="66" charset="0"/>
              </a:rPr>
              <a:t>Our first day of fifth grade!!!</a:t>
            </a:r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4384D9A-E83C-406D-82BA-FD4969CF9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600200"/>
            <a:ext cx="4038600" cy="4038600"/>
          </a:xfrm>
          <a:prstGeom prst="rect">
            <a:avLst/>
          </a:prstGeom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5942012" y="4021706"/>
            <a:ext cx="5943601" cy="212365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FIFTH GRADE !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Feel the Need…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the need to soar!</a:t>
            </a:r>
          </a:p>
        </p:txBody>
      </p:sp>
      <p:pic>
        <p:nvPicPr>
          <p:cNvPr id="4" name="Picture 3" descr="Cartoon of a person in a jet plane&#10;&#10;Description automatically generated">
            <a:extLst>
              <a:ext uri="{FF2B5EF4-FFF2-40B4-BE49-F238E27FC236}">
                <a16:creationId xmlns:a16="http://schemas.microsoft.com/office/drawing/2014/main" id="{C32DD41A-5636-C1DD-423F-DB66F2744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3" y="140233"/>
            <a:ext cx="2043112" cy="1600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654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298064" y="1752600"/>
            <a:ext cx="5715000" cy="480060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Welcome class of 2027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Mrs. Stone’s fifth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grade class. We are    going to have great year!</a:t>
            </a:r>
            <a:r>
              <a:rPr lang="en-US" sz="3600" b="1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b="1" dirty="0">
              <a:solidFill>
                <a:srgbClr val="A5002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CE290-1DAB-3D3A-4509-AA2A59346C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196" y="707573"/>
            <a:ext cx="5867399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80461">
            <a:off x="155898" y="906976"/>
            <a:ext cx="6153064" cy="5334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 DARLING" panose="02000000000000000000" pitchFamily="2" charset="0"/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299" y="2150633"/>
            <a:ext cx="4238738" cy="3531870"/>
          </a:xfrm>
          <a:ln w="381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sz="2000" dirty="0"/>
              <a:t>Complete digital registration forms </a:t>
            </a:r>
          </a:p>
          <a:p>
            <a:pPr lvl="1"/>
            <a:r>
              <a:rPr lang="en-US" sz="2000" dirty="0"/>
              <a:t>Please feel free to ask questions</a:t>
            </a:r>
          </a:p>
          <a:p>
            <a:pPr lvl="1"/>
            <a:r>
              <a:rPr lang="en-US" sz="2000" dirty="0"/>
              <a:t>Please go to my website for  a supply list for fifth graders</a:t>
            </a:r>
          </a:p>
          <a:p>
            <a:pPr lvl="1"/>
            <a:r>
              <a:rPr lang="en-US" sz="2000" dirty="0"/>
              <a:t>Transportation labels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 rot="869768">
            <a:off x="5868719" y="807877"/>
            <a:ext cx="5257798" cy="5562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This presentation may also be viewed on my web site.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07">
            <a:off x="15244297" y="6686449"/>
            <a:ext cx="2908764" cy="2908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325">
            <a:off x="4501990" y="1612214"/>
            <a:ext cx="2629797" cy="3633572"/>
          </a:xfrm>
          <a:prstGeom prst="rect">
            <a:avLst/>
          </a:prstGeom>
        </p:spPr>
      </p:pic>
      <p:pic>
        <p:nvPicPr>
          <p:cNvPr id="9" name="Content Placeholder 4" descr="A picture containing room&#10;&#10;Description automatically generated">
            <a:extLst>
              <a:ext uri="{FF2B5EF4-FFF2-40B4-BE49-F238E27FC236}">
                <a16:creationId xmlns:a16="http://schemas.microsoft.com/office/drawing/2014/main" id="{C9CE58A7-33E3-43D5-873C-0EFCA2FB2A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563"/>
          <a:stretch/>
        </p:blipFill>
        <p:spPr>
          <a:xfrm rot="1270052">
            <a:off x="6253231" y="1495728"/>
            <a:ext cx="4789391" cy="4666529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92E7-C4D1-4B46-951F-CB736A5F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115627"/>
            <a:ext cx="3666084" cy="814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Health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A944-59BE-4CF2-8803-7039B5849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93" y="2172204"/>
            <a:ext cx="4190999" cy="2961814"/>
          </a:xfrm>
        </p:spPr>
        <p:txBody>
          <a:bodyPr>
            <a:normAutofit/>
          </a:bodyPr>
          <a:lstStyle/>
          <a:p>
            <a:r>
              <a:rPr lang="en-US" sz="1999" dirty="0"/>
              <a:t>-Social distance when needed</a:t>
            </a:r>
          </a:p>
          <a:p>
            <a:r>
              <a:rPr lang="en-US" sz="1999" dirty="0"/>
              <a:t>--Wash your hands</a:t>
            </a:r>
          </a:p>
          <a:p>
            <a:r>
              <a:rPr lang="en-US" sz="1999" dirty="0"/>
              <a:t>-Use hand sanitizer</a:t>
            </a:r>
          </a:p>
          <a:p>
            <a:r>
              <a:rPr lang="en-US" sz="1999" dirty="0"/>
              <a:t>-Keep your hands away from your face</a:t>
            </a:r>
          </a:p>
          <a:p>
            <a:r>
              <a:rPr lang="en-US" sz="1999" dirty="0"/>
              <a:t>-Stay Home if you are sick</a:t>
            </a:r>
          </a:p>
          <a:p>
            <a:endParaRPr lang="en-US" sz="1799" dirty="0"/>
          </a:p>
          <a:p>
            <a:endParaRPr lang="en-US" sz="1799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A0C1060-96C8-43D1-BE7A-FA8B0C34E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978">
            <a:off x="8800097" y="3521985"/>
            <a:ext cx="2615769" cy="2615769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BFFDA1CF-0F13-484B-8E29-1227505DF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093">
            <a:off x="9033419" y="452007"/>
            <a:ext cx="2515248" cy="2515248"/>
          </a:xfrm>
          <a:prstGeom prst="rect">
            <a:avLst/>
          </a:prstGeom>
        </p:spPr>
      </p:pic>
      <p:pic>
        <p:nvPicPr>
          <p:cNvPr id="10" name="Picture 9" descr="A picture containing box, food&#10;&#10;Description automatically generated">
            <a:extLst>
              <a:ext uri="{FF2B5EF4-FFF2-40B4-BE49-F238E27FC236}">
                <a16:creationId xmlns:a16="http://schemas.microsoft.com/office/drawing/2014/main" id="{FC4FED25-EBD8-4062-A474-387ED50ED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8352">
            <a:off x="4440155" y="341302"/>
            <a:ext cx="2047875" cy="2047875"/>
          </a:xfrm>
          <a:prstGeom prst="rect">
            <a:avLst/>
          </a:prstGeom>
        </p:spPr>
      </p:pic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B7733603-821F-40A1-A738-418C035DE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010">
            <a:off x="4344330" y="3134160"/>
            <a:ext cx="3500164" cy="3500164"/>
          </a:xfrm>
          <a:prstGeom prst="rect">
            <a:avLst/>
          </a:prstGeom>
        </p:spPr>
      </p:pic>
      <p:pic>
        <p:nvPicPr>
          <p:cNvPr id="14" name="Picture 13" descr="A picture containing graffiti&#10;&#10;Description automatically generated">
            <a:extLst>
              <a:ext uri="{FF2B5EF4-FFF2-40B4-BE49-F238E27FC236}">
                <a16:creationId xmlns:a16="http://schemas.microsoft.com/office/drawing/2014/main" id="{B91F55F4-3F28-4588-BDED-A26166BE3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09" y="2063744"/>
            <a:ext cx="2070321" cy="20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23862" y="585216"/>
            <a:ext cx="3778101" cy="149961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SNACK TIME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23862" y="2187685"/>
            <a:ext cx="3790723" cy="39319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/>
          <a:p>
            <a:pPr marL="0" indent="0" defTabSz="91440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533400" indent="-533400" defTabSz="9144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FF"/>
                </a:solidFill>
              </a:rPr>
              <a:t>Students will have an opportunity to eat a  snack each day.</a:t>
            </a:r>
          </a:p>
          <a:p>
            <a:pPr marL="533400" indent="-533400" defTabSz="9144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FF"/>
                </a:solidFill>
              </a:rPr>
              <a:t>Try to make the snack healthy, and one that will give your child energy for their lessons.</a:t>
            </a:r>
          </a:p>
        </p:txBody>
      </p:sp>
      <p:pic>
        <p:nvPicPr>
          <p:cNvPr id="5" name="Picture 4" descr="A picture containing cake, table, food, girl&#10;&#10;Description automatically generated">
            <a:extLst>
              <a:ext uri="{FF2B5EF4-FFF2-40B4-BE49-F238E27FC236}">
                <a16:creationId xmlns:a16="http://schemas.microsoft.com/office/drawing/2014/main" id="{361477D9-948F-4935-B73C-D924110F8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r="1119" b="-1"/>
          <a:stretch/>
        </p:blipFill>
        <p:spPr>
          <a:xfrm>
            <a:off x="5467123" y="10"/>
            <a:ext cx="6721702" cy="6857990"/>
          </a:xfrm>
          <a:prstGeom prst="rect">
            <a:avLst/>
          </a:prstGeom>
        </p:spPr>
      </p:pic>
      <p:pic>
        <p:nvPicPr>
          <p:cNvPr id="7" name="Picture 6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802973F6-8120-41C2-8398-E80D98CAE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4539961"/>
            <a:ext cx="23526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7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299" y="1112838"/>
            <a:ext cx="5943598" cy="1325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>
                <a:ln w="22225">
                  <a:solidFill>
                    <a:srgbClr val="FF00FF"/>
                  </a:solidFill>
                  <a:prstDash val="solid"/>
                </a:ln>
                <a:solidFill>
                  <a:schemeClr val="tx1"/>
                </a:solidFill>
              </a:rPr>
              <a:t>FROZEN FRIDAYS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408612" y="2438400"/>
            <a:ext cx="609758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 eaLnBrk="1" hangingPunct="1">
              <a:lnSpc>
                <a:spcPct val="90000"/>
              </a:lnSpc>
              <a:buClr>
                <a:srgbClr val="7030A0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You may prepay for ice cream for the year All ice cream purchases are online on Rev-Trak.</a:t>
            </a:r>
          </a:p>
          <a:p>
            <a:pPr marL="0" indent="0" algn="ctr" eaLnBrk="1" hangingPunct="1">
              <a:lnSpc>
                <a:spcPct val="90000"/>
              </a:lnSpc>
              <a:buClr>
                <a:srgbClr val="7030A0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Check out the Birthday packs that are available!</a:t>
            </a:r>
          </a:p>
        </p:txBody>
      </p:sp>
      <p:pic>
        <p:nvPicPr>
          <p:cNvPr id="4" name="Picture 3" descr="A person wearing a costume&#10;&#10;Description automatically generated">
            <a:extLst>
              <a:ext uri="{FF2B5EF4-FFF2-40B4-BE49-F238E27FC236}">
                <a16:creationId xmlns:a16="http://schemas.microsoft.com/office/drawing/2014/main" id="{4829ACA8-E644-40A4-8572-EBBEC7A8A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168" y="152400"/>
            <a:ext cx="6553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8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5412" y="332286"/>
            <a:ext cx="7086600" cy="99132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Parents’ Responsibilities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2812" y="1600200"/>
            <a:ext cx="10363200" cy="4648200"/>
          </a:xfrm>
          <a:ln w="63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25000"/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anose="030F0702030302020204" pitchFamily="66" charset="0"/>
              </a:rPr>
              <a:t>Read and return the policy book acknowledgement form</a:t>
            </a: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Be sure to log-in and set up your DOJO account.  This is new and an email will be sent home to explain.</a:t>
            </a: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Check my website on a consistent basis!!!!!!  Its’ address is…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dirty="0">
                <a:latin typeface="Comic Sans MS" panose="030F0702030302020204" pitchFamily="66" charset="0"/>
              </a:rPr>
              <a:t>  https://mrsstoneabney.weebly.com/</a:t>
            </a:r>
            <a:endParaRPr lang="en-US" b="1" dirty="0">
              <a:solidFill>
                <a:srgbClr val="2B2723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4485473A-CEDE-49DF-B7DB-031DBFF2F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271226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812" y="495300"/>
            <a:ext cx="5334000" cy="91440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EAEAEA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Communication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1752600"/>
            <a:ext cx="7590351" cy="3657600"/>
          </a:xfrm>
          <a:solidFill>
            <a:schemeClr val="accent4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Each Tuesday/Wednesday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Mrs. Stone’s homeroom students will bring home their notes-home folder materials inside their binder.  It will contain the following:</a:t>
            </a:r>
          </a:p>
          <a:p>
            <a:pPr lvl="1"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Parent information</a:t>
            </a:r>
          </a:p>
          <a:p>
            <a:pPr lvl="1"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Your child’s class work and test papers</a:t>
            </a:r>
          </a:p>
          <a:p>
            <a:pPr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READ, SIGN, and RETURN requested items on ASAP.</a:t>
            </a:r>
          </a:p>
          <a:p>
            <a:pPr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Check your DOJO and my website for needed information</a:t>
            </a:r>
          </a:p>
          <a:p>
            <a:pPr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35CD35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38C3AB-9990-4D84-8320-DC42597AE486}"/>
              </a:ext>
            </a:extLst>
          </p:cNvPr>
          <p:cNvSpPr/>
          <p:nvPr/>
        </p:nvSpPr>
        <p:spPr>
          <a:xfrm>
            <a:off x="8202262" y="0"/>
            <a:ext cx="3683350" cy="693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8434304" y="304800"/>
            <a:ext cx="3200400" cy="1600200"/>
          </a:xfrm>
          <a:prstGeom prst="wedgeEllipseCallout">
            <a:avLst>
              <a:gd name="adj1" fmla="val 4951"/>
              <a:gd name="adj2" fmla="val 88284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REMEMBER YOUR </a:t>
            </a:r>
          </a:p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NOTES HOME </a:t>
            </a:r>
          </a:p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FOLDER!!!!</a:t>
            </a:r>
          </a:p>
        </p:txBody>
      </p:sp>
      <p:pic>
        <p:nvPicPr>
          <p:cNvPr id="2" name="Picture 1" descr="A picture containing shirt&#10;&#10;Description automatically generated">
            <a:extLst>
              <a:ext uri="{FF2B5EF4-FFF2-40B4-BE49-F238E27FC236}">
                <a16:creationId xmlns:a16="http://schemas.microsoft.com/office/drawing/2014/main" id="{5223C3DB-0252-4BD8-9BCA-B1002C4ED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r="19336" b="1"/>
          <a:stretch/>
        </p:blipFill>
        <p:spPr>
          <a:xfrm>
            <a:off x="8077227" y="1130300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202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585216"/>
            <a:ext cx="4724396" cy="17007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5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omic Sans MS" panose="030F0702030302020204" pitchFamily="66" charset="0"/>
              </a:rPr>
              <a:t>Homework In Fifth Grade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23862" y="2286000"/>
            <a:ext cx="3790723" cy="393192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endParaRPr lang="en-US" sz="15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r>
              <a:rPr lang="en-US" sz="1500" dirty="0">
                <a:solidFill>
                  <a:srgbClr val="FFFFFF"/>
                </a:solidFill>
                <a:latin typeface="Comic Sans MS" panose="030F0702030302020204" pitchFamily="66" charset="0"/>
              </a:rPr>
              <a:t>You can expect Math homework if it is not completed in class.  </a:t>
            </a: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r>
              <a:rPr lang="en-US" sz="1500" dirty="0">
                <a:solidFill>
                  <a:srgbClr val="FFFFFF"/>
                </a:solidFill>
                <a:latin typeface="Comic Sans MS" panose="030F0702030302020204" pitchFamily="66" charset="0"/>
              </a:rPr>
              <a:t>You may also have homework in other subject areas.  </a:t>
            </a: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r>
              <a:rPr lang="en-US" sz="1500" dirty="0">
                <a:solidFill>
                  <a:srgbClr val="FFFFFF"/>
                </a:solidFill>
                <a:latin typeface="Comic Sans MS" panose="030F0702030302020204" pitchFamily="66" charset="0"/>
              </a:rPr>
              <a:t>Study for upcoming tests! You will know the dates of tests in advance.  Use websites to help your children prepare for upcoming tests.</a:t>
            </a: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r>
              <a:rPr lang="en-US" sz="1500" dirty="0">
                <a:solidFill>
                  <a:srgbClr val="FFFFFF"/>
                </a:solidFill>
                <a:latin typeface="Comic Sans MS" panose="030F0702030302020204" pitchFamily="66" charset="0"/>
              </a:rPr>
              <a:t>You may have work on special projects.</a:t>
            </a:r>
          </a:p>
          <a:p>
            <a:pPr eaLnBrk="1" hangingPunct="1">
              <a:buClr>
                <a:srgbClr val="35CD35"/>
              </a:buClr>
              <a:buFont typeface="Wingdings" panose="05000000000000000000" pitchFamily="2" charset="2"/>
              <a:buChar char="Ø"/>
              <a:defRPr/>
            </a:pPr>
            <a:r>
              <a:rPr lang="en-US" sz="1500" dirty="0">
                <a:solidFill>
                  <a:srgbClr val="FFFFFF"/>
                </a:solidFill>
                <a:latin typeface="Comic Sans MS" panose="030F0702030302020204" pitchFamily="66" charset="0"/>
              </a:rPr>
              <a:t>This information will be posted on my website also or sent through email.</a:t>
            </a:r>
          </a:p>
        </p:txBody>
      </p:sp>
      <p:pic>
        <p:nvPicPr>
          <p:cNvPr id="5" name="Content Placeholder 4" descr="A close up of a womans face&#10;&#10;Description automatically generated">
            <a:extLst>
              <a:ext uri="{FF2B5EF4-FFF2-40B4-BE49-F238E27FC236}">
                <a16:creationId xmlns:a16="http://schemas.microsoft.com/office/drawing/2014/main" id="{CFA8A226-01DC-4BA2-8AF6-B35EAB703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" b="-1"/>
          <a:stretch/>
        </p:blipFill>
        <p:spPr>
          <a:xfrm>
            <a:off x="5467123" y="10"/>
            <a:ext cx="67217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>
        <p:fade/>
      </p:transition>
    </mc:Choice>
    <mc:Fallback>
      <p:transition advClick="0" advTm="9000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622</Words>
  <Application>Microsoft Office PowerPoint</Application>
  <PresentationFormat>Custom</PresentationFormat>
  <Paragraphs>95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 DARLING</vt:lpstr>
      <vt:lpstr>Arial</vt:lpstr>
      <vt:lpstr>Century Gothic</vt:lpstr>
      <vt:lpstr>Comic Sans MS</vt:lpstr>
      <vt:lpstr>Times New Roman</vt:lpstr>
      <vt:lpstr>Wingdings</vt:lpstr>
      <vt:lpstr>Vapor Trail</vt:lpstr>
      <vt:lpstr>Fifth grade is going to be a Year to Soar!</vt:lpstr>
      <vt:lpstr>PowerPoint Presentation</vt:lpstr>
      <vt:lpstr>WELCOME</vt:lpstr>
      <vt:lpstr>Health Safety</vt:lpstr>
      <vt:lpstr>SNACK TIME</vt:lpstr>
      <vt:lpstr>FROZEN FRIDAYS</vt:lpstr>
      <vt:lpstr>Parents’ Responsibilities</vt:lpstr>
      <vt:lpstr>Communication</vt:lpstr>
      <vt:lpstr>Homework In Fifth Grade</vt:lpstr>
      <vt:lpstr>PowerPoint Presentation</vt:lpstr>
      <vt:lpstr>FIFTH GRADERS PARTICIPATE IN 4H</vt:lpstr>
      <vt:lpstr>Transportation</vt:lpstr>
      <vt:lpstr>PLEASE JOIN PTA</vt:lpstr>
      <vt:lpstr>FUN ACTIVITIES FOR 5TH GRADERS</vt:lpstr>
      <vt:lpstr>WELCOME TO FIFTH 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2020-07-23T20:36:30Z</dcterms:created>
  <dcterms:modified xsi:type="dcterms:W3CDTF">2023-07-27T13:49:51Z</dcterms:modified>
</cp:coreProperties>
</file>