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59"/>
  </p:notesMasterIdLst>
  <p:sldIdLst>
    <p:sldId id="256" r:id="rId2"/>
    <p:sldId id="260" r:id="rId3"/>
    <p:sldId id="257" r:id="rId4"/>
    <p:sldId id="261" r:id="rId5"/>
    <p:sldId id="259" r:id="rId6"/>
    <p:sldId id="262" r:id="rId7"/>
    <p:sldId id="285" r:id="rId8"/>
    <p:sldId id="263" r:id="rId9"/>
    <p:sldId id="264" r:id="rId10"/>
    <p:sldId id="265" r:id="rId11"/>
    <p:sldId id="266" r:id="rId12"/>
    <p:sldId id="279" r:id="rId13"/>
    <p:sldId id="280" r:id="rId14"/>
    <p:sldId id="282" r:id="rId15"/>
    <p:sldId id="283" r:id="rId16"/>
    <p:sldId id="281" r:id="rId17"/>
    <p:sldId id="284" r:id="rId18"/>
    <p:sldId id="286" r:id="rId19"/>
    <p:sldId id="278" r:id="rId20"/>
    <p:sldId id="267" r:id="rId21"/>
    <p:sldId id="268" r:id="rId22"/>
    <p:sldId id="269" r:id="rId23"/>
    <p:sldId id="270" r:id="rId24"/>
    <p:sldId id="271" r:id="rId25"/>
    <p:sldId id="287" r:id="rId26"/>
    <p:sldId id="289" r:id="rId27"/>
    <p:sldId id="290" r:id="rId28"/>
    <p:sldId id="291" r:id="rId29"/>
    <p:sldId id="292" r:id="rId30"/>
    <p:sldId id="293" r:id="rId31"/>
    <p:sldId id="294" r:id="rId32"/>
    <p:sldId id="295" r:id="rId33"/>
    <p:sldId id="272" r:id="rId34"/>
    <p:sldId id="273" r:id="rId35"/>
    <p:sldId id="274" r:id="rId36"/>
    <p:sldId id="275" r:id="rId37"/>
    <p:sldId id="276" r:id="rId38"/>
    <p:sldId id="277" r:id="rId39"/>
    <p:sldId id="303" r:id="rId40"/>
    <p:sldId id="296" r:id="rId41"/>
    <p:sldId id="297" r:id="rId42"/>
    <p:sldId id="299" r:id="rId43"/>
    <p:sldId id="300" r:id="rId44"/>
    <p:sldId id="301" r:id="rId45"/>
    <p:sldId id="298"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E42"/>
    <a:srgbClr val="96A9A9"/>
    <a:srgbClr val="005426"/>
    <a:srgbClr val="FDD663"/>
    <a:srgbClr val="E6F3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9C1E10-DE4B-4491-ADF4-96D5F7FF44C1}" v="977" dt="2020-08-27T19:29:05.107"/>
    <p1510:client id="{8ADC2AE2-5185-4253-921E-83F3CA523FBA}" v="73" dt="2020-08-28T16:15:05.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1ACD6-4F91-437B-8EA9-EB107BE385A1}" type="datetimeFigureOut">
              <a:rPr lang="en-US" smtClean="0"/>
              <a:t>8/28/2020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DCADE-5CCB-4285-8D2E-33067C694304}" type="slidenum">
              <a:rPr lang="en-US" smtClean="0"/>
              <a:t>‹#›</a:t>
            </a:fld>
            <a:endParaRPr lang="en-US"/>
          </a:p>
        </p:txBody>
      </p:sp>
    </p:spTree>
    <p:extLst>
      <p:ext uri="{BB962C8B-B14F-4D97-AF65-F5344CB8AC3E}">
        <p14:creationId xmlns:p14="http://schemas.microsoft.com/office/powerpoint/2010/main" val="137428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DCADE-5CCB-4285-8D2E-33067C694304}" type="slidenum">
              <a:rPr lang="en-US" smtClean="0"/>
              <a:t>10</a:t>
            </a:fld>
            <a:endParaRPr lang="en-US"/>
          </a:p>
        </p:txBody>
      </p:sp>
    </p:spTree>
    <p:extLst>
      <p:ext uri="{BB962C8B-B14F-4D97-AF65-F5344CB8AC3E}">
        <p14:creationId xmlns:p14="http://schemas.microsoft.com/office/powerpoint/2010/main" val="1419783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8/28/2020</a:t>
            </a:fld>
            <a:endParaRPr lang="en-US"/>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420431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F40B7-36AB-4376-BE14-EF7004D79BB9}" type="datetime1">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2162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7CAB8-DCAE-46A5-AADA-B3FAD11A54E0}" type="datetime1">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49217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85818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8/28/2020</a:t>
            </a:fld>
            <a:endParaRPr lang="en-US"/>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361325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41503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t>8/28/2020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23424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t>8/28/2020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66796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8/28/2020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40743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8/28/2020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566853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8/28/2020</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0977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8/28/2020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12199626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27" r:id="rId5"/>
    <p:sldLayoutId id="2147483733" r:id="rId6"/>
    <p:sldLayoutId id="2147483728" r:id="rId7"/>
    <p:sldLayoutId id="2147483729" r:id="rId8"/>
    <p:sldLayoutId id="2147483730" r:id="rId9"/>
    <p:sldLayoutId id="2147483731" r:id="rId10"/>
    <p:sldLayoutId id="2147483732" r:id="rId11"/>
  </p:sldLayoutIdLst>
  <p:hf sldNum="0" hdr="0" ftr="0" dt="0"/>
  <p:txStyles>
    <p:titleStyle>
      <a:lvl1pPr algn="l" defTabSz="914400" rtl="0" eaLnBrk="1" latinLnBrk="0" hangingPunct="1">
        <a:lnSpc>
          <a:spcPct val="90000"/>
        </a:lnSpc>
        <a:spcBef>
          <a:spcPct val="0"/>
        </a:spcBef>
        <a:buNone/>
        <a:defRPr lang="en-US" sz="42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7Uk4DqklqFg?feature=oembe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5NavPtcEKx8?feature=oembed"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theblackmentosbeautybox.blogspot.com/2011/08/review-body-shop-lip-cheek-stain-and.html" TargetMode="External"/><Relationship Id="rId2" Type="http://schemas.openxmlformats.org/officeDocument/2006/relationships/image" Target="../media/image33.gif"/><Relationship Id="rId1" Type="http://schemas.openxmlformats.org/officeDocument/2006/relationships/slideLayout" Target="../slideLayouts/slideLayout2.xml"/><Relationship Id="rId5" Type="http://schemas.openxmlformats.org/officeDocument/2006/relationships/hyperlink" Target="https://commons.wikimedia.org/wiki/File:Plain_smiley_yellow_simple.svg" TargetMode="External"/><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openxmlformats.org/officeDocument/2006/relationships/hyperlink" Target="https://www.needpix.com/photo/173625/checkbox-check-mark-mark-check-tick-yes-approve-approval-accepted" TargetMode="External"/><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hyperlink" Target="http://www.jammyspeaks.com/2009_01_01_archive.html" TargetMode="External"/><Relationship Id="rId4" Type="http://schemas.openxmlformats.org/officeDocument/2006/relationships/image" Target="../media/image3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claresauntie.typepad.com/beauty_school/artistry---looks-inspiration/" TargetMode="Externa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book&#10;&#10;Description automatically generated">
            <a:extLst>
              <a:ext uri="{FF2B5EF4-FFF2-40B4-BE49-F238E27FC236}">
                <a16:creationId xmlns:a16="http://schemas.microsoft.com/office/drawing/2014/main" id="{404B68A7-3CA1-48A5-9BD1-16806478F90E}"/>
              </a:ext>
            </a:extLst>
          </p:cNvPr>
          <p:cNvPicPr>
            <a:picLocks noChangeAspect="1"/>
          </p:cNvPicPr>
          <p:nvPr/>
        </p:nvPicPr>
        <p:blipFill rotWithShape="1">
          <a:blip r:embed="rId2">
            <a:extLst>
              <a:ext uri="{28A0092B-C50C-407E-A947-70E740481C1C}">
                <a14:useLocalDpi xmlns:a14="http://schemas.microsoft.com/office/drawing/2010/main" val="0"/>
              </a:ext>
            </a:extLst>
          </a:blip>
          <a:srcRect r="5377"/>
          <a:stretch/>
        </p:blipFill>
        <p:spPr>
          <a:xfrm>
            <a:off x="4646383" y="10"/>
            <a:ext cx="7545616" cy="6857990"/>
          </a:xfrm>
          <a:prstGeom prst="rect">
            <a:avLst/>
          </a:prstGeom>
        </p:spPr>
      </p:pic>
      <p:sp>
        <p:nvSpPr>
          <p:cNvPr id="10" name="Rectangle 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12" name="Rectangle 1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A0D3FAC6-A616-4D07-99B9-0F339AE337E9}"/>
              </a:ext>
            </a:extLst>
          </p:cNvPr>
          <p:cNvSpPr>
            <a:spLocks noGrp="1"/>
          </p:cNvSpPr>
          <p:nvPr>
            <p:ph type="ctrTitle"/>
          </p:nvPr>
        </p:nvSpPr>
        <p:spPr>
          <a:xfrm>
            <a:off x="466524" y="1340361"/>
            <a:ext cx="3729162" cy="3341700"/>
          </a:xfrm>
        </p:spPr>
        <p:txBody>
          <a:bodyPr>
            <a:normAutofit/>
          </a:bodyPr>
          <a:lstStyle/>
          <a:p>
            <a:r>
              <a:rPr lang="en-US" sz="3600">
                <a:solidFill>
                  <a:schemeClr val="tx1"/>
                </a:solidFill>
              </a:rPr>
              <a:t>Interactive Read Aloud:</a:t>
            </a:r>
            <a:br>
              <a:rPr lang="en-US" sz="3600">
                <a:solidFill>
                  <a:schemeClr val="tx1"/>
                </a:solidFill>
              </a:rPr>
            </a:br>
            <a:br>
              <a:rPr lang="en-US" sz="3600">
                <a:solidFill>
                  <a:schemeClr val="tx1"/>
                </a:solidFill>
              </a:rPr>
            </a:br>
            <a:r>
              <a:rPr lang="en-US" sz="3600">
                <a:solidFill>
                  <a:schemeClr val="tx1"/>
                </a:solidFill>
              </a:rPr>
              <a:t>Keep On!</a:t>
            </a:r>
            <a:br>
              <a:rPr lang="en-US" sz="3600">
                <a:solidFill>
                  <a:schemeClr val="tx1"/>
                </a:solidFill>
              </a:rPr>
            </a:br>
            <a:r>
              <a:rPr lang="en-US" sz="3600">
                <a:solidFill>
                  <a:schemeClr val="tx1"/>
                </a:solidFill>
              </a:rPr>
              <a:t>The Story of Matthew Henson</a:t>
            </a:r>
          </a:p>
        </p:txBody>
      </p:sp>
      <p:sp>
        <p:nvSpPr>
          <p:cNvPr id="3" name="Subtitle 2">
            <a:extLst>
              <a:ext uri="{FF2B5EF4-FFF2-40B4-BE49-F238E27FC236}">
                <a16:creationId xmlns:a16="http://schemas.microsoft.com/office/drawing/2014/main" id="{E6D958AA-AE8B-4644-B720-FCAF009EA243}"/>
              </a:ext>
            </a:extLst>
          </p:cNvPr>
          <p:cNvSpPr>
            <a:spLocks noGrp="1"/>
          </p:cNvSpPr>
          <p:nvPr>
            <p:ph type="subTitle" idx="1"/>
          </p:nvPr>
        </p:nvSpPr>
        <p:spPr>
          <a:xfrm>
            <a:off x="434284" y="4731476"/>
            <a:ext cx="3793642" cy="970905"/>
          </a:xfrm>
        </p:spPr>
        <p:txBody>
          <a:bodyPr>
            <a:normAutofit/>
          </a:bodyPr>
          <a:lstStyle/>
          <a:p>
            <a:r>
              <a:rPr lang="en-US">
                <a:solidFill>
                  <a:schemeClr val="tx1"/>
                </a:solidFill>
              </a:rPr>
              <a:t>Co-discoverer of the North Pole</a:t>
            </a:r>
          </a:p>
        </p:txBody>
      </p:sp>
    </p:spTree>
    <p:extLst>
      <p:ext uri="{BB962C8B-B14F-4D97-AF65-F5344CB8AC3E}">
        <p14:creationId xmlns:p14="http://schemas.microsoft.com/office/powerpoint/2010/main" val="364097146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4" name="Content Placeholder 3">
            <a:extLst>
              <a:ext uri="{FF2B5EF4-FFF2-40B4-BE49-F238E27FC236}">
                <a16:creationId xmlns:a16="http://schemas.microsoft.com/office/drawing/2014/main" id="{5DF6C65C-B740-40F7-A263-83E350947818}"/>
              </a:ext>
            </a:extLst>
          </p:cNvPr>
          <p:cNvPicPr>
            <a:picLocks noGrp="1" noChangeAspect="1"/>
          </p:cNvPicPr>
          <p:nvPr>
            <p:ph idx="1"/>
          </p:nvPr>
        </p:nvPicPr>
        <p:blipFill>
          <a:blip r:embed="rId3"/>
          <a:stretch>
            <a:fillRect/>
          </a:stretch>
        </p:blipFill>
        <p:spPr>
          <a:xfrm>
            <a:off x="643467" y="1070779"/>
            <a:ext cx="10905066" cy="4716441"/>
          </a:xfrm>
          <a:prstGeom prst="rect">
            <a:avLst/>
          </a:prstGeom>
        </p:spPr>
      </p:pic>
      <p:sp>
        <p:nvSpPr>
          <p:cNvPr id="19" name="Rectangle 18">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
        <p:nvSpPr>
          <p:cNvPr id="2" name="TextBox 1">
            <a:extLst>
              <a:ext uri="{FF2B5EF4-FFF2-40B4-BE49-F238E27FC236}">
                <a16:creationId xmlns:a16="http://schemas.microsoft.com/office/drawing/2014/main" id="{5F8DC288-B731-42C8-92F3-07A6D084B702}"/>
              </a:ext>
            </a:extLst>
          </p:cNvPr>
          <p:cNvSpPr txBox="1"/>
          <p:nvPr/>
        </p:nvSpPr>
        <p:spPr>
          <a:xfrm>
            <a:off x="621696" y="4238173"/>
            <a:ext cx="1453847" cy="1569660"/>
          </a:xfrm>
          <a:prstGeom prst="rect">
            <a:avLst/>
          </a:prstGeom>
          <a:noFill/>
        </p:spPr>
        <p:txBody>
          <a:bodyPr wrap="square" rtlCol="0">
            <a:spAutoFit/>
          </a:bodyPr>
          <a:lstStyle/>
          <a:p>
            <a:pPr algn="ctr"/>
            <a:r>
              <a:rPr lang="en-US" sz="1600" dirty="0"/>
              <a:t>Why do you think Matthew was able to learn so much without being in school?</a:t>
            </a:r>
          </a:p>
        </p:txBody>
      </p:sp>
    </p:spTree>
    <p:extLst>
      <p:ext uri="{BB962C8B-B14F-4D97-AF65-F5344CB8AC3E}">
        <p14:creationId xmlns:p14="http://schemas.microsoft.com/office/powerpoint/2010/main" val="331457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CBA6E-3845-473F-BD32-13F0B53A8E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C1A21B-424B-4DB9-97ED-EED605B0802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B4D02D6-6C60-4512-8965-44332B0B047C}"/>
              </a:ext>
            </a:extLst>
          </p:cNvPr>
          <p:cNvPicPr>
            <a:picLocks noChangeAspect="1"/>
          </p:cNvPicPr>
          <p:nvPr/>
        </p:nvPicPr>
        <p:blipFill>
          <a:blip r:embed="rId2"/>
          <a:stretch>
            <a:fillRect/>
          </a:stretch>
        </p:blipFill>
        <p:spPr>
          <a:xfrm>
            <a:off x="368710" y="784895"/>
            <a:ext cx="11430000" cy="4957697"/>
          </a:xfrm>
          <a:prstGeom prst="rect">
            <a:avLst/>
          </a:prstGeom>
        </p:spPr>
      </p:pic>
      <p:sp>
        <p:nvSpPr>
          <p:cNvPr id="5" name="TextBox 4">
            <a:extLst>
              <a:ext uri="{FF2B5EF4-FFF2-40B4-BE49-F238E27FC236}">
                <a16:creationId xmlns:a16="http://schemas.microsoft.com/office/drawing/2014/main" id="{14BECB97-0429-4B3E-9EF5-5FC46C12893B}"/>
              </a:ext>
            </a:extLst>
          </p:cNvPr>
          <p:cNvSpPr txBox="1"/>
          <p:nvPr/>
        </p:nvSpPr>
        <p:spPr>
          <a:xfrm>
            <a:off x="9165770" y="3759200"/>
            <a:ext cx="2657519" cy="830997"/>
          </a:xfrm>
          <a:prstGeom prst="rect">
            <a:avLst/>
          </a:prstGeom>
          <a:noFill/>
        </p:spPr>
        <p:txBody>
          <a:bodyPr wrap="square" rtlCol="0">
            <a:spAutoFit/>
          </a:bodyPr>
          <a:lstStyle/>
          <a:p>
            <a:pPr algn="ctr"/>
            <a:r>
              <a:rPr lang="en-US" sz="1600" b="1" dirty="0"/>
              <a:t>What does the author mean when she says “Matt proved so able”? </a:t>
            </a:r>
            <a:endParaRPr lang="en-US" sz="1600" dirty="0"/>
          </a:p>
        </p:txBody>
      </p:sp>
    </p:spTree>
    <p:extLst>
      <p:ext uri="{BB962C8B-B14F-4D97-AF65-F5344CB8AC3E}">
        <p14:creationId xmlns:p14="http://schemas.microsoft.com/office/powerpoint/2010/main" val="134071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77" name="Rectangle 76">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9" name="Group 7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80" name="Straight Connector 79">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84" name="Rectangle 83">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op of the World Map">
            <a:extLst>
              <a:ext uri="{FF2B5EF4-FFF2-40B4-BE49-F238E27FC236}">
                <a16:creationId xmlns:a16="http://schemas.microsoft.com/office/drawing/2014/main" id="{9DF7444F-5482-4C01-816A-B5C78389891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397" r="16877" b="2"/>
          <a:stretch/>
        </p:blipFill>
        <p:spPr bwMode="auto">
          <a:xfrm>
            <a:off x="3181739" y="10"/>
            <a:ext cx="9010261" cy="6857990"/>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88" name="Rectangle 87">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62127FD6-6EFC-4B13-BE9F-1B2FB716B129}"/>
              </a:ext>
            </a:extLst>
          </p:cNvPr>
          <p:cNvSpPr>
            <a:spLocks noGrp="1"/>
          </p:cNvSpPr>
          <p:nvPr>
            <p:ph type="title"/>
          </p:nvPr>
        </p:nvSpPr>
        <p:spPr>
          <a:xfrm>
            <a:off x="466525" y="1340361"/>
            <a:ext cx="3729162" cy="3341700"/>
          </a:xfrm>
        </p:spPr>
        <p:txBody>
          <a:bodyPr vert="horz" lIns="91440" tIns="45720" rIns="91440" bIns="45720" rtlCol="0" anchor="ctr">
            <a:normAutofit/>
          </a:bodyPr>
          <a:lstStyle/>
          <a:p>
            <a:pPr algn="ctr">
              <a:lnSpc>
                <a:spcPct val="83000"/>
              </a:lnSpc>
            </a:pPr>
            <a:r>
              <a:rPr lang="en-US" sz="3600" cap="all" spc="-100">
                <a:solidFill>
                  <a:schemeClr val="tx1"/>
                </a:solidFill>
              </a:rPr>
              <a:t>Where exactly is “the top of the world”?</a:t>
            </a:r>
            <a:br>
              <a:rPr lang="en-US" sz="3600" cap="all" spc="-100">
                <a:solidFill>
                  <a:schemeClr val="tx1"/>
                </a:solidFill>
              </a:rPr>
            </a:br>
            <a:endParaRPr lang="en-US" sz="3600" cap="all" spc="-100">
              <a:solidFill>
                <a:schemeClr val="tx1"/>
              </a:solidFill>
            </a:endParaRPr>
          </a:p>
        </p:txBody>
      </p:sp>
    </p:spTree>
    <p:extLst>
      <p:ext uri="{BB962C8B-B14F-4D97-AF65-F5344CB8AC3E}">
        <p14:creationId xmlns:p14="http://schemas.microsoft.com/office/powerpoint/2010/main" val="27602655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997C3-89F6-438E-B738-A9FD3B3A8D11}"/>
              </a:ext>
            </a:extLst>
          </p:cNvPr>
          <p:cNvSpPr>
            <a:spLocks noGrp="1"/>
          </p:cNvSpPr>
          <p:nvPr>
            <p:ph type="title"/>
          </p:nvPr>
        </p:nvSpPr>
        <p:spPr/>
        <p:txBody>
          <a:bodyPr/>
          <a:lstStyle/>
          <a:p>
            <a:r>
              <a:rPr lang="en-US" dirty="0"/>
              <a:t>Summarize Today’s Reading:</a:t>
            </a:r>
            <a:br>
              <a:rPr lang="en-US" dirty="0"/>
            </a:br>
            <a:r>
              <a:rPr lang="en-US" i="1" dirty="0"/>
              <a:t>Chronological Order</a:t>
            </a:r>
            <a:endParaRPr lang="en-US" dirty="0"/>
          </a:p>
        </p:txBody>
      </p:sp>
      <p:sp>
        <p:nvSpPr>
          <p:cNvPr id="4" name="Content Placeholder 2">
            <a:extLst>
              <a:ext uri="{FF2B5EF4-FFF2-40B4-BE49-F238E27FC236}">
                <a16:creationId xmlns:a16="http://schemas.microsoft.com/office/drawing/2014/main" id="{D6D60BA9-EF15-439B-B5BF-EA4B84C77F2A}"/>
              </a:ext>
            </a:extLst>
          </p:cNvPr>
          <p:cNvSpPr>
            <a:spLocks noGrp="1"/>
          </p:cNvSpPr>
          <p:nvPr>
            <p:ph idx="1"/>
          </p:nvPr>
        </p:nvSpPr>
        <p:spPr>
          <a:xfrm>
            <a:off x="1066800" y="2646947"/>
            <a:ext cx="10058400" cy="3306178"/>
          </a:xfrm>
        </p:spPr>
        <p:txBody>
          <a:bodyPr>
            <a:normAutofit/>
          </a:bodyPr>
          <a:lstStyle/>
          <a:p>
            <a:r>
              <a:rPr lang="en-US" sz="2800" dirty="0"/>
              <a:t>1866 Matthew Henson born in Maryland.</a:t>
            </a:r>
          </a:p>
          <a:p>
            <a:r>
              <a:rPr lang="en-US" sz="2800" dirty="0"/>
              <a:t>1879 At 13, left home to explore and was a cabin boy on a ship bound for China</a:t>
            </a:r>
          </a:p>
          <a:p>
            <a:r>
              <a:rPr lang="en-US" sz="2800" dirty="0"/>
              <a:t>1879-1884  Sails the world learning as he goes.</a:t>
            </a:r>
          </a:p>
          <a:p>
            <a:endParaRPr lang="en-US" dirty="0"/>
          </a:p>
        </p:txBody>
      </p:sp>
    </p:spTree>
    <p:extLst>
      <p:ext uri="{BB962C8B-B14F-4D97-AF65-F5344CB8AC3E}">
        <p14:creationId xmlns:p14="http://schemas.microsoft.com/office/powerpoint/2010/main" val="197220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B856B247-9427-4630-AA70-5B35F81AC793}"/>
              </a:ext>
            </a:extLst>
          </p:cNvPr>
          <p:cNvSpPr>
            <a:spLocks noGrp="1"/>
          </p:cNvSpPr>
          <p:nvPr>
            <p:ph type="title"/>
          </p:nvPr>
        </p:nvSpPr>
        <p:spPr>
          <a:xfrm>
            <a:off x="676240" y="875324"/>
            <a:ext cx="3536510" cy="5093520"/>
          </a:xfrm>
        </p:spPr>
        <p:txBody>
          <a:bodyPr>
            <a:normAutofit/>
          </a:bodyPr>
          <a:lstStyle/>
          <a:p>
            <a:pPr algn="ctr"/>
            <a:r>
              <a:rPr lang="en-US" sz="4400" b="1" dirty="0">
                <a:solidFill>
                  <a:schemeClr val="tx1"/>
                </a:solidFill>
              </a:rPr>
              <a:t>Vocabulary</a:t>
            </a:r>
          </a:p>
        </p:txBody>
      </p:sp>
      <p:sp>
        <p:nvSpPr>
          <p:cNvPr id="3" name="Content Placeholder 2">
            <a:extLst>
              <a:ext uri="{FF2B5EF4-FFF2-40B4-BE49-F238E27FC236}">
                <a16:creationId xmlns:a16="http://schemas.microsoft.com/office/drawing/2014/main" id="{14EC85EA-6598-4F19-ABE0-9B304B31BF9D}"/>
              </a:ext>
            </a:extLst>
          </p:cNvPr>
          <p:cNvSpPr>
            <a:spLocks noGrp="1"/>
          </p:cNvSpPr>
          <p:nvPr>
            <p:ph idx="1"/>
          </p:nvPr>
        </p:nvSpPr>
        <p:spPr>
          <a:xfrm>
            <a:off x="5478124" y="559477"/>
            <a:ext cx="5647076" cy="5475563"/>
          </a:xfrm>
        </p:spPr>
        <p:txBody>
          <a:bodyPr anchor="ctr">
            <a:normAutofit/>
          </a:bodyPr>
          <a:lstStyle/>
          <a:p>
            <a:r>
              <a:rPr lang="en-US" sz="4800" u="sng" dirty="0"/>
              <a:t>Navigate</a:t>
            </a:r>
          </a:p>
          <a:p>
            <a:pPr lvl="1"/>
            <a:r>
              <a:rPr lang="en-US" sz="1800" i="1" dirty="0"/>
              <a:t>Definition</a:t>
            </a:r>
            <a:r>
              <a:rPr lang="en-US" sz="1800" dirty="0"/>
              <a:t>: </a:t>
            </a:r>
            <a:r>
              <a:rPr lang="en-US" sz="1400" dirty="0"/>
              <a:t>to plan and direct the route of a ship, aircraft or any form of transportation</a:t>
            </a:r>
          </a:p>
          <a:p>
            <a:pPr lvl="1"/>
            <a:r>
              <a:rPr lang="en-US" sz="1800" i="1" dirty="0"/>
              <a:t>Example</a:t>
            </a:r>
            <a:r>
              <a:rPr lang="en-US" sz="1800" dirty="0"/>
              <a:t>: </a:t>
            </a:r>
            <a:r>
              <a:rPr lang="en-US" sz="1400" b="0" i="0" dirty="0">
                <a:effectLst/>
                <a:latin typeface="Source Sans Pro" panose="020B0503030403020204" pitchFamily="34" charset="0"/>
              </a:rPr>
              <a:t>Today many people use a GPS system on their phone or in their car to help them navigate from one place to another. It is called a navigation system. In our book, the author says that “soon Matt could navigate by the stars.” </a:t>
            </a:r>
            <a:r>
              <a:rPr lang="en-US" sz="1400" b="0" i="1" dirty="0">
                <a:effectLst/>
                <a:latin typeface="Source Sans Pro" panose="020B0503030403020204" pitchFamily="34" charset="0"/>
              </a:rPr>
              <a:t>Navigate</a:t>
            </a:r>
            <a:r>
              <a:rPr lang="en-US" sz="1400" b="0" i="0" dirty="0">
                <a:effectLst/>
                <a:latin typeface="Source Sans Pro" panose="020B0503030403020204" pitchFamily="34" charset="0"/>
              </a:rPr>
              <a:t> is to plan and direct a route of direction.</a:t>
            </a:r>
          </a:p>
          <a:p>
            <a:pPr lvl="1"/>
            <a:r>
              <a:rPr lang="en-US" sz="1800" i="1" dirty="0">
                <a:latin typeface="Source Sans Pro" panose="020B0503030403020204" pitchFamily="34" charset="0"/>
              </a:rPr>
              <a:t>Sentence</a:t>
            </a:r>
            <a:r>
              <a:rPr lang="en-US" sz="1800" dirty="0">
                <a:latin typeface="Source Sans Pro" panose="020B0503030403020204" pitchFamily="34" charset="0"/>
              </a:rPr>
              <a:t>: </a:t>
            </a:r>
            <a:r>
              <a:rPr lang="en-US" sz="1800" b="0" i="0" dirty="0">
                <a:solidFill>
                  <a:srgbClr val="222222"/>
                </a:solidFill>
                <a:effectLst/>
                <a:latin typeface="Source Sans Pro" panose="020B0503030403020204" pitchFamily="34" charset="0"/>
              </a:rPr>
              <a:t> </a:t>
            </a:r>
            <a:r>
              <a:rPr lang="en-US" sz="1400" b="0" i="0" dirty="0">
                <a:effectLst/>
                <a:latin typeface="Source Sans Pro" panose="020B0503030403020204" pitchFamily="34" charset="0"/>
              </a:rPr>
              <a:t>I help my mother navigate when _____. I like to navigate my way around _____.</a:t>
            </a:r>
            <a:endParaRPr lang="en-US" sz="1400" dirty="0"/>
          </a:p>
        </p:txBody>
      </p:sp>
    </p:spTree>
    <p:extLst>
      <p:ext uri="{BB962C8B-B14F-4D97-AF65-F5344CB8AC3E}">
        <p14:creationId xmlns:p14="http://schemas.microsoft.com/office/powerpoint/2010/main" val="37423396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B856B247-9427-4630-AA70-5B35F81AC793}"/>
              </a:ext>
            </a:extLst>
          </p:cNvPr>
          <p:cNvSpPr>
            <a:spLocks noGrp="1"/>
          </p:cNvSpPr>
          <p:nvPr>
            <p:ph type="title"/>
          </p:nvPr>
        </p:nvSpPr>
        <p:spPr>
          <a:xfrm>
            <a:off x="676240" y="875324"/>
            <a:ext cx="3536510" cy="5093520"/>
          </a:xfrm>
        </p:spPr>
        <p:txBody>
          <a:bodyPr>
            <a:normAutofit/>
          </a:bodyPr>
          <a:lstStyle/>
          <a:p>
            <a:pPr algn="ctr"/>
            <a:r>
              <a:rPr lang="en-US" sz="4400" b="1" dirty="0">
                <a:solidFill>
                  <a:schemeClr val="tx1"/>
                </a:solidFill>
              </a:rPr>
              <a:t>Vocabulary</a:t>
            </a:r>
          </a:p>
        </p:txBody>
      </p:sp>
      <p:sp>
        <p:nvSpPr>
          <p:cNvPr id="3" name="Content Placeholder 2">
            <a:extLst>
              <a:ext uri="{FF2B5EF4-FFF2-40B4-BE49-F238E27FC236}">
                <a16:creationId xmlns:a16="http://schemas.microsoft.com/office/drawing/2014/main" id="{14EC85EA-6598-4F19-ABE0-9B304B31BF9D}"/>
              </a:ext>
            </a:extLst>
          </p:cNvPr>
          <p:cNvSpPr>
            <a:spLocks noGrp="1"/>
          </p:cNvSpPr>
          <p:nvPr>
            <p:ph idx="1"/>
          </p:nvPr>
        </p:nvSpPr>
        <p:spPr>
          <a:xfrm>
            <a:off x="5478124" y="559477"/>
            <a:ext cx="5647076" cy="5475563"/>
          </a:xfrm>
        </p:spPr>
        <p:txBody>
          <a:bodyPr anchor="ctr">
            <a:normAutofit/>
          </a:bodyPr>
          <a:lstStyle/>
          <a:p>
            <a:r>
              <a:rPr lang="en-US" sz="4800" u="sng" dirty="0"/>
              <a:t>Course</a:t>
            </a:r>
          </a:p>
          <a:p>
            <a:pPr lvl="1"/>
            <a:r>
              <a:rPr lang="en-US" sz="1800" i="1" dirty="0"/>
              <a:t>Definition</a:t>
            </a:r>
            <a:r>
              <a:rPr lang="en-US" sz="1800" dirty="0"/>
              <a:t>: t</a:t>
            </a:r>
            <a:r>
              <a:rPr lang="en-US" dirty="0"/>
              <a:t>he route or direction one follows. It can mean when driving or walking, but it can also mean what you are going to do next in your life. </a:t>
            </a:r>
            <a:endParaRPr lang="en-US" sz="1400" dirty="0"/>
          </a:p>
          <a:p>
            <a:pPr lvl="1"/>
            <a:r>
              <a:rPr lang="en-US" sz="1800" i="1" dirty="0"/>
              <a:t>Example</a:t>
            </a:r>
            <a:r>
              <a:rPr lang="en-US" sz="1800" dirty="0"/>
              <a:t>: </a:t>
            </a:r>
            <a:r>
              <a:rPr lang="en-US" dirty="0"/>
              <a:t>The author tells us that “Matt left the sea, unsure of his course.” A </a:t>
            </a:r>
            <a:r>
              <a:rPr lang="en-US" i="1" dirty="0"/>
              <a:t>course </a:t>
            </a:r>
            <a:r>
              <a:rPr lang="en-US" dirty="0"/>
              <a:t>can be a plan for your life.</a:t>
            </a:r>
          </a:p>
          <a:p>
            <a:pPr lvl="1"/>
            <a:r>
              <a:rPr lang="en-US" sz="1800" i="1" dirty="0">
                <a:latin typeface="Source Sans Pro" panose="020B0503030403020204" pitchFamily="34" charset="0"/>
              </a:rPr>
              <a:t>Sentence</a:t>
            </a:r>
            <a:r>
              <a:rPr lang="en-US" sz="1800" dirty="0">
                <a:latin typeface="Source Sans Pro" panose="020B0503030403020204" pitchFamily="34" charset="0"/>
              </a:rPr>
              <a:t>: </a:t>
            </a:r>
            <a:r>
              <a:rPr lang="en-US" dirty="0"/>
              <a:t>The course through the woods was full of ________. I am influenced by ____ when planning the course of my life.</a:t>
            </a:r>
            <a:endParaRPr lang="en-US" sz="1400" dirty="0"/>
          </a:p>
        </p:txBody>
      </p:sp>
    </p:spTree>
    <p:extLst>
      <p:ext uri="{BB962C8B-B14F-4D97-AF65-F5344CB8AC3E}">
        <p14:creationId xmlns:p14="http://schemas.microsoft.com/office/powerpoint/2010/main" val="18065772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0FEC6-32E4-4304-BC53-2DA4E809E472}"/>
              </a:ext>
            </a:extLst>
          </p:cNvPr>
          <p:cNvSpPr>
            <a:spLocks noGrp="1"/>
          </p:cNvSpPr>
          <p:nvPr>
            <p:ph type="title"/>
          </p:nvPr>
        </p:nvSpPr>
        <p:spPr>
          <a:xfrm>
            <a:off x="373223" y="642594"/>
            <a:ext cx="11467323" cy="1371600"/>
          </a:xfrm>
        </p:spPr>
        <p:txBody>
          <a:bodyPr/>
          <a:lstStyle/>
          <a:p>
            <a:r>
              <a:rPr lang="en-US" dirty="0"/>
              <a:t>Day 1: </a:t>
            </a:r>
            <a:br>
              <a:rPr lang="en-US" dirty="0"/>
            </a:br>
            <a:r>
              <a:rPr lang="en-US" dirty="0"/>
              <a:t>Let’s Learn about Correlative Conjunctions</a:t>
            </a:r>
          </a:p>
        </p:txBody>
      </p:sp>
      <p:pic>
        <p:nvPicPr>
          <p:cNvPr id="4" name="Correlative Conjunctions">
            <a:hlinkClick r:id="" action="ppaction://media"/>
            <a:extLst>
              <a:ext uri="{FF2B5EF4-FFF2-40B4-BE49-F238E27FC236}">
                <a16:creationId xmlns:a16="http://schemas.microsoft.com/office/drawing/2014/main" id="{3FAD29D4-472F-455B-B5DB-E3A9687E168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73350" y="2103438"/>
            <a:ext cx="6843713" cy="3849687"/>
          </a:xfrm>
        </p:spPr>
      </p:pic>
    </p:spTree>
    <p:extLst>
      <p:ext uri="{BB962C8B-B14F-4D97-AF65-F5344CB8AC3E}">
        <p14:creationId xmlns:p14="http://schemas.microsoft.com/office/powerpoint/2010/main" val="153313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42657-3EF5-4C9D-AF97-9810817B37AB}"/>
              </a:ext>
            </a:extLst>
          </p:cNvPr>
          <p:cNvSpPr>
            <a:spLocks noGrp="1"/>
          </p:cNvSpPr>
          <p:nvPr>
            <p:ph type="title"/>
          </p:nvPr>
        </p:nvSpPr>
        <p:spPr/>
        <p:txBody>
          <a:bodyPr>
            <a:normAutofit/>
          </a:bodyPr>
          <a:lstStyle/>
          <a:p>
            <a:r>
              <a:rPr lang="en-US" sz="7200" u="sng" dirty="0"/>
              <a:t>Combining Sentences</a:t>
            </a:r>
          </a:p>
        </p:txBody>
      </p:sp>
      <p:sp>
        <p:nvSpPr>
          <p:cNvPr id="3" name="Content Placeholder 2">
            <a:extLst>
              <a:ext uri="{FF2B5EF4-FFF2-40B4-BE49-F238E27FC236}">
                <a16:creationId xmlns:a16="http://schemas.microsoft.com/office/drawing/2014/main" id="{2FE2DAC5-93A1-4AC4-8183-2DDC3E488A3C}"/>
              </a:ext>
            </a:extLst>
          </p:cNvPr>
          <p:cNvSpPr>
            <a:spLocks noGrp="1"/>
          </p:cNvSpPr>
          <p:nvPr>
            <p:ph idx="1"/>
          </p:nvPr>
        </p:nvSpPr>
        <p:spPr>
          <a:xfrm>
            <a:off x="1066800" y="2103120"/>
            <a:ext cx="10058400" cy="480282"/>
          </a:xfrm>
        </p:spPr>
        <p:txBody>
          <a:bodyPr>
            <a:normAutofit lnSpcReduction="10000"/>
          </a:bodyPr>
          <a:lstStyle/>
          <a:p>
            <a:r>
              <a:rPr lang="en-US" sz="2400" dirty="0"/>
              <a:t>How could we combine sentences using correlative conjunctions?</a:t>
            </a:r>
          </a:p>
          <a:p>
            <a:endParaRPr lang="en-US" dirty="0"/>
          </a:p>
        </p:txBody>
      </p:sp>
      <p:sp>
        <p:nvSpPr>
          <p:cNvPr id="4" name="TextBox 3">
            <a:extLst>
              <a:ext uri="{FF2B5EF4-FFF2-40B4-BE49-F238E27FC236}">
                <a16:creationId xmlns:a16="http://schemas.microsoft.com/office/drawing/2014/main" id="{02CFE4AE-657B-44C4-AA58-31A5B4C34BF1}"/>
              </a:ext>
            </a:extLst>
          </p:cNvPr>
          <p:cNvSpPr txBox="1"/>
          <p:nvPr/>
        </p:nvSpPr>
        <p:spPr>
          <a:xfrm>
            <a:off x="2272683" y="2885242"/>
            <a:ext cx="2787589" cy="646331"/>
          </a:xfrm>
          <a:prstGeom prst="rect">
            <a:avLst/>
          </a:prstGeom>
          <a:noFill/>
        </p:spPr>
        <p:txBody>
          <a:bodyPr wrap="square" rtlCol="0">
            <a:spAutoFit/>
          </a:bodyPr>
          <a:lstStyle/>
          <a:p>
            <a:r>
              <a:rPr lang="en-US" dirty="0">
                <a:solidFill>
                  <a:srgbClr val="0070C0"/>
                </a:solidFill>
              </a:rPr>
              <a:t>Matthew Henson could have stayed in Maryland.</a:t>
            </a:r>
          </a:p>
        </p:txBody>
      </p:sp>
      <p:sp>
        <p:nvSpPr>
          <p:cNvPr id="6" name="TextBox 5">
            <a:extLst>
              <a:ext uri="{FF2B5EF4-FFF2-40B4-BE49-F238E27FC236}">
                <a16:creationId xmlns:a16="http://schemas.microsoft.com/office/drawing/2014/main" id="{8720642F-392E-4C9E-9FCD-545BAA2366DD}"/>
              </a:ext>
            </a:extLst>
          </p:cNvPr>
          <p:cNvSpPr txBox="1"/>
          <p:nvPr/>
        </p:nvSpPr>
        <p:spPr>
          <a:xfrm>
            <a:off x="6455545" y="2885242"/>
            <a:ext cx="2787589" cy="646331"/>
          </a:xfrm>
          <a:prstGeom prst="rect">
            <a:avLst/>
          </a:prstGeom>
          <a:noFill/>
        </p:spPr>
        <p:txBody>
          <a:bodyPr wrap="square" rtlCol="0">
            <a:spAutoFit/>
          </a:bodyPr>
          <a:lstStyle/>
          <a:p>
            <a:r>
              <a:rPr lang="en-US" dirty="0">
                <a:solidFill>
                  <a:srgbClr val="FF0000"/>
                </a:solidFill>
              </a:rPr>
              <a:t>Matthew could have left to start a life of adventure</a:t>
            </a:r>
          </a:p>
        </p:txBody>
      </p:sp>
      <p:sp>
        <p:nvSpPr>
          <p:cNvPr id="7" name="TextBox 6">
            <a:extLst>
              <a:ext uri="{FF2B5EF4-FFF2-40B4-BE49-F238E27FC236}">
                <a16:creationId xmlns:a16="http://schemas.microsoft.com/office/drawing/2014/main" id="{8007C605-35F5-4B09-830B-1A5C7D72C1B8}"/>
              </a:ext>
            </a:extLst>
          </p:cNvPr>
          <p:cNvSpPr txBox="1"/>
          <p:nvPr/>
        </p:nvSpPr>
        <p:spPr>
          <a:xfrm>
            <a:off x="1217720" y="3833413"/>
            <a:ext cx="9756559" cy="369332"/>
          </a:xfrm>
          <a:prstGeom prst="rect">
            <a:avLst/>
          </a:prstGeom>
          <a:noFill/>
        </p:spPr>
        <p:txBody>
          <a:bodyPr wrap="square" rtlCol="0">
            <a:spAutoFit/>
          </a:bodyPr>
          <a:lstStyle/>
          <a:p>
            <a:r>
              <a:rPr lang="en-US" dirty="0"/>
              <a:t>Let’s combine them using correlative conjunctions.  How can you combine using </a:t>
            </a:r>
            <a:r>
              <a:rPr lang="en-US" i="1" dirty="0"/>
              <a:t> either </a:t>
            </a:r>
            <a:r>
              <a:rPr lang="en-US" dirty="0"/>
              <a:t>and </a:t>
            </a:r>
            <a:r>
              <a:rPr lang="en-US" i="1" dirty="0"/>
              <a:t>or?</a:t>
            </a:r>
            <a:endParaRPr lang="en-US" dirty="0"/>
          </a:p>
        </p:txBody>
      </p:sp>
      <p:sp>
        <p:nvSpPr>
          <p:cNvPr id="8" name="TextBox 7">
            <a:extLst>
              <a:ext uri="{FF2B5EF4-FFF2-40B4-BE49-F238E27FC236}">
                <a16:creationId xmlns:a16="http://schemas.microsoft.com/office/drawing/2014/main" id="{AD01E2C9-E8D9-4FF7-82F1-D7B292B8BC90}"/>
              </a:ext>
            </a:extLst>
          </p:cNvPr>
          <p:cNvSpPr txBox="1"/>
          <p:nvPr/>
        </p:nvSpPr>
        <p:spPr>
          <a:xfrm>
            <a:off x="976544" y="4749553"/>
            <a:ext cx="10315852" cy="646331"/>
          </a:xfrm>
          <a:prstGeom prst="rect">
            <a:avLst/>
          </a:prstGeom>
          <a:noFill/>
        </p:spPr>
        <p:txBody>
          <a:bodyPr wrap="square" rtlCol="0">
            <a:spAutoFit/>
          </a:bodyPr>
          <a:lstStyle/>
          <a:p>
            <a:r>
              <a:rPr lang="en-US" i="1" dirty="0"/>
              <a:t>Either </a:t>
            </a:r>
            <a:r>
              <a:rPr lang="en-US" dirty="0">
                <a:solidFill>
                  <a:srgbClr val="0070C0"/>
                </a:solidFill>
              </a:rPr>
              <a:t>Matthew Henson could have stayed in Maryland </a:t>
            </a:r>
            <a:r>
              <a:rPr lang="en-US" i="1" dirty="0"/>
              <a:t>or </a:t>
            </a:r>
            <a:r>
              <a:rPr lang="en-US" dirty="0">
                <a:solidFill>
                  <a:srgbClr val="FF0000"/>
                </a:solidFill>
              </a:rPr>
              <a:t>he could have left to star a life of adventure</a:t>
            </a:r>
            <a:r>
              <a:rPr lang="en-US" dirty="0"/>
              <a:t>.</a:t>
            </a:r>
          </a:p>
          <a:p>
            <a:endParaRPr lang="en-US" dirty="0"/>
          </a:p>
        </p:txBody>
      </p:sp>
    </p:spTree>
    <p:extLst>
      <p:ext uri="{BB962C8B-B14F-4D97-AF65-F5344CB8AC3E}">
        <p14:creationId xmlns:p14="http://schemas.microsoft.com/office/powerpoint/2010/main" val="152696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1EDC-D3BC-4071-98E8-F8D73126D952}"/>
              </a:ext>
            </a:extLst>
          </p:cNvPr>
          <p:cNvSpPr>
            <a:spLocks noGrp="1"/>
          </p:cNvSpPr>
          <p:nvPr>
            <p:ph type="title"/>
          </p:nvPr>
        </p:nvSpPr>
        <p:spPr/>
        <p:txBody>
          <a:bodyPr/>
          <a:lstStyle/>
          <a:p>
            <a:r>
              <a:rPr lang="en-US" sz="6000" dirty="0"/>
              <a:t>Your Assignments</a:t>
            </a:r>
            <a:r>
              <a:rPr lang="en-US" dirty="0"/>
              <a:t>:</a:t>
            </a:r>
          </a:p>
        </p:txBody>
      </p:sp>
      <p:sp>
        <p:nvSpPr>
          <p:cNvPr id="3" name="Content Placeholder 2">
            <a:extLst>
              <a:ext uri="{FF2B5EF4-FFF2-40B4-BE49-F238E27FC236}">
                <a16:creationId xmlns:a16="http://schemas.microsoft.com/office/drawing/2014/main" id="{F4F94914-7D96-44AD-8ACD-B0E59E9CBABF}"/>
              </a:ext>
            </a:extLst>
          </p:cNvPr>
          <p:cNvSpPr>
            <a:spLocks noGrp="1"/>
          </p:cNvSpPr>
          <p:nvPr>
            <p:ph idx="1"/>
          </p:nvPr>
        </p:nvSpPr>
        <p:spPr/>
        <p:txBody>
          <a:bodyPr>
            <a:normAutofit/>
          </a:bodyPr>
          <a:lstStyle/>
          <a:p>
            <a:r>
              <a:rPr lang="en-US" sz="3200" dirty="0">
                <a:solidFill>
                  <a:srgbClr val="0070C0"/>
                </a:solidFill>
              </a:rPr>
              <a:t>Complete the Day 1 Correlative Conjunctions – identify the correlative conjunctions in each sentence</a:t>
            </a:r>
          </a:p>
          <a:p>
            <a:r>
              <a:rPr lang="en-US" sz="3200" dirty="0">
                <a:solidFill>
                  <a:srgbClr val="FF0000"/>
                </a:solidFill>
              </a:rPr>
              <a:t>Write three questions you would ask Matthew Henson if you had the chance!  Think about what you are curious to know!</a:t>
            </a:r>
          </a:p>
        </p:txBody>
      </p:sp>
    </p:spTree>
    <p:extLst>
      <p:ext uri="{BB962C8B-B14F-4D97-AF65-F5344CB8AC3E}">
        <p14:creationId xmlns:p14="http://schemas.microsoft.com/office/powerpoint/2010/main" val="420148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963495DB-CDF8-43D0-9BC8-634629AD3C81}"/>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3700" cap="all" spc="-100">
                <a:solidFill>
                  <a:schemeClr val="bg1"/>
                </a:solidFill>
              </a:rPr>
              <a:t>Day 2: Keep On!  The Story of Matthew Henson</a:t>
            </a:r>
          </a:p>
        </p:txBody>
      </p:sp>
      <p:sp>
        <p:nvSpPr>
          <p:cNvPr id="33" name="Rectangle 32">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ext, book&#10;&#10;Description automatically generated">
            <a:extLst>
              <a:ext uri="{FF2B5EF4-FFF2-40B4-BE49-F238E27FC236}">
                <a16:creationId xmlns:a16="http://schemas.microsoft.com/office/drawing/2014/main" id="{E105D557-0FE1-4E75-87AA-FBABEB8A01C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377"/>
          <a:stretch/>
        </p:blipFill>
        <p:spPr>
          <a:xfrm>
            <a:off x="5386380" y="645106"/>
            <a:ext cx="6122617" cy="5564663"/>
          </a:xfrm>
          <a:prstGeom prst="rect">
            <a:avLst/>
          </a:prstGeom>
        </p:spPr>
      </p:pic>
    </p:spTree>
    <p:extLst>
      <p:ext uri="{BB962C8B-B14F-4D97-AF65-F5344CB8AC3E}">
        <p14:creationId xmlns:p14="http://schemas.microsoft.com/office/powerpoint/2010/main" val="381032950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45A28-6950-4494-B326-C5226EB7ABFD}"/>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ED35BF6-B576-4C82-8228-3B6FABE76AF8}"/>
              </a:ext>
            </a:extLst>
          </p:cNvPr>
          <p:cNvPicPr>
            <a:picLocks noChangeAspect="1"/>
          </p:cNvPicPr>
          <p:nvPr/>
        </p:nvPicPr>
        <p:blipFill>
          <a:blip r:embed="rId2"/>
          <a:stretch>
            <a:fillRect/>
          </a:stretch>
        </p:blipFill>
        <p:spPr>
          <a:xfrm>
            <a:off x="320391" y="938250"/>
            <a:ext cx="11551218" cy="5047487"/>
          </a:xfrm>
          <a:prstGeom prst="rect">
            <a:avLst/>
          </a:prstGeom>
        </p:spPr>
      </p:pic>
      <p:sp>
        <p:nvSpPr>
          <p:cNvPr id="6" name="Oval 5">
            <a:extLst>
              <a:ext uri="{FF2B5EF4-FFF2-40B4-BE49-F238E27FC236}">
                <a16:creationId xmlns:a16="http://schemas.microsoft.com/office/drawing/2014/main" id="{BE5FDFC7-7D7A-43E9-9B75-192719DE0690}"/>
              </a:ext>
            </a:extLst>
          </p:cNvPr>
          <p:cNvSpPr/>
          <p:nvPr/>
        </p:nvSpPr>
        <p:spPr>
          <a:xfrm>
            <a:off x="8995719" y="3707027"/>
            <a:ext cx="1260389" cy="37070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B78B7E2-A0BA-48E6-865D-41E3D719EF93}"/>
              </a:ext>
            </a:extLst>
          </p:cNvPr>
          <p:cNvSpPr txBox="1"/>
          <p:nvPr/>
        </p:nvSpPr>
        <p:spPr>
          <a:xfrm>
            <a:off x="9009205" y="5545285"/>
            <a:ext cx="2489200" cy="369332"/>
          </a:xfrm>
          <a:prstGeom prst="rect">
            <a:avLst/>
          </a:prstGeom>
          <a:noFill/>
        </p:spPr>
        <p:txBody>
          <a:bodyPr wrap="square" rtlCol="0">
            <a:spAutoFit/>
          </a:bodyPr>
          <a:lstStyle/>
          <a:p>
            <a:r>
              <a:rPr lang="en-US"/>
              <a:t>Co = Together</a:t>
            </a:r>
          </a:p>
        </p:txBody>
      </p:sp>
      <p:sp>
        <p:nvSpPr>
          <p:cNvPr id="11" name="Content Placeholder 10">
            <a:extLst>
              <a:ext uri="{FF2B5EF4-FFF2-40B4-BE49-F238E27FC236}">
                <a16:creationId xmlns:a16="http://schemas.microsoft.com/office/drawing/2014/main" id="{D3A5E0B6-7E1E-44C0-A534-D66A01252EB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6900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4" name="Content Placeholder 3">
            <a:extLst>
              <a:ext uri="{FF2B5EF4-FFF2-40B4-BE49-F238E27FC236}">
                <a16:creationId xmlns:a16="http://schemas.microsoft.com/office/drawing/2014/main" id="{31A2D33C-2458-4DD5-AAFE-0A2858D59F3A}"/>
              </a:ext>
            </a:extLst>
          </p:cNvPr>
          <p:cNvPicPr>
            <a:picLocks noGrp="1" noChangeAspect="1"/>
          </p:cNvPicPr>
          <p:nvPr>
            <p:ph idx="1"/>
          </p:nvPr>
        </p:nvPicPr>
        <p:blipFill>
          <a:blip r:embed="rId2"/>
          <a:stretch>
            <a:fillRect/>
          </a:stretch>
        </p:blipFill>
        <p:spPr>
          <a:xfrm>
            <a:off x="643467" y="1070779"/>
            <a:ext cx="10905066" cy="4716441"/>
          </a:xfrm>
          <a:prstGeom prst="rect">
            <a:avLst/>
          </a:prstGeom>
        </p:spPr>
      </p:pic>
      <p:sp>
        <p:nvSpPr>
          <p:cNvPr id="19" name="Rectangle 18">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
        <p:nvSpPr>
          <p:cNvPr id="10" name="TextBox 9">
            <a:extLst>
              <a:ext uri="{FF2B5EF4-FFF2-40B4-BE49-F238E27FC236}">
                <a16:creationId xmlns:a16="http://schemas.microsoft.com/office/drawing/2014/main" id="{4F503749-04D6-48AF-843D-9A406BBD077A}"/>
              </a:ext>
            </a:extLst>
          </p:cNvPr>
          <p:cNvSpPr txBox="1"/>
          <p:nvPr/>
        </p:nvSpPr>
        <p:spPr>
          <a:xfrm>
            <a:off x="3048740" y="5811992"/>
            <a:ext cx="6094520" cy="646331"/>
          </a:xfrm>
          <a:prstGeom prst="rect">
            <a:avLst/>
          </a:prstGeom>
          <a:noFill/>
        </p:spPr>
        <p:txBody>
          <a:bodyPr wrap="square">
            <a:spAutoFit/>
          </a:bodyPr>
          <a:lstStyle/>
          <a:p>
            <a:pPr algn="ctr"/>
            <a:r>
              <a:rPr lang="en-US" b="0" i="0" dirty="0">
                <a:solidFill>
                  <a:schemeClr val="bg1"/>
                </a:solidFill>
                <a:effectLst/>
                <a:latin typeface="Source Sans Pro" panose="020B0503030403020204" pitchFamily="34" charset="0"/>
              </a:rPr>
              <a:t>Why was it important for the explorers to learn from the Inuit? What could the Inuit people teach the explorers?</a:t>
            </a:r>
            <a:endParaRPr lang="en-US" dirty="0">
              <a:solidFill>
                <a:schemeClr val="bg1"/>
              </a:solidFill>
            </a:endParaRPr>
          </a:p>
        </p:txBody>
      </p:sp>
    </p:spTree>
    <p:extLst>
      <p:ext uri="{BB962C8B-B14F-4D97-AF65-F5344CB8AC3E}">
        <p14:creationId xmlns:p14="http://schemas.microsoft.com/office/powerpoint/2010/main" val="426380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5EB30-2A87-48A8-A7EA-71AB77993F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897144-AEEB-47A1-B86F-9CA186169A9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073D025-85B2-4A14-AB4F-D0A98549C0B6}"/>
              </a:ext>
            </a:extLst>
          </p:cNvPr>
          <p:cNvPicPr>
            <a:picLocks noChangeAspect="1"/>
          </p:cNvPicPr>
          <p:nvPr/>
        </p:nvPicPr>
        <p:blipFill>
          <a:blip r:embed="rId2"/>
          <a:stretch>
            <a:fillRect/>
          </a:stretch>
        </p:blipFill>
        <p:spPr>
          <a:xfrm>
            <a:off x="301840" y="642593"/>
            <a:ext cx="11444748" cy="4939033"/>
          </a:xfrm>
          <a:prstGeom prst="rect">
            <a:avLst/>
          </a:prstGeom>
        </p:spPr>
      </p:pic>
      <p:sp>
        <p:nvSpPr>
          <p:cNvPr id="6" name="TextBox 5">
            <a:extLst>
              <a:ext uri="{FF2B5EF4-FFF2-40B4-BE49-F238E27FC236}">
                <a16:creationId xmlns:a16="http://schemas.microsoft.com/office/drawing/2014/main" id="{0BDF9292-853F-487D-8A6E-71E951B19D98}"/>
              </a:ext>
            </a:extLst>
          </p:cNvPr>
          <p:cNvSpPr txBox="1"/>
          <p:nvPr/>
        </p:nvSpPr>
        <p:spPr>
          <a:xfrm>
            <a:off x="342649" y="5580005"/>
            <a:ext cx="11363130" cy="923330"/>
          </a:xfrm>
          <a:prstGeom prst="rect">
            <a:avLst/>
          </a:prstGeom>
          <a:noFill/>
        </p:spPr>
        <p:txBody>
          <a:bodyPr wrap="square" rtlCol="0">
            <a:spAutoFit/>
          </a:bodyPr>
          <a:lstStyle/>
          <a:p>
            <a:pPr algn="ctr"/>
            <a:r>
              <a:rPr lang="en-US" b="1" i="0" dirty="0">
                <a:solidFill>
                  <a:srgbClr val="222222"/>
                </a:solidFill>
                <a:effectLst/>
                <a:latin typeface="Source Sans Pro" panose="020B0503030403020204" pitchFamily="34" charset="0"/>
              </a:rPr>
              <a:t>Matthew Henson is talking about the conditions near the North Pole. There are 24 hours of darkness from mid-October through the end of January when the sun is between 12 and 18 degrees below the horizon. Imagine what that would be like.</a:t>
            </a:r>
            <a:endParaRPr lang="en-US" b="1" dirty="0"/>
          </a:p>
        </p:txBody>
      </p:sp>
    </p:spTree>
    <p:extLst>
      <p:ext uri="{BB962C8B-B14F-4D97-AF65-F5344CB8AC3E}">
        <p14:creationId xmlns:p14="http://schemas.microsoft.com/office/powerpoint/2010/main" val="136119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C179-5014-4A5B-BF30-660E39489B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DAF501-EB18-4AB3-81CC-517EB056BC3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0F62EA0-5A9D-49FC-B73E-A776AD012925}"/>
              </a:ext>
            </a:extLst>
          </p:cNvPr>
          <p:cNvPicPr>
            <a:picLocks noChangeAspect="1"/>
          </p:cNvPicPr>
          <p:nvPr/>
        </p:nvPicPr>
        <p:blipFill>
          <a:blip r:embed="rId2"/>
          <a:stretch>
            <a:fillRect/>
          </a:stretch>
        </p:blipFill>
        <p:spPr>
          <a:xfrm>
            <a:off x="417870" y="360521"/>
            <a:ext cx="11356259" cy="4945892"/>
          </a:xfrm>
          <a:prstGeom prst="rect">
            <a:avLst/>
          </a:prstGeom>
        </p:spPr>
      </p:pic>
      <p:sp>
        <p:nvSpPr>
          <p:cNvPr id="6" name="TextBox 5">
            <a:extLst>
              <a:ext uri="{FF2B5EF4-FFF2-40B4-BE49-F238E27FC236}">
                <a16:creationId xmlns:a16="http://schemas.microsoft.com/office/drawing/2014/main" id="{70D2F816-5318-46DE-9CE9-F28941F9E87A}"/>
              </a:ext>
            </a:extLst>
          </p:cNvPr>
          <p:cNvSpPr txBox="1"/>
          <p:nvPr/>
        </p:nvSpPr>
        <p:spPr>
          <a:xfrm>
            <a:off x="417870" y="5395339"/>
            <a:ext cx="11087590" cy="646331"/>
          </a:xfrm>
          <a:prstGeom prst="rect">
            <a:avLst/>
          </a:prstGeom>
          <a:noFill/>
        </p:spPr>
        <p:txBody>
          <a:bodyPr wrap="square">
            <a:spAutoFit/>
          </a:bodyPr>
          <a:lstStyle/>
          <a:p>
            <a:pPr algn="ctr"/>
            <a:r>
              <a:rPr lang="en-US" b="1" i="0" dirty="0">
                <a:solidFill>
                  <a:srgbClr val="222222"/>
                </a:solidFill>
                <a:effectLst/>
                <a:latin typeface="Source Sans Pro" panose="020B0503030403020204" pitchFamily="34" charset="0"/>
              </a:rPr>
              <a:t>When we read the phrase “unrelenting, desperate cold” I thought about how cold it gets here.</a:t>
            </a:r>
          </a:p>
          <a:p>
            <a:pPr algn="ctr"/>
            <a:r>
              <a:rPr lang="en-US" b="1" dirty="0">
                <a:solidFill>
                  <a:srgbClr val="222222"/>
                </a:solidFill>
                <a:latin typeface="Source Sans Pro" panose="020B0503030403020204" pitchFamily="34" charset="0"/>
              </a:rPr>
              <a:t>How cold does it get in Georgia?</a:t>
            </a:r>
            <a:endParaRPr lang="en-US" b="1" dirty="0"/>
          </a:p>
        </p:txBody>
      </p:sp>
      <p:sp>
        <p:nvSpPr>
          <p:cNvPr id="8" name="TextBox 7">
            <a:extLst>
              <a:ext uri="{FF2B5EF4-FFF2-40B4-BE49-F238E27FC236}">
                <a16:creationId xmlns:a16="http://schemas.microsoft.com/office/drawing/2014/main" id="{2A88D5AD-3997-4DAD-BD40-995D252F3D3E}"/>
              </a:ext>
            </a:extLst>
          </p:cNvPr>
          <p:cNvSpPr txBox="1"/>
          <p:nvPr/>
        </p:nvSpPr>
        <p:spPr>
          <a:xfrm>
            <a:off x="417870" y="5934534"/>
            <a:ext cx="11356259" cy="584775"/>
          </a:xfrm>
          <a:prstGeom prst="rect">
            <a:avLst/>
          </a:prstGeom>
          <a:noFill/>
        </p:spPr>
        <p:txBody>
          <a:bodyPr wrap="square">
            <a:spAutoFit/>
          </a:bodyPr>
          <a:lstStyle/>
          <a:p>
            <a:pPr algn="ctr"/>
            <a:r>
              <a:rPr lang="en-US" sz="1600" b="0" i="0" dirty="0">
                <a:solidFill>
                  <a:srgbClr val="222222"/>
                </a:solidFill>
                <a:effectLst/>
                <a:latin typeface="Source Sans Pro" panose="020B0503030403020204" pitchFamily="34" charset="0"/>
              </a:rPr>
              <a:t>At the North Pole the temperature can be as cold as 40 degrees below zero, and the high is no greater than 32 degrees which is the temperature that water freezes.</a:t>
            </a:r>
            <a:endParaRPr lang="en-US" sz="1600" dirty="0"/>
          </a:p>
        </p:txBody>
      </p:sp>
    </p:spTree>
    <p:extLst>
      <p:ext uri="{BB962C8B-B14F-4D97-AF65-F5344CB8AC3E}">
        <p14:creationId xmlns:p14="http://schemas.microsoft.com/office/powerpoint/2010/main" val="61827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57ED-04C1-4725-BFBF-AD80F19593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D9AC89-0296-481D-9BBE-9E7F354184C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77C7DC7-90B5-436D-A21F-5E3A60961624}"/>
              </a:ext>
            </a:extLst>
          </p:cNvPr>
          <p:cNvPicPr>
            <a:picLocks noChangeAspect="1"/>
          </p:cNvPicPr>
          <p:nvPr/>
        </p:nvPicPr>
        <p:blipFill>
          <a:blip r:embed="rId2"/>
          <a:stretch>
            <a:fillRect/>
          </a:stretch>
        </p:blipFill>
        <p:spPr>
          <a:xfrm>
            <a:off x="285481" y="437151"/>
            <a:ext cx="11621037" cy="5026524"/>
          </a:xfrm>
          <a:prstGeom prst="rect">
            <a:avLst/>
          </a:prstGeom>
        </p:spPr>
      </p:pic>
      <p:sp>
        <p:nvSpPr>
          <p:cNvPr id="5" name="Rectangle: Rounded Corners 4">
            <a:extLst>
              <a:ext uri="{FF2B5EF4-FFF2-40B4-BE49-F238E27FC236}">
                <a16:creationId xmlns:a16="http://schemas.microsoft.com/office/drawing/2014/main" id="{4082EDBA-52B3-4771-9881-E8C136FD4DBC}"/>
              </a:ext>
            </a:extLst>
          </p:cNvPr>
          <p:cNvSpPr/>
          <p:nvPr/>
        </p:nvSpPr>
        <p:spPr>
          <a:xfrm>
            <a:off x="559293" y="3429000"/>
            <a:ext cx="2112886" cy="921058"/>
          </a:xfrm>
          <a:prstGeom prst="roundRect">
            <a:avLst/>
          </a:prstGeom>
          <a:solidFill>
            <a:srgbClr val="FDD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6BD951C-6BC2-4AEA-8875-2C4967ADE00B}"/>
              </a:ext>
            </a:extLst>
          </p:cNvPr>
          <p:cNvSpPr txBox="1"/>
          <p:nvPr/>
        </p:nvSpPr>
        <p:spPr>
          <a:xfrm>
            <a:off x="630314" y="3429000"/>
            <a:ext cx="2112886" cy="954107"/>
          </a:xfrm>
          <a:prstGeom prst="rect">
            <a:avLst/>
          </a:prstGeom>
          <a:noFill/>
        </p:spPr>
        <p:txBody>
          <a:bodyPr wrap="square">
            <a:spAutoFit/>
          </a:bodyPr>
          <a:lstStyle/>
          <a:p>
            <a:r>
              <a:rPr lang="en-US" sz="1400" b="0" i="0" dirty="0">
                <a:solidFill>
                  <a:srgbClr val="222222"/>
                </a:solidFill>
                <a:effectLst/>
                <a:latin typeface="Source Sans Pro" panose="020B0503030403020204" pitchFamily="34" charset="0"/>
              </a:rPr>
              <a:t>What do you think it means that they spent the winter locked in the frozen sea?</a:t>
            </a:r>
            <a:endParaRPr lang="en-US" sz="1400" dirty="0"/>
          </a:p>
        </p:txBody>
      </p:sp>
    </p:spTree>
    <p:extLst>
      <p:ext uri="{BB962C8B-B14F-4D97-AF65-F5344CB8AC3E}">
        <p14:creationId xmlns:p14="http://schemas.microsoft.com/office/powerpoint/2010/main" val="9121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grpId="1" nodeType="clickEffect">
                                  <p:stCondLst>
                                    <p:cond delay="0"/>
                                  </p:stCondLst>
                                  <p:childTnLst>
                                    <p:animEffect transition="out" filter="randombar(horizontal)">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14" presetClass="exit" presetSubtype="10" fill="hold" grpId="0" nodeType="withEffect">
                                  <p:stCondLst>
                                    <p:cond delay="0"/>
                                  </p:stCondLst>
                                  <p:childTnLst>
                                    <p:animEffect transition="out" filter="randombar(horizontal)">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7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F82267F-C6E6-4AD3-8FFF-E9AFD96E2ECA}"/>
              </a:ext>
            </a:extLst>
          </p:cNvPr>
          <p:cNvPicPr>
            <a:picLocks noGrp="1" noChangeAspect="1"/>
          </p:cNvPicPr>
          <p:nvPr>
            <p:ph idx="1"/>
          </p:nvPr>
        </p:nvPicPr>
        <p:blipFill>
          <a:blip r:embed="rId2"/>
          <a:stretch>
            <a:fillRect/>
          </a:stretch>
        </p:blipFill>
        <p:spPr>
          <a:xfrm>
            <a:off x="477011" y="899288"/>
            <a:ext cx="11237975" cy="4804234"/>
          </a:xfrm>
          <a:prstGeom prst="rect">
            <a:avLst/>
          </a:prstGeom>
        </p:spPr>
      </p:pic>
      <p:sp>
        <p:nvSpPr>
          <p:cNvPr id="10" name="TextBox 9">
            <a:extLst>
              <a:ext uri="{FF2B5EF4-FFF2-40B4-BE49-F238E27FC236}">
                <a16:creationId xmlns:a16="http://schemas.microsoft.com/office/drawing/2014/main" id="{794AADA2-C77F-46F0-892E-DA1FB5703AA7}"/>
              </a:ext>
            </a:extLst>
          </p:cNvPr>
          <p:cNvSpPr txBox="1"/>
          <p:nvPr/>
        </p:nvSpPr>
        <p:spPr>
          <a:xfrm>
            <a:off x="1094173" y="5808678"/>
            <a:ext cx="6094520" cy="369332"/>
          </a:xfrm>
          <a:prstGeom prst="rect">
            <a:avLst/>
          </a:prstGeom>
          <a:noFill/>
        </p:spPr>
        <p:txBody>
          <a:bodyPr wrap="square">
            <a:spAutoFit/>
          </a:bodyPr>
          <a:lstStyle/>
          <a:p>
            <a:r>
              <a:rPr lang="en-US" b="0" i="0" dirty="0">
                <a:solidFill>
                  <a:srgbClr val="222222"/>
                </a:solidFill>
                <a:effectLst/>
                <a:latin typeface="Source Sans Pro" panose="020B0503030403020204" pitchFamily="34" charset="0"/>
              </a:rPr>
              <a:t>Why do you think the dogs behaved this way?</a:t>
            </a:r>
            <a:endParaRPr lang="en-US" dirty="0"/>
          </a:p>
        </p:txBody>
      </p:sp>
      <p:sp>
        <p:nvSpPr>
          <p:cNvPr id="3" name="Rectangle: Rounded Corners 2">
            <a:extLst>
              <a:ext uri="{FF2B5EF4-FFF2-40B4-BE49-F238E27FC236}">
                <a16:creationId xmlns:a16="http://schemas.microsoft.com/office/drawing/2014/main" id="{A835EB51-2B07-4113-9D15-AFBAFF22AC25}"/>
              </a:ext>
            </a:extLst>
          </p:cNvPr>
          <p:cNvSpPr/>
          <p:nvPr/>
        </p:nvSpPr>
        <p:spPr>
          <a:xfrm>
            <a:off x="8895425" y="3320249"/>
            <a:ext cx="2192785" cy="11097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EA99F9B-FEE9-4519-B964-34808DC88FFF}"/>
              </a:ext>
            </a:extLst>
          </p:cNvPr>
          <p:cNvSpPr txBox="1"/>
          <p:nvPr/>
        </p:nvSpPr>
        <p:spPr>
          <a:xfrm>
            <a:off x="8895424" y="3429000"/>
            <a:ext cx="2192786" cy="923330"/>
          </a:xfrm>
          <a:prstGeom prst="rect">
            <a:avLst/>
          </a:prstGeom>
          <a:noFill/>
        </p:spPr>
        <p:txBody>
          <a:bodyPr wrap="square" rtlCol="0">
            <a:spAutoFit/>
          </a:bodyPr>
          <a:lstStyle/>
          <a:p>
            <a:r>
              <a:rPr lang="en-US" b="0" i="0" dirty="0">
                <a:solidFill>
                  <a:srgbClr val="222222"/>
                </a:solidFill>
                <a:effectLst/>
                <a:latin typeface="Source Sans Pro" panose="020B0503030403020204" pitchFamily="34" charset="0"/>
              </a:rPr>
              <a:t>Why would the team only be inching forward each day?</a:t>
            </a:r>
            <a:endParaRPr lang="en-US" dirty="0"/>
          </a:p>
        </p:txBody>
      </p:sp>
    </p:spTree>
    <p:extLst>
      <p:ext uri="{BB962C8B-B14F-4D97-AF65-F5344CB8AC3E}">
        <p14:creationId xmlns:p14="http://schemas.microsoft.com/office/powerpoint/2010/main" val="397293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par>
                                <p:cTn id="20" presetID="6" presetClass="exit" presetSubtype="32" fill="hold" grpId="0" nodeType="withEffect">
                                  <p:stCondLst>
                                    <p:cond delay="0"/>
                                  </p:stCondLst>
                                  <p:childTnLst>
                                    <p:animEffect transition="out" filter="circle(out)">
                                      <p:cBhvr>
                                        <p:cTn id="21" dur="2000"/>
                                        <p:tgtEl>
                                          <p:spTgt spid="3"/>
                                        </p:tgtEl>
                                      </p:cBhvr>
                                    </p:animEffect>
                                    <p:set>
                                      <p:cBhvr>
                                        <p:cTn id="22"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99B25-4EC5-4266-9763-987C4ADF1765}"/>
              </a:ext>
            </a:extLst>
          </p:cNvPr>
          <p:cNvSpPr>
            <a:spLocks noGrp="1"/>
          </p:cNvSpPr>
          <p:nvPr>
            <p:ph type="title"/>
          </p:nvPr>
        </p:nvSpPr>
        <p:spPr/>
        <p:txBody>
          <a:bodyPr/>
          <a:lstStyle/>
          <a:p>
            <a:r>
              <a:rPr lang="en-US" dirty="0"/>
              <a:t>Summarize Today’s Reading – </a:t>
            </a:r>
            <a:r>
              <a:rPr lang="en-US" i="1" dirty="0"/>
              <a:t>Chronological Order</a:t>
            </a:r>
          </a:p>
        </p:txBody>
      </p:sp>
      <p:sp>
        <p:nvSpPr>
          <p:cNvPr id="3" name="Content Placeholder 2">
            <a:extLst>
              <a:ext uri="{FF2B5EF4-FFF2-40B4-BE49-F238E27FC236}">
                <a16:creationId xmlns:a16="http://schemas.microsoft.com/office/drawing/2014/main" id="{3C9556A4-8CA1-4709-A006-53CA3EFE030A}"/>
              </a:ext>
            </a:extLst>
          </p:cNvPr>
          <p:cNvSpPr>
            <a:spLocks noGrp="1"/>
          </p:cNvSpPr>
          <p:nvPr>
            <p:ph idx="1"/>
          </p:nvPr>
        </p:nvSpPr>
        <p:spPr/>
        <p:txBody>
          <a:bodyPr>
            <a:normAutofit/>
          </a:bodyPr>
          <a:lstStyle/>
          <a:p>
            <a:r>
              <a:rPr lang="en-US" sz="2800" dirty="0"/>
              <a:t>Matt and Peary explore  and learn about the artic</a:t>
            </a:r>
          </a:p>
          <a:p>
            <a:r>
              <a:rPr lang="en-US" sz="2800" dirty="0"/>
              <a:t>1906 Reached farthest north than anyone before</a:t>
            </a:r>
          </a:p>
          <a:p>
            <a:r>
              <a:rPr lang="en-US" sz="2800" dirty="0"/>
              <a:t>1909 Set out for the North Pole</a:t>
            </a:r>
          </a:p>
          <a:p>
            <a:endParaRPr lang="en-US" dirty="0"/>
          </a:p>
        </p:txBody>
      </p:sp>
    </p:spTree>
    <p:extLst>
      <p:ext uri="{BB962C8B-B14F-4D97-AF65-F5344CB8AC3E}">
        <p14:creationId xmlns:p14="http://schemas.microsoft.com/office/powerpoint/2010/main" val="230374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E9EDDFA-8F05-462B-8D3E-5B9C4FBC7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og sledding in Greenland - Greenland Tours">
            <a:extLst>
              <a:ext uri="{FF2B5EF4-FFF2-40B4-BE49-F238E27FC236}">
                <a16:creationId xmlns:a16="http://schemas.microsoft.com/office/drawing/2014/main" id="{94A5D54A-2E19-4ECC-8D85-97ED6CC2B9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68" r="30711" b="-1"/>
          <a:stretch/>
        </p:blipFill>
        <p:spPr bwMode="auto">
          <a:xfrm>
            <a:off x="887209" y="727628"/>
            <a:ext cx="5048055" cy="5415552"/>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143F9A23-3237-4ED6-A1E9-C0E6530E0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C63CD46D-4335-4BA4-842A-BF835A99C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56B247-9427-4630-AA70-5B35F81AC793}"/>
              </a:ext>
            </a:extLst>
          </p:cNvPr>
          <p:cNvSpPr>
            <a:spLocks noGrp="1"/>
          </p:cNvSpPr>
          <p:nvPr>
            <p:ph type="title"/>
          </p:nvPr>
        </p:nvSpPr>
        <p:spPr>
          <a:xfrm>
            <a:off x="7064082" y="642594"/>
            <a:ext cx="4472921" cy="1371600"/>
          </a:xfrm>
        </p:spPr>
        <p:txBody>
          <a:bodyPr>
            <a:normAutofit/>
          </a:bodyPr>
          <a:lstStyle/>
          <a:p>
            <a:r>
              <a:rPr lang="en-US" b="1"/>
              <a:t>Vocabulary</a:t>
            </a:r>
          </a:p>
        </p:txBody>
      </p:sp>
      <p:sp>
        <p:nvSpPr>
          <p:cNvPr id="3" name="Content Placeholder 2">
            <a:extLst>
              <a:ext uri="{FF2B5EF4-FFF2-40B4-BE49-F238E27FC236}">
                <a16:creationId xmlns:a16="http://schemas.microsoft.com/office/drawing/2014/main" id="{14EC85EA-6598-4F19-ABE0-9B304B31BF9D}"/>
              </a:ext>
            </a:extLst>
          </p:cNvPr>
          <p:cNvSpPr>
            <a:spLocks noGrp="1"/>
          </p:cNvSpPr>
          <p:nvPr>
            <p:ph idx="1"/>
          </p:nvPr>
        </p:nvSpPr>
        <p:spPr>
          <a:xfrm>
            <a:off x="7064082" y="2103120"/>
            <a:ext cx="4472922" cy="3931920"/>
          </a:xfrm>
        </p:spPr>
        <p:txBody>
          <a:bodyPr>
            <a:normAutofit/>
          </a:bodyPr>
          <a:lstStyle/>
          <a:p>
            <a:r>
              <a:rPr lang="en-US" u="sng"/>
              <a:t>Sledge</a:t>
            </a:r>
          </a:p>
          <a:p>
            <a:pPr lvl="1"/>
            <a:r>
              <a:rPr lang="en-US" i="1"/>
              <a:t>Definition</a:t>
            </a:r>
            <a:r>
              <a:rPr lang="en-US"/>
              <a:t>: </a:t>
            </a:r>
            <a:r>
              <a:rPr lang="en-US" dirty="0"/>
              <a:t>one kind of sled. It is used for carrying people and things. </a:t>
            </a:r>
          </a:p>
          <a:p>
            <a:pPr lvl="1"/>
            <a:r>
              <a:rPr lang="en-US" i="1"/>
              <a:t>Example</a:t>
            </a:r>
            <a:r>
              <a:rPr lang="en-US"/>
              <a:t>: The author tells us that t</a:t>
            </a:r>
            <a:r>
              <a:rPr lang="en-US" dirty="0"/>
              <a:t>he team “hauled everything by dog sledge to the Northernmost tip of Ellesmere Island. A </a:t>
            </a:r>
            <a:r>
              <a:rPr lang="en-US" i="1" dirty="0"/>
              <a:t>sledge</a:t>
            </a:r>
            <a:r>
              <a:rPr lang="en-US" dirty="0"/>
              <a:t> is a sled for carrying people and things.</a:t>
            </a:r>
          </a:p>
          <a:p>
            <a:pPr lvl="1"/>
            <a:r>
              <a:rPr lang="en-US" i="1">
                <a:latin typeface="Source Sans Pro" panose="020B0503030403020204" pitchFamily="34" charset="0"/>
              </a:rPr>
              <a:t>Sentence</a:t>
            </a:r>
            <a:r>
              <a:rPr lang="en-US">
                <a:latin typeface="Source Sans Pro" panose="020B0503030403020204" pitchFamily="34" charset="0"/>
              </a:rPr>
              <a:t>: </a:t>
            </a:r>
            <a:r>
              <a:rPr lang="en-US" dirty="0"/>
              <a:t>I would like to ride in a sledge if _____. I would have to travel to _____ to see a real sledge.</a:t>
            </a:r>
            <a:endParaRPr lang="en-US"/>
          </a:p>
        </p:txBody>
      </p:sp>
    </p:spTree>
    <p:extLst>
      <p:ext uri="{BB962C8B-B14F-4D97-AF65-F5344CB8AC3E}">
        <p14:creationId xmlns:p14="http://schemas.microsoft.com/office/powerpoint/2010/main" val="20816312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6B247-9427-4630-AA70-5B35F81AC793}"/>
              </a:ext>
            </a:extLst>
          </p:cNvPr>
          <p:cNvSpPr>
            <a:spLocks noGrp="1"/>
          </p:cNvSpPr>
          <p:nvPr>
            <p:ph type="title"/>
          </p:nvPr>
        </p:nvSpPr>
        <p:spPr>
          <a:xfrm>
            <a:off x="6579450" y="727627"/>
            <a:ext cx="4957553" cy="1645920"/>
          </a:xfrm>
        </p:spPr>
        <p:txBody>
          <a:bodyPr>
            <a:normAutofit/>
          </a:bodyPr>
          <a:lstStyle/>
          <a:p>
            <a:r>
              <a:rPr lang="en-US" b="1"/>
              <a:t>Vocabulary</a:t>
            </a:r>
          </a:p>
        </p:txBody>
      </p:sp>
      <p:sp>
        <p:nvSpPr>
          <p:cNvPr id="71" name="Rectangle 70">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73" name="Rectangle 72">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2050" name="Picture 2" descr="Grueling | Adjective | Definition of Grueling by Colwords">
            <a:extLst>
              <a:ext uri="{FF2B5EF4-FFF2-40B4-BE49-F238E27FC236}">
                <a16:creationId xmlns:a16="http://schemas.microsoft.com/office/drawing/2014/main" id="{66A9043E-611F-4467-8CD4-2EC94F7FCA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5256" y="1893029"/>
            <a:ext cx="4414438" cy="309010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4EC85EA-6598-4F19-ABE0-9B304B31BF9D}"/>
              </a:ext>
            </a:extLst>
          </p:cNvPr>
          <p:cNvSpPr>
            <a:spLocks noGrp="1"/>
          </p:cNvSpPr>
          <p:nvPr>
            <p:ph idx="1"/>
          </p:nvPr>
        </p:nvSpPr>
        <p:spPr>
          <a:xfrm>
            <a:off x="6579450" y="2538919"/>
            <a:ext cx="4957554" cy="3496120"/>
          </a:xfrm>
        </p:spPr>
        <p:txBody>
          <a:bodyPr>
            <a:normAutofit/>
          </a:bodyPr>
          <a:lstStyle/>
          <a:p>
            <a:r>
              <a:rPr lang="en-US" u="sng"/>
              <a:t>Grueling</a:t>
            </a:r>
          </a:p>
          <a:p>
            <a:pPr lvl="1"/>
            <a:r>
              <a:rPr lang="en-US" i="1"/>
              <a:t>Definition</a:t>
            </a:r>
            <a:r>
              <a:rPr lang="en-US"/>
              <a:t>: </a:t>
            </a:r>
            <a:r>
              <a:rPr lang="en-US" dirty="0"/>
              <a:t>extremely tiring and challenging</a:t>
            </a:r>
          </a:p>
          <a:p>
            <a:pPr lvl="1"/>
            <a:r>
              <a:rPr lang="en-US" i="1"/>
              <a:t>Example</a:t>
            </a:r>
            <a:r>
              <a:rPr lang="en-US"/>
              <a:t>: I</a:t>
            </a:r>
            <a:r>
              <a:rPr lang="en-US" dirty="0"/>
              <a:t>t is grueling to run a marathon. The explorers had to “make the fast and final dash of five grueling marches, one hundred thirty-three miles more.” </a:t>
            </a:r>
            <a:r>
              <a:rPr lang="en-US" i="1" dirty="0"/>
              <a:t>Grueling</a:t>
            </a:r>
            <a:r>
              <a:rPr lang="en-US" dirty="0"/>
              <a:t> means tiring and challenging..</a:t>
            </a:r>
          </a:p>
          <a:p>
            <a:pPr lvl="1"/>
            <a:r>
              <a:rPr lang="en-US" i="1">
                <a:latin typeface="Source Sans Pro" panose="020B0503030403020204" pitchFamily="34" charset="0"/>
              </a:rPr>
              <a:t>Sentence</a:t>
            </a:r>
            <a:r>
              <a:rPr lang="en-US">
                <a:latin typeface="Source Sans Pro" panose="020B0503030403020204" pitchFamily="34" charset="0"/>
              </a:rPr>
              <a:t>: </a:t>
            </a:r>
            <a:r>
              <a:rPr lang="en-US" dirty="0"/>
              <a:t>You can use that word: At school, I think _____ is grueling. My family went on a grueling trip to _____.</a:t>
            </a:r>
            <a:endParaRPr lang="en-US"/>
          </a:p>
        </p:txBody>
      </p:sp>
    </p:spTree>
    <p:extLst>
      <p:ext uri="{BB962C8B-B14F-4D97-AF65-F5344CB8AC3E}">
        <p14:creationId xmlns:p14="http://schemas.microsoft.com/office/powerpoint/2010/main" val="260379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2926080"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00"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F0BF32-5859-4089-A1D7-048ED05E1A98}"/>
              </a:ext>
            </a:extLst>
          </p:cNvPr>
          <p:cNvSpPr>
            <a:spLocks noGrp="1"/>
          </p:cNvSpPr>
          <p:nvPr>
            <p:ph type="title"/>
          </p:nvPr>
        </p:nvSpPr>
        <p:spPr>
          <a:xfrm>
            <a:off x="557720" y="612843"/>
            <a:ext cx="2312480" cy="1499738"/>
          </a:xfrm>
        </p:spPr>
        <p:txBody>
          <a:bodyPr anchor="b">
            <a:normAutofit/>
          </a:bodyPr>
          <a:lstStyle/>
          <a:p>
            <a:r>
              <a:rPr lang="en-US" sz="3200" u="sng" dirty="0"/>
              <a:t>Day 2:</a:t>
            </a:r>
            <a:r>
              <a:rPr lang="en-US" sz="3200" dirty="0"/>
              <a:t> Sentence Composing</a:t>
            </a:r>
          </a:p>
        </p:txBody>
      </p:sp>
      <p:sp>
        <p:nvSpPr>
          <p:cNvPr id="3" name="Content Placeholder 2">
            <a:extLst>
              <a:ext uri="{FF2B5EF4-FFF2-40B4-BE49-F238E27FC236}">
                <a16:creationId xmlns:a16="http://schemas.microsoft.com/office/drawing/2014/main" id="{FC970411-0562-4C56-B899-C5325EA92919}"/>
              </a:ext>
            </a:extLst>
          </p:cNvPr>
          <p:cNvSpPr>
            <a:spLocks noGrp="1"/>
          </p:cNvSpPr>
          <p:nvPr>
            <p:ph idx="1"/>
          </p:nvPr>
        </p:nvSpPr>
        <p:spPr>
          <a:xfrm>
            <a:off x="557720" y="2149813"/>
            <a:ext cx="2312479" cy="3854197"/>
          </a:xfrm>
        </p:spPr>
        <p:txBody>
          <a:bodyPr>
            <a:normAutofit/>
          </a:bodyPr>
          <a:lstStyle/>
          <a:p>
            <a:r>
              <a:rPr lang="en-US" sz="2800" dirty="0">
                <a:solidFill>
                  <a:schemeClr val="tx1">
                    <a:lumMod val="85000"/>
                    <a:lumOff val="15000"/>
                  </a:schemeClr>
                </a:solidFill>
              </a:rPr>
              <a:t>Use punctuation to separate items in a series.</a:t>
            </a:r>
          </a:p>
          <a:p>
            <a:endParaRPr lang="en-US" sz="1400" dirty="0">
              <a:solidFill>
                <a:schemeClr val="tx1">
                  <a:lumMod val="85000"/>
                  <a:lumOff val="15000"/>
                </a:schemeClr>
              </a:solidFill>
            </a:endParaRPr>
          </a:p>
        </p:txBody>
      </p:sp>
      <p:sp>
        <p:nvSpPr>
          <p:cNvPr id="15" name="Rectangle 14">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764" y="413053"/>
            <a:ext cx="8212114" cy="6064596"/>
          </a:xfrm>
          <a:prstGeom prst="rect">
            <a:avLst/>
          </a:prstGeom>
          <a:noFill/>
          <a:ln w="6350" cap="sq" cmpd="sng" algn="ctr">
            <a:solidFill>
              <a:srgbClr val="404040"/>
            </a:solidFill>
            <a:prstDash val="solid"/>
            <a:miter lim="800000"/>
          </a:ln>
          <a:effectLst/>
        </p:spPr>
      </p:sp>
      <p:pic>
        <p:nvPicPr>
          <p:cNvPr id="4" name="Online Media 3" title="COMMAS IN A SERIES | English Lesson">
            <a:hlinkClick r:id="" action="ppaction://media"/>
            <a:extLst>
              <a:ext uri="{FF2B5EF4-FFF2-40B4-BE49-F238E27FC236}">
                <a16:creationId xmlns:a16="http://schemas.microsoft.com/office/drawing/2014/main" id="{CCE1FBB6-309F-406B-ABBF-37F608637DE1}"/>
              </a:ext>
            </a:extLst>
          </p:cNvPr>
          <p:cNvPicPr>
            <a:picLocks noRot="1" noChangeAspect="1"/>
          </p:cNvPicPr>
          <p:nvPr>
            <a:videoFile r:link="rId1"/>
          </p:nvPr>
        </p:nvPicPr>
        <p:blipFill>
          <a:blip r:embed="rId3"/>
          <a:stretch>
            <a:fillRect/>
          </a:stretch>
        </p:blipFill>
        <p:spPr>
          <a:xfrm>
            <a:off x="4049422" y="1407551"/>
            <a:ext cx="7237877" cy="4071305"/>
          </a:xfrm>
          <a:prstGeom prst="rect">
            <a:avLst/>
          </a:prstGeom>
        </p:spPr>
      </p:pic>
    </p:spTree>
    <p:extLst>
      <p:ext uri="{BB962C8B-B14F-4D97-AF65-F5344CB8AC3E}">
        <p14:creationId xmlns:p14="http://schemas.microsoft.com/office/powerpoint/2010/main" val="3825807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6DDA-ED42-410F-AE97-FE3E1C0B37B1}"/>
              </a:ext>
            </a:extLst>
          </p:cNvPr>
          <p:cNvSpPr>
            <a:spLocks noGrp="1"/>
          </p:cNvSpPr>
          <p:nvPr>
            <p:ph type="title"/>
          </p:nvPr>
        </p:nvSpPr>
        <p:spPr/>
        <p:txBody>
          <a:bodyPr/>
          <a:lstStyle/>
          <a:p>
            <a:r>
              <a:rPr lang="en-US" dirty="0"/>
              <a:t>Day 2: Sentence Composing</a:t>
            </a:r>
          </a:p>
        </p:txBody>
      </p:sp>
      <p:sp>
        <p:nvSpPr>
          <p:cNvPr id="3" name="Content Placeholder 2">
            <a:extLst>
              <a:ext uri="{FF2B5EF4-FFF2-40B4-BE49-F238E27FC236}">
                <a16:creationId xmlns:a16="http://schemas.microsoft.com/office/drawing/2014/main" id="{DB7E5A0F-6742-42D2-A275-3EA6A27B45DB}"/>
              </a:ext>
            </a:extLst>
          </p:cNvPr>
          <p:cNvSpPr>
            <a:spLocks noGrp="1"/>
          </p:cNvSpPr>
          <p:nvPr>
            <p:ph idx="1"/>
          </p:nvPr>
        </p:nvSpPr>
        <p:spPr>
          <a:xfrm>
            <a:off x="1066800" y="2103120"/>
            <a:ext cx="10058400" cy="1527847"/>
          </a:xfrm>
        </p:spPr>
        <p:txBody>
          <a:bodyPr>
            <a:normAutofit fontScale="92500" lnSpcReduction="10000"/>
          </a:bodyPr>
          <a:lstStyle/>
          <a:p>
            <a:r>
              <a:rPr lang="en-US" dirty="0"/>
              <a:t>How can I join sentences to make sense?</a:t>
            </a:r>
          </a:p>
          <a:p>
            <a:pPr marL="0" indent="0" algn="l">
              <a:buNone/>
            </a:pPr>
            <a:r>
              <a:rPr lang="en-US" sz="2000" b="0" i="1" dirty="0">
                <a:solidFill>
                  <a:srgbClr val="00B0F0"/>
                </a:solidFill>
                <a:effectLst/>
                <a:latin typeface="Source Sans Pro" panose="020B0503030403020204" pitchFamily="34" charset="0"/>
              </a:rPr>
              <a:t>Matt took the time to listen.</a:t>
            </a:r>
            <a:endParaRPr lang="en-US" sz="2000" b="0" i="0" dirty="0">
              <a:solidFill>
                <a:srgbClr val="00B0F0"/>
              </a:solidFill>
              <a:effectLst/>
              <a:latin typeface="Source Sans Pro" panose="020B0503030403020204" pitchFamily="34" charset="0"/>
            </a:endParaRPr>
          </a:p>
          <a:p>
            <a:pPr marL="0" indent="0" algn="l">
              <a:buNone/>
            </a:pPr>
            <a:r>
              <a:rPr lang="en-US" sz="2000" b="0" i="1" dirty="0">
                <a:solidFill>
                  <a:srgbClr val="00B0F0"/>
                </a:solidFill>
                <a:effectLst/>
                <a:latin typeface="Source Sans Pro" panose="020B0503030403020204" pitchFamily="34" charset="0"/>
              </a:rPr>
              <a:t>Matt took the time to learn their language.</a:t>
            </a:r>
            <a:endParaRPr lang="en-US" sz="2000" b="0" i="0" dirty="0">
              <a:solidFill>
                <a:srgbClr val="00B0F0"/>
              </a:solidFill>
              <a:effectLst/>
              <a:latin typeface="Source Sans Pro" panose="020B0503030403020204" pitchFamily="34" charset="0"/>
            </a:endParaRPr>
          </a:p>
          <a:p>
            <a:pPr marL="0" indent="0" algn="l">
              <a:buNone/>
            </a:pPr>
            <a:r>
              <a:rPr lang="en-US" sz="2000" b="0" i="1" dirty="0">
                <a:solidFill>
                  <a:srgbClr val="00B0F0"/>
                </a:solidFill>
                <a:effectLst/>
                <a:latin typeface="Source Sans Pro" panose="020B0503030403020204" pitchFamily="34" charset="0"/>
              </a:rPr>
              <a:t>Matt took the time to make friends.</a:t>
            </a:r>
            <a:endParaRPr lang="en-US" sz="2000" b="0" i="0" dirty="0">
              <a:solidFill>
                <a:srgbClr val="00B0F0"/>
              </a:solidFill>
              <a:effectLst/>
              <a:latin typeface="Source Sans Pro" panose="020B0503030403020204" pitchFamily="34" charset="0"/>
            </a:endParaRPr>
          </a:p>
        </p:txBody>
      </p:sp>
      <p:sp>
        <p:nvSpPr>
          <p:cNvPr id="5" name="TextBox 4">
            <a:extLst>
              <a:ext uri="{FF2B5EF4-FFF2-40B4-BE49-F238E27FC236}">
                <a16:creationId xmlns:a16="http://schemas.microsoft.com/office/drawing/2014/main" id="{E5253B80-CB2D-4880-9D93-6A7147E208B5}"/>
              </a:ext>
            </a:extLst>
          </p:cNvPr>
          <p:cNvSpPr txBox="1"/>
          <p:nvPr/>
        </p:nvSpPr>
        <p:spPr>
          <a:xfrm>
            <a:off x="5719439" y="2242565"/>
            <a:ext cx="6094520" cy="1477328"/>
          </a:xfrm>
          <a:prstGeom prst="rect">
            <a:avLst/>
          </a:prstGeom>
          <a:noFill/>
        </p:spPr>
        <p:txBody>
          <a:bodyPr wrap="square">
            <a:spAutoFit/>
          </a:bodyPr>
          <a:lstStyle/>
          <a:p>
            <a:r>
              <a:rPr lang="en-US" b="0" i="0" dirty="0">
                <a:solidFill>
                  <a:srgbClr val="222222"/>
                </a:solidFill>
                <a:effectLst/>
                <a:latin typeface="Source Sans Pro" panose="020B0503030403020204" pitchFamily="34" charset="0"/>
              </a:rPr>
              <a:t>Think about the relationship of ideas. Are these similar things? Does one cause another? Are they in time order? Are they contrasting? Your choice of linking words has to be driven by meaning. You also want to be sure that you are not repeating information unnecessarily.</a:t>
            </a:r>
            <a:endParaRPr lang="en-US" dirty="0"/>
          </a:p>
        </p:txBody>
      </p:sp>
      <p:sp>
        <p:nvSpPr>
          <p:cNvPr id="6" name="TextBox 5">
            <a:extLst>
              <a:ext uri="{FF2B5EF4-FFF2-40B4-BE49-F238E27FC236}">
                <a16:creationId xmlns:a16="http://schemas.microsoft.com/office/drawing/2014/main" id="{1928B296-747F-4824-B24E-658DDF188B11}"/>
              </a:ext>
            </a:extLst>
          </p:cNvPr>
          <p:cNvSpPr txBox="1"/>
          <p:nvPr/>
        </p:nvSpPr>
        <p:spPr>
          <a:xfrm>
            <a:off x="958788" y="4154750"/>
            <a:ext cx="10298097" cy="1569660"/>
          </a:xfrm>
          <a:prstGeom prst="rect">
            <a:avLst/>
          </a:prstGeom>
          <a:noFill/>
        </p:spPr>
        <p:txBody>
          <a:bodyPr wrap="square" rtlCol="0">
            <a:spAutoFit/>
          </a:bodyPr>
          <a:lstStyle/>
          <a:p>
            <a:r>
              <a:rPr lang="en-US" sz="4800" dirty="0">
                <a:solidFill>
                  <a:srgbClr val="00B0F0"/>
                </a:solidFill>
              </a:rPr>
              <a:t>Matt took the time to listen</a:t>
            </a:r>
            <a:r>
              <a:rPr lang="en-US" sz="4800" dirty="0"/>
              <a:t>, </a:t>
            </a:r>
            <a:r>
              <a:rPr lang="en-US" sz="4800" dirty="0">
                <a:solidFill>
                  <a:srgbClr val="00B0F0"/>
                </a:solidFill>
              </a:rPr>
              <a:t>to learn their language</a:t>
            </a:r>
            <a:r>
              <a:rPr lang="en-US" sz="4800" dirty="0"/>
              <a:t>, and </a:t>
            </a:r>
            <a:r>
              <a:rPr lang="en-US" sz="4800" dirty="0">
                <a:solidFill>
                  <a:srgbClr val="00B0F0"/>
                </a:solidFill>
              </a:rPr>
              <a:t>to make friends</a:t>
            </a:r>
            <a:r>
              <a:rPr lang="en-US" sz="4800" dirty="0"/>
              <a:t>.</a:t>
            </a:r>
          </a:p>
        </p:txBody>
      </p:sp>
      <p:sp>
        <p:nvSpPr>
          <p:cNvPr id="8" name="Arrow: Down 7">
            <a:extLst>
              <a:ext uri="{FF2B5EF4-FFF2-40B4-BE49-F238E27FC236}">
                <a16:creationId xmlns:a16="http://schemas.microsoft.com/office/drawing/2014/main" id="{C1EA6863-02F1-40A6-8D53-9EAAA2ABFC79}"/>
              </a:ext>
            </a:extLst>
          </p:cNvPr>
          <p:cNvSpPr/>
          <p:nvPr/>
        </p:nvSpPr>
        <p:spPr>
          <a:xfrm rot="2515264">
            <a:off x="9183231" y="2286958"/>
            <a:ext cx="2021305" cy="230832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C614A9D-9087-4782-9F10-343473A18CCB}"/>
              </a:ext>
            </a:extLst>
          </p:cNvPr>
          <p:cNvSpPr txBox="1"/>
          <p:nvPr/>
        </p:nvSpPr>
        <p:spPr>
          <a:xfrm rot="18788879">
            <a:off x="9239385" y="3011415"/>
            <a:ext cx="2059477" cy="646331"/>
          </a:xfrm>
          <a:prstGeom prst="rect">
            <a:avLst/>
          </a:prstGeom>
          <a:noFill/>
        </p:spPr>
        <p:txBody>
          <a:bodyPr wrap="square" rtlCol="0">
            <a:spAutoFit/>
          </a:bodyPr>
          <a:lstStyle/>
          <a:p>
            <a:r>
              <a:rPr lang="en-US" dirty="0"/>
              <a:t>All things Matt took time to do</a:t>
            </a:r>
          </a:p>
        </p:txBody>
      </p:sp>
    </p:spTree>
    <p:extLst>
      <p:ext uri="{BB962C8B-B14F-4D97-AF65-F5344CB8AC3E}">
        <p14:creationId xmlns:p14="http://schemas.microsoft.com/office/powerpoint/2010/main" val="377927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B949D8D-8E17-4DBF-BEA8-13C57BF63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BC6FC45-D4D9-4025-91DA-272D318D3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EA284212-C175-4C82-B112-A5208F70C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08135C-6567-4363-A9ED-F96D21CF4F45}"/>
              </a:ext>
            </a:extLst>
          </p:cNvPr>
          <p:cNvSpPr>
            <a:spLocks noGrp="1"/>
          </p:cNvSpPr>
          <p:nvPr>
            <p:ph type="title"/>
          </p:nvPr>
        </p:nvSpPr>
        <p:spPr>
          <a:xfrm>
            <a:off x="868680" y="642593"/>
            <a:ext cx="6281928" cy="1744183"/>
          </a:xfrm>
        </p:spPr>
        <p:txBody>
          <a:bodyPr>
            <a:normAutofit/>
          </a:bodyPr>
          <a:lstStyle/>
          <a:p>
            <a:r>
              <a:rPr lang="en-US" sz="3900"/>
              <a:t>Day 1: Read First half of Keep On! The Story of Matthew Henson</a:t>
            </a:r>
          </a:p>
        </p:txBody>
      </p:sp>
      <p:sp>
        <p:nvSpPr>
          <p:cNvPr id="5" name="Content Placeholder 4">
            <a:extLst>
              <a:ext uri="{FF2B5EF4-FFF2-40B4-BE49-F238E27FC236}">
                <a16:creationId xmlns:a16="http://schemas.microsoft.com/office/drawing/2014/main" id="{EB064DBA-FE49-4CC2-93C1-D43C59D70951}"/>
              </a:ext>
            </a:extLst>
          </p:cNvPr>
          <p:cNvSpPr>
            <a:spLocks noGrp="1"/>
          </p:cNvSpPr>
          <p:nvPr>
            <p:ph idx="1"/>
          </p:nvPr>
        </p:nvSpPr>
        <p:spPr>
          <a:xfrm>
            <a:off x="868680" y="2386584"/>
            <a:ext cx="6281928" cy="3648456"/>
          </a:xfrm>
        </p:spPr>
        <p:txBody>
          <a:bodyPr>
            <a:normAutofit/>
          </a:bodyPr>
          <a:lstStyle/>
          <a:p>
            <a:r>
              <a:rPr lang="en-US" sz="2800" u="sng"/>
              <a:t>Biography</a:t>
            </a:r>
          </a:p>
          <a:p>
            <a:pPr lvl="1"/>
            <a:r>
              <a:rPr lang="en-US" sz="2800"/>
              <a:t>Bio = life</a:t>
            </a:r>
          </a:p>
          <a:p>
            <a:pPr lvl="1"/>
            <a:r>
              <a:rPr lang="en-US" sz="2800"/>
              <a:t>Graph = writing</a:t>
            </a:r>
          </a:p>
        </p:txBody>
      </p:sp>
      <p:sp>
        <p:nvSpPr>
          <p:cNvPr id="77" name="Rectangle 76">
            <a:extLst>
              <a:ext uri="{FF2B5EF4-FFF2-40B4-BE49-F238E27FC236}">
                <a16:creationId xmlns:a16="http://schemas.microsoft.com/office/drawing/2014/main" id="{619EC706-8928-4DFD-8084-35D599EB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Negro Explorer At The North Pole: Henson, Matthew A., Mitchell ...">
            <a:extLst>
              <a:ext uri="{FF2B5EF4-FFF2-40B4-BE49-F238E27FC236}">
                <a16:creationId xmlns:a16="http://schemas.microsoft.com/office/drawing/2014/main" id="{BC5FE93D-69D0-4E67-8B95-B66038391C1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16242" y="933466"/>
            <a:ext cx="3322121" cy="4992258"/>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8" descr="A screenshot of a cell phone&#10;&#10;Description automatically generated">
            <a:extLst>
              <a:ext uri="{FF2B5EF4-FFF2-40B4-BE49-F238E27FC236}">
                <a16:creationId xmlns:a16="http://schemas.microsoft.com/office/drawing/2014/main" id="{06CC9E69-521C-49EC-8112-C7A430F17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8840" y="3237470"/>
            <a:ext cx="3863937" cy="3248221"/>
          </a:xfrm>
          <a:prstGeom prst="rect">
            <a:avLst/>
          </a:prstGeom>
        </p:spPr>
      </p:pic>
      <p:cxnSp>
        <p:nvCxnSpPr>
          <p:cNvPr id="7" name="Straight Arrow Connector 6">
            <a:extLst>
              <a:ext uri="{FF2B5EF4-FFF2-40B4-BE49-F238E27FC236}">
                <a16:creationId xmlns:a16="http://schemas.microsoft.com/office/drawing/2014/main" id="{66C2E9A8-0780-4128-820A-1708BE2EE8F2}"/>
              </a:ext>
            </a:extLst>
          </p:cNvPr>
          <p:cNvCxnSpPr/>
          <p:nvPr/>
        </p:nvCxnSpPr>
        <p:spPr>
          <a:xfrm flipV="1">
            <a:off x="5808133" y="3237470"/>
            <a:ext cx="2508109" cy="1199063"/>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6846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6DDA-ED42-410F-AE97-FE3E1C0B37B1}"/>
              </a:ext>
            </a:extLst>
          </p:cNvPr>
          <p:cNvSpPr>
            <a:spLocks noGrp="1"/>
          </p:cNvSpPr>
          <p:nvPr>
            <p:ph type="title"/>
          </p:nvPr>
        </p:nvSpPr>
        <p:spPr/>
        <p:txBody>
          <a:bodyPr/>
          <a:lstStyle/>
          <a:p>
            <a:r>
              <a:rPr lang="en-US" dirty="0"/>
              <a:t>Day 2: Sentence Composing</a:t>
            </a:r>
          </a:p>
        </p:txBody>
      </p:sp>
      <p:sp>
        <p:nvSpPr>
          <p:cNvPr id="3" name="Content Placeholder 2">
            <a:extLst>
              <a:ext uri="{FF2B5EF4-FFF2-40B4-BE49-F238E27FC236}">
                <a16:creationId xmlns:a16="http://schemas.microsoft.com/office/drawing/2014/main" id="{DB7E5A0F-6742-42D2-A275-3EA6A27B45DB}"/>
              </a:ext>
            </a:extLst>
          </p:cNvPr>
          <p:cNvSpPr>
            <a:spLocks noGrp="1"/>
          </p:cNvSpPr>
          <p:nvPr>
            <p:ph idx="1"/>
          </p:nvPr>
        </p:nvSpPr>
        <p:spPr>
          <a:xfrm>
            <a:off x="1066800" y="2103120"/>
            <a:ext cx="4652639" cy="1949116"/>
          </a:xfrm>
        </p:spPr>
        <p:txBody>
          <a:bodyPr>
            <a:normAutofit lnSpcReduction="10000"/>
          </a:bodyPr>
          <a:lstStyle/>
          <a:p>
            <a:r>
              <a:rPr lang="en-US" dirty="0"/>
              <a:t>How can I join sentences to make sense?</a:t>
            </a:r>
          </a:p>
          <a:p>
            <a:r>
              <a:rPr lang="en-US" sz="2000" i="1" dirty="0">
                <a:solidFill>
                  <a:srgbClr val="00B0F0"/>
                </a:solidFill>
              </a:rPr>
              <a:t>The explorers faced furious storms.</a:t>
            </a:r>
            <a:endParaRPr lang="en-US" sz="2000" dirty="0">
              <a:solidFill>
                <a:srgbClr val="00B0F0"/>
              </a:solidFill>
            </a:endParaRPr>
          </a:p>
          <a:p>
            <a:r>
              <a:rPr lang="en-US" sz="2000" i="1" dirty="0">
                <a:solidFill>
                  <a:srgbClr val="00B0F0"/>
                </a:solidFill>
              </a:rPr>
              <a:t>The explorers faced the shifting ice.</a:t>
            </a:r>
            <a:endParaRPr lang="en-US" sz="2000" dirty="0">
              <a:solidFill>
                <a:srgbClr val="00B0F0"/>
              </a:solidFill>
            </a:endParaRPr>
          </a:p>
          <a:p>
            <a:r>
              <a:rPr lang="en-US" sz="2000" i="1" dirty="0">
                <a:solidFill>
                  <a:srgbClr val="00B0F0"/>
                </a:solidFill>
              </a:rPr>
              <a:t>The explorers faced the unrelenting, desperate cold</a:t>
            </a:r>
            <a:r>
              <a:rPr lang="en-US" sz="2000" i="1" dirty="0"/>
              <a:t>.</a:t>
            </a:r>
            <a:endParaRPr lang="en-US" sz="2000" dirty="0"/>
          </a:p>
        </p:txBody>
      </p:sp>
      <p:sp>
        <p:nvSpPr>
          <p:cNvPr id="5" name="TextBox 4">
            <a:extLst>
              <a:ext uri="{FF2B5EF4-FFF2-40B4-BE49-F238E27FC236}">
                <a16:creationId xmlns:a16="http://schemas.microsoft.com/office/drawing/2014/main" id="{E5253B80-CB2D-4880-9D93-6A7147E208B5}"/>
              </a:ext>
            </a:extLst>
          </p:cNvPr>
          <p:cNvSpPr txBox="1"/>
          <p:nvPr/>
        </p:nvSpPr>
        <p:spPr>
          <a:xfrm>
            <a:off x="5719439" y="2242565"/>
            <a:ext cx="6094520" cy="1477328"/>
          </a:xfrm>
          <a:prstGeom prst="rect">
            <a:avLst/>
          </a:prstGeom>
          <a:noFill/>
        </p:spPr>
        <p:txBody>
          <a:bodyPr wrap="square">
            <a:spAutoFit/>
          </a:bodyPr>
          <a:lstStyle/>
          <a:p>
            <a:r>
              <a:rPr lang="en-US" b="0" i="0" dirty="0">
                <a:solidFill>
                  <a:srgbClr val="222222"/>
                </a:solidFill>
                <a:effectLst/>
                <a:latin typeface="Source Sans Pro" panose="020B0503030403020204" pitchFamily="34" charset="0"/>
              </a:rPr>
              <a:t>Think about the relationship of ideas. Are these similar things? Does one cause another? Are they in time order? Are they contrasting? Your choice of linking words has to be driven by meaning. You also want to be sure that you are not repeating information unnecessarily.</a:t>
            </a:r>
            <a:endParaRPr lang="en-US" dirty="0"/>
          </a:p>
        </p:txBody>
      </p:sp>
      <p:sp>
        <p:nvSpPr>
          <p:cNvPr id="6" name="TextBox 5">
            <a:extLst>
              <a:ext uri="{FF2B5EF4-FFF2-40B4-BE49-F238E27FC236}">
                <a16:creationId xmlns:a16="http://schemas.microsoft.com/office/drawing/2014/main" id="{1928B296-747F-4824-B24E-658DDF188B11}"/>
              </a:ext>
            </a:extLst>
          </p:cNvPr>
          <p:cNvSpPr txBox="1"/>
          <p:nvPr/>
        </p:nvSpPr>
        <p:spPr>
          <a:xfrm>
            <a:off x="958788" y="4154750"/>
            <a:ext cx="10298097" cy="2308324"/>
          </a:xfrm>
          <a:prstGeom prst="rect">
            <a:avLst/>
          </a:prstGeom>
          <a:noFill/>
        </p:spPr>
        <p:txBody>
          <a:bodyPr wrap="square" rtlCol="0">
            <a:spAutoFit/>
          </a:bodyPr>
          <a:lstStyle/>
          <a:p>
            <a:r>
              <a:rPr lang="en-US" sz="4800" dirty="0">
                <a:solidFill>
                  <a:srgbClr val="00B0F0"/>
                </a:solidFill>
              </a:rPr>
              <a:t>The explorers faced furious storms</a:t>
            </a:r>
            <a:r>
              <a:rPr lang="en-US" sz="4800" dirty="0"/>
              <a:t>, </a:t>
            </a:r>
            <a:r>
              <a:rPr lang="en-US" sz="4800" dirty="0">
                <a:solidFill>
                  <a:srgbClr val="00B0F0"/>
                </a:solidFill>
              </a:rPr>
              <a:t>the shifting ice</a:t>
            </a:r>
            <a:r>
              <a:rPr lang="en-US" sz="4800" dirty="0"/>
              <a:t>, and </a:t>
            </a:r>
            <a:r>
              <a:rPr lang="en-US" sz="4800" dirty="0">
                <a:solidFill>
                  <a:srgbClr val="00B0F0"/>
                </a:solidFill>
              </a:rPr>
              <a:t>the unrelenting, desperate cold</a:t>
            </a:r>
            <a:r>
              <a:rPr lang="en-US" sz="4800" dirty="0"/>
              <a:t>.</a:t>
            </a:r>
          </a:p>
        </p:txBody>
      </p:sp>
      <p:sp>
        <p:nvSpPr>
          <p:cNvPr id="4" name="Arrow: Down 3">
            <a:extLst>
              <a:ext uri="{FF2B5EF4-FFF2-40B4-BE49-F238E27FC236}">
                <a16:creationId xmlns:a16="http://schemas.microsoft.com/office/drawing/2014/main" id="{81194834-DF19-45AA-944B-AA92EB9A41DF}"/>
              </a:ext>
            </a:extLst>
          </p:cNvPr>
          <p:cNvSpPr/>
          <p:nvPr/>
        </p:nvSpPr>
        <p:spPr>
          <a:xfrm rot="6767177">
            <a:off x="9461633" y="4628029"/>
            <a:ext cx="2021305" cy="230832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F320B6-2ACB-4644-BB87-F8E5F422BE0A}"/>
              </a:ext>
            </a:extLst>
          </p:cNvPr>
          <p:cNvSpPr txBox="1"/>
          <p:nvPr/>
        </p:nvSpPr>
        <p:spPr>
          <a:xfrm rot="1440792">
            <a:off x="9712093" y="5528177"/>
            <a:ext cx="2059477" cy="646331"/>
          </a:xfrm>
          <a:prstGeom prst="rect">
            <a:avLst/>
          </a:prstGeom>
          <a:noFill/>
        </p:spPr>
        <p:txBody>
          <a:bodyPr wrap="square" rtlCol="0">
            <a:spAutoFit/>
          </a:bodyPr>
          <a:lstStyle/>
          <a:p>
            <a:r>
              <a:rPr lang="en-US" dirty="0"/>
              <a:t>All things the explorers faced.</a:t>
            </a:r>
          </a:p>
        </p:txBody>
      </p:sp>
    </p:spTree>
    <p:extLst>
      <p:ext uri="{BB962C8B-B14F-4D97-AF65-F5344CB8AC3E}">
        <p14:creationId xmlns:p14="http://schemas.microsoft.com/office/powerpoint/2010/main" val="135752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26C6-BB7F-4087-98F8-5535A88E3389}"/>
              </a:ext>
            </a:extLst>
          </p:cNvPr>
          <p:cNvSpPr>
            <a:spLocks noGrp="1"/>
          </p:cNvSpPr>
          <p:nvPr>
            <p:ph type="title"/>
          </p:nvPr>
        </p:nvSpPr>
        <p:spPr/>
        <p:txBody>
          <a:bodyPr/>
          <a:lstStyle/>
          <a:p>
            <a:r>
              <a:rPr lang="en-US" dirty="0"/>
              <a:t>Day 2: Your Assignments</a:t>
            </a:r>
          </a:p>
        </p:txBody>
      </p:sp>
      <p:sp>
        <p:nvSpPr>
          <p:cNvPr id="3" name="Content Placeholder 2">
            <a:extLst>
              <a:ext uri="{FF2B5EF4-FFF2-40B4-BE49-F238E27FC236}">
                <a16:creationId xmlns:a16="http://schemas.microsoft.com/office/drawing/2014/main" id="{B8A1528D-1A13-4995-A5AA-4CDF0A547EDB}"/>
              </a:ext>
            </a:extLst>
          </p:cNvPr>
          <p:cNvSpPr>
            <a:spLocks noGrp="1"/>
          </p:cNvSpPr>
          <p:nvPr>
            <p:ph idx="1"/>
          </p:nvPr>
        </p:nvSpPr>
        <p:spPr/>
        <p:txBody>
          <a:bodyPr>
            <a:normAutofit fontScale="92500" lnSpcReduction="10000"/>
          </a:bodyPr>
          <a:lstStyle/>
          <a:p>
            <a:r>
              <a:rPr lang="en-US" sz="4400" dirty="0">
                <a:solidFill>
                  <a:srgbClr val="FF0000"/>
                </a:solidFill>
              </a:rPr>
              <a:t>Comma Practice</a:t>
            </a:r>
          </a:p>
          <a:p>
            <a:r>
              <a:rPr lang="en-US" sz="4400" dirty="0">
                <a:solidFill>
                  <a:srgbClr val="00B0F0"/>
                </a:solidFill>
              </a:rPr>
              <a:t>Correlative Conjunction Practice</a:t>
            </a:r>
          </a:p>
          <a:p>
            <a:r>
              <a:rPr lang="en-US" sz="4400" dirty="0">
                <a:solidFill>
                  <a:srgbClr val="00B050"/>
                </a:solidFill>
              </a:rPr>
              <a:t>Writing: </a:t>
            </a:r>
            <a:r>
              <a:rPr lang="en-US" sz="3200" dirty="0">
                <a:solidFill>
                  <a:srgbClr val="00B050"/>
                </a:solidFill>
              </a:rPr>
              <a:t>Imagine you were on the expedition with Matthew Henson.</a:t>
            </a:r>
            <a:r>
              <a:rPr lang="en-US" sz="3600" b="0" i="0" dirty="0">
                <a:solidFill>
                  <a:srgbClr val="222222"/>
                </a:solidFill>
                <a:effectLst/>
                <a:latin typeface="Source Sans Pro" panose="020B0503030403020204" pitchFamily="34" charset="0"/>
              </a:rPr>
              <a:t> </a:t>
            </a:r>
            <a:r>
              <a:rPr lang="en-US" sz="3600" b="0" i="0" dirty="0">
                <a:solidFill>
                  <a:srgbClr val="00B050"/>
                </a:solidFill>
                <a:effectLst/>
                <a:latin typeface="Source Sans Pro" panose="020B0503030403020204" pitchFamily="34" charset="0"/>
              </a:rPr>
              <a:t>Pretend you are writing in a journal in your igloo each night. What would you write on the night before you reached the pole?</a:t>
            </a:r>
            <a:endParaRPr lang="en-US" sz="3200" dirty="0">
              <a:solidFill>
                <a:srgbClr val="00B050"/>
              </a:solidFill>
            </a:endParaRPr>
          </a:p>
        </p:txBody>
      </p:sp>
    </p:spTree>
    <p:extLst>
      <p:ext uri="{BB962C8B-B14F-4D97-AF65-F5344CB8AC3E}">
        <p14:creationId xmlns:p14="http://schemas.microsoft.com/office/powerpoint/2010/main" val="2302654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9"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1"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3"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15"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7"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26"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963495DB-CDF8-43D0-9BC8-634629AD3C81}"/>
              </a:ext>
            </a:extLst>
          </p:cNvPr>
          <p:cNvSpPr>
            <a:spLocks noGrp="1"/>
          </p:cNvSpPr>
          <p:nvPr>
            <p:ph type="title"/>
          </p:nvPr>
        </p:nvSpPr>
        <p:spPr>
          <a:xfrm>
            <a:off x="1256493" y="1559768"/>
            <a:ext cx="2978281" cy="3135379"/>
          </a:xfrm>
        </p:spPr>
        <p:txBody>
          <a:bodyPr vert="horz" lIns="91440" tIns="45720" rIns="91440" bIns="45720" rtlCol="0" anchor="ctr">
            <a:normAutofit fontScale="90000"/>
          </a:bodyPr>
          <a:lstStyle/>
          <a:p>
            <a:pPr algn="ctr">
              <a:lnSpc>
                <a:spcPct val="83000"/>
              </a:lnSpc>
            </a:pPr>
            <a:r>
              <a:rPr lang="en-US" sz="3700" u="sng" cap="all" spc="-100" dirty="0">
                <a:solidFill>
                  <a:schemeClr val="bg1"/>
                </a:solidFill>
              </a:rPr>
              <a:t>Day 3</a:t>
            </a:r>
            <a:r>
              <a:rPr lang="en-US" sz="3700" cap="all" spc="-100" dirty="0">
                <a:solidFill>
                  <a:schemeClr val="bg1"/>
                </a:solidFill>
              </a:rPr>
              <a:t>:</a:t>
            </a:r>
            <a:br>
              <a:rPr lang="en-US" sz="3700" cap="all" spc="-100" dirty="0">
                <a:solidFill>
                  <a:schemeClr val="bg1"/>
                </a:solidFill>
              </a:rPr>
            </a:br>
            <a:br>
              <a:rPr lang="en-US" sz="3700" cap="all" spc="-100" dirty="0">
                <a:solidFill>
                  <a:schemeClr val="bg1"/>
                </a:solidFill>
              </a:rPr>
            </a:br>
            <a:r>
              <a:rPr lang="en-US" sz="3700" cap="all" spc="-100" dirty="0">
                <a:solidFill>
                  <a:schemeClr val="bg1"/>
                </a:solidFill>
              </a:rPr>
              <a:t> Keep On!  The Story of Matthew Henson</a:t>
            </a:r>
          </a:p>
        </p:txBody>
      </p:sp>
      <p:sp>
        <p:nvSpPr>
          <p:cNvPr id="28" name="Rectangle 32">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34">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6">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8">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ext, book&#10;&#10;Description automatically generated">
            <a:extLst>
              <a:ext uri="{FF2B5EF4-FFF2-40B4-BE49-F238E27FC236}">
                <a16:creationId xmlns:a16="http://schemas.microsoft.com/office/drawing/2014/main" id="{E105D557-0FE1-4E75-87AA-FBABEB8A01C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377"/>
          <a:stretch/>
        </p:blipFill>
        <p:spPr>
          <a:xfrm>
            <a:off x="5386380" y="645106"/>
            <a:ext cx="6122617" cy="5564663"/>
          </a:xfrm>
          <a:prstGeom prst="rect">
            <a:avLst/>
          </a:prstGeom>
        </p:spPr>
      </p:pic>
    </p:spTree>
    <p:extLst>
      <p:ext uri="{BB962C8B-B14F-4D97-AF65-F5344CB8AC3E}">
        <p14:creationId xmlns:p14="http://schemas.microsoft.com/office/powerpoint/2010/main" val="1280443442"/>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6437E-7A4E-4F4A-8ED2-3BF464E66B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5F6482-E48B-4D08-9F0F-C5FC556AB74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51F2174-DAB2-47C1-97B8-2D44D6600C01}"/>
              </a:ext>
            </a:extLst>
          </p:cNvPr>
          <p:cNvPicPr>
            <a:picLocks noChangeAspect="1"/>
          </p:cNvPicPr>
          <p:nvPr/>
        </p:nvPicPr>
        <p:blipFill>
          <a:blip r:embed="rId2"/>
          <a:stretch>
            <a:fillRect/>
          </a:stretch>
        </p:blipFill>
        <p:spPr>
          <a:xfrm>
            <a:off x="358877" y="390146"/>
            <a:ext cx="11474245" cy="4968048"/>
          </a:xfrm>
          <a:prstGeom prst="rect">
            <a:avLst/>
          </a:prstGeom>
        </p:spPr>
      </p:pic>
      <p:sp>
        <p:nvSpPr>
          <p:cNvPr id="6" name="TextBox 5">
            <a:extLst>
              <a:ext uri="{FF2B5EF4-FFF2-40B4-BE49-F238E27FC236}">
                <a16:creationId xmlns:a16="http://schemas.microsoft.com/office/drawing/2014/main" id="{98DD0D03-8100-40A6-9657-1C6A39A2BE5D}"/>
              </a:ext>
            </a:extLst>
          </p:cNvPr>
          <p:cNvSpPr txBox="1"/>
          <p:nvPr/>
        </p:nvSpPr>
        <p:spPr>
          <a:xfrm>
            <a:off x="358876" y="5491079"/>
            <a:ext cx="11474245" cy="954107"/>
          </a:xfrm>
          <a:prstGeom prst="rect">
            <a:avLst/>
          </a:prstGeom>
          <a:noFill/>
        </p:spPr>
        <p:txBody>
          <a:bodyPr wrap="square">
            <a:spAutoFit/>
          </a:bodyPr>
          <a:lstStyle/>
          <a:p>
            <a:pPr algn="ctr"/>
            <a:r>
              <a:rPr lang="en-US" sz="2800" b="1" i="0" dirty="0">
                <a:solidFill>
                  <a:srgbClr val="222222"/>
                </a:solidFill>
                <a:effectLst/>
                <a:latin typeface="Source Sans Pro" panose="020B0503030403020204" pitchFamily="34" charset="0"/>
              </a:rPr>
              <a:t>I’m going to make a connection here. I think Matthew’s training when he was at sea as a cabin-boy helped prepare him for hard work.</a:t>
            </a:r>
            <a:endParaRPr lang="en-US" sz="2800" b="1" dirty="0"/>
          </a:p>
        </p:txBody>
      </p:sp>
    </p:spTree>
    <p:extLst>
      <p:ext uri="{BB962C8B-B14F-4D97-AF65-F5344CB8AC3E}">
        <p14:creationId xmlns:p14="http://schemas.microsoft.com/office/powerpoint/2010/main" val="64765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22707-211A-4208-B0E2-CA6AF4E7E6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32D016-EDC1-4F3D-ACAF-036CCFCDE52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F37A8EF-626D-447F-B7B2-01AA8A1D3002}"/>
              </a:ext>
            </a:extLst>
          </p:cNvPr>
          <p:cNvPicPr>
            <a:picLocks noChangeAspect="1"/>
          </p:cNvPicPr>
          <p:nvPr/>
        </p:nvPicPr>
        <p:blipFill>
          <a:blip r:embed="rId2"/>
          <a:stretch>
            <a:fillRect/>
          </a:stretch>
        </p:blipFill>
        <p:spPr>
          <a:xfrm>
            <a:off x="410496" y="360945"/>
            <a:ext cx="11371007" cy="4925973"/>
          </a:xfrm>
          <a:prstGeom prst="rect">
            <a:avLst/>
          </a:prstGeom>
        </p:spPr>
      </p:pic>
      <p:sp>
        <p:nvSpPr>
          <p:cNvPr id="6" name="TextBox 5">
            <a:extLst>
              <a:ext uri="{FF2B5EF4-FFF2-40B4-BE49-F238E27FC236}">
                <a16:creationId xmlns:a16="http://schemas.microsoft.com/office/drawing/2014/main" id="{4FB800A1-DDC7-47A8-80ED-EF8BF4449460}"/>
              </a:ext>
            </a:extLst>
          </p:cNvPr>
          <p:cNvSpPr txBox="1"/>
          <p:nvPr/>
        </p:nvSpPr>
        <p:spPr>
          <a:xfrm>
            <a:off x="1066799" y="5568566"/>
            <a:ext cx="10058399" cy="584775"/>
          </a:xfrm>
          <a:prstGeom prst="rect">
            <a:avLst/>
          </a:prstGeom>
          <a:noFill/>
        </p:spPr>
        <p:txBody>
          <a:bodyPr wrap="square">
            <a:spAutoFit/>
          </a:bodyPr>
          <a:lstStyle/>
          <a:p>
            <a:pPr algn="ctr"/>
            <a:r>
              <a:rPr lang="en-US" sz="3200" b="1" i="0" dirty="0">
                <a:solidFill>
                  <a:srgbClr val="222222"/>
                </a:solidFill>
                <a:effectLst/>
                <a:latin typeface="Source Sans Pro" panose="020B0503030403020204" pitchFamily="34" charset="0"/>
              </a:rPr>
              <a:t>Do you think Matthew will survive? Make a prediction</a:t>
            </a:r>
            <a:r>
              <a:rPr lang="en-US" b="0" i="0" dirty="0">
                <a:solidFill>
                  <a:srgbClr val="222222"/>
                </a:solidFill>
                <a:effectLst/>
                <a:latin typeface="Source Sans Pro" panose="020B0503030403020204" pitchFamily="34" charset="0"/>
              </a:rPr>
              <a:t>.</a:t>
            </a:r>
            <a:endParaRPr lang="en-US" dirty="0"/>
          </a:p>
        </p:txBody>
      </p:sp>
    </p:spTree>
    <p:extLst>
      <p:ext uri="{BB962C8B-B14F-4D97-AF65-F5344CB8AC3E}">
        <p14:creationId xmlns:p14="http://schemas.microsoft.com/office/powerpoint/2010/main" val="180734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2AF3B-B722-4206-AF5D-4C7E5096F3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1C15BD3-30C2-49F5-8C0E-26E31D4B0E3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5FE7DF6-3E93-49B7-8832-80A1DA89F4CE}"/>
              </a:ext>
            </a:extLst>
          </p:cNvPr>
          <p:cNvPicPr>
            <a:picLocks noChangeAspect="1"/>
          </p:cNvPicPr>
          <p:nvPr/>
        </p:nvPicPr>
        <p:blipFill>
          <a:blip r:embed="rId2"/>
          <a:stretch>
            <a:fillRect/>
          </a:stretch>
        </p:blipFill>
        <p:spPr>
          <a:xfrm>
            <a:off x="388374" y="642594"/>
            <a:ext cx="11415252" cy="4921282"/>
          </a:xfrm>
          <a:prstGeom prst="rect">
            <a:avLst/>
          </a:prstGeom>
        </p:spPr>
      </p:pic>
      <p:sp>
        <p:nvSpPr>
          <p:cNvPr id="6" name="TextBox 5">
            <a:extLst>
              <a:ext uri="{FF2B5EF4-FFF2-40B4-BE49-F238E27FC236}">
                <a16:creationId xmlns:a16="http://schemas.microsoft.com/office/drawing/2014/main" id="{2D54E8CE-B873-45F5-A4AE-48069E2CC973}"/>
              </a:ext>
            </a:extLst>
          </p:cNvPr>
          <p:cNvSpPr txBox="1"/>
          <p:nvPr/>
        </p:nvSpPr>
        <p:spPr>
          <a:xfrm>
            <a:off x="346217" y="5503061"/>
            <a:ext cx="11499566" cy="1077218"/>
          </a:xfrm>
          <a:prstGeom prst="rect">
            <a:avLst/>
          </a:prstGeom>
          <a:noFill/>
        </p:spPr>
        <p:txBody>
          <a:bodyPr wrap="square">
            <a:spAutoFit/>
          </a:bodyPr>
          <a:lstStyle/>
          <a:p>
            <a:pPr algn="ctr"/>
            <a:r>
              <a:rPr lang="en-US" sz="3200" b="1" i="0" dirty="0">
                <a:solidFill>
                  <a:srgbClr val="222222"/>
                </a:solidFill>
                <a:effectLst/>
                <a:latin typeface="Source Sans Pro" panose="020B0503030403020204" pitchFamily="34" charset="0"/>
              </a:rPr>
              <a:t>Why do you think Peary and Matthew and the team keep going after everything they have been through?</a:t>
            </a:r>
            <a:endParaRPr lang="en-US" sz="3200" b="1" dirty="0"/>
          </a:p>
        </p:txBody>
      </p:sp>
    </p:spTree>
    <p:extLst>
      <p:ext uri="{BB962C8B-B14F-4D97-AF65-F5344CB8AC3E}">
        <p14:creationId xmlns:p14="http://schemas.microsoft.com/office/powerpoint/2010/main" val="252371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39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65F82AE-328A-4443-86E5-2672ECB8935F}"/>
              </a:ext>
            </a:extLst>
          </p:cNvPr>
          <p:cNvPicPr>
            <a:picLocks noGrp="1" noChangeAspect="1"/>
          </p:cNvPicPr>
          <p:nvPr>
            <p:ph idx="1"/>
          </p:nvPr>
        </p:nvPicPr>
        <p:blipFill>
          <a:blip r:embed="rId2"/>
          <a:stretch>
            <a:fillRect/>
          </a:stretch>
        </p:blipFill>
        <p:spPr>
          <a:xfrm>
            <a:off x="801539" y="1125909"/>
            <a:ext cx="10588922" cy="4606181"/>
          </a:xfrm>
          <a:prstGeom prst="rect">
            <a:avLst/>
          </a:prstGeom>
        </p:spPr>
      </p:pic>
      <p:sp>
        <p:nvSpPr>
          <p:cNvPr id="14" name="TextBox 13">
            <a:extLst>
              <a:ext uri="{FF2B5EF4-FFF2-40B4-BE49-F238E27FC236}">
                <a16:creationId xmlns:a16="http://schemas.microsoft.com/office/drawing/2014/main" id="{6272ABC1-4F35-436B-8C61-92D37C6C8AAA}"/>
              </a:ext>
            </a:extLst>
          </p:cNvPr>
          <p:cNvSpPr txBox="1"/>
          <p:nvPr/>
        </p:nvSpPr>
        <p:spPr>
          <a:xfrm>
            <a:off x="914399" y="5647307"/>
            <a:ext cx="10476061" cy="769441"/>
          </a:xfrm>
          <a:prstGeom prst="rect">
            <a:avLst/>
          </a:prstGeom>
          <a:noFill/>
        </p:spPr>
        <p:txBody>
          <a:bodyPr wrap="square">
            <a:spAutoFit/>
          </a:bodyPr>
          <a:lstStyle/>
          <a:p>
            <a:pPr algn="ctr"/>
            <a:r>
              <a:rPr lang="en-US" sz="4400" b="0" i="0" dirty="0">
                <a:solidFill>
                  <a:srgbClr val="222222"/>
                </a:solidFill>
                <a:effectLst/>
                <a:latin typeface="Source Sans Pro" panose="020B0503030403020204" pitchFamily="34" charset="0"/>
              </a:rPr>
              <a:t>Why was it important to put up a flag?</a:t>
            </a:r>
            <a:endParaRPr lang="en-US" sz="4400" dirty="0"/>
          </a:p>
        </p:txBody>
      </p:sp>
    </p:spTree>
    <p:extLst>
      <p:ext uri="{BB962C8B-B14F-4D97-AF65-F5344CB8AC3E}">
        <p14:creationId xmlns:p14="http://schemas.microsoft.com/office/powerpoint/2010/main" val="127451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7C4-001E-4B6D-8215-7A0ED749E3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C4160C-7D38-4652-8656-40BA9C78C3A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78B8FFC-E548-49CE-87CD-FA48A66AA5A1}"/>
              </a:ext>
            </a:extLst>
          </p:cNvPr>
          <p:cNvPicPr>
            <a:picLocks noChangeAspect="1"/>
          </p:cNvPicPr>
          <p:nvPr/>
        </p:nvPicPr>
        <p:blipFill>
          <a:blip r:embed="rId2"/>
          <a:stretch>
            <a:fillRect/>
          </a:stretch>
        </p:blipFill>
        <p:spPr>
          <a:xfrm>
            <a:off x="321709" y="905256"/>
            <a:ext cx="11548582" cy="5047488"/>
          </a:xfrm>
          <a:prstGeom prst="rect">
            <a:avLst/>
          </a:prstGeom>
        </p:spPr>
      </p:pic>
    </p:spTree>
    <p:extLst>
      <p:ext uri="{BB962C8B-B14F-4D97-AF65-F5344CB8AC3E}">
        <p14:creationId xmlns:p14="http://schemas.microsoft.com/office/powerpoint/2010/main" val="3629334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4A7A5B0-A86B-4B2D-B579-7DD940594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6" name="Rectangle 25">
            <a:extLst>
              <a:ext uri="{FF2B5EF4-FFF2-40B4-BE49-F238E27FC236}">
                <a16:creationId xmlns:a16="http://schemas.microsoft.com/office/drawing/2014/main" id="{D92E8A20-C7E5-410C-8629-67A146626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8" name="Rectangle 27">
            <a:extLst>
              <a:ext uri="{FF2B5EF4-FFF2-40B4-BE49-F238E27FC236}">
                <a16:creationId xmlns:a16="http://schemas.microsoft.com/office/drawing/2014/main" id="{419C08F7-5C9F-4B0E-B456-7D65B3614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close up of text on a white background&#10;&#10;Description automatically generated">
            <a:extLst>
              <a:ext uri="{FF2B5EF4-FFF2-40B4-BE49-F238E27FC236}">
                <a16:creationId xmlns:a16="http://schemas.microsoft.com/office/drawing/2014/main" id="{D30C1134-855E-4328-A869-EA17F4A7F3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2951" y="527866"/>
            <a:ext cx="5900602" cy="5325293"/>
          </a:xfrm>
          <a:prstGeom prst="rect">
            <a:avLst/>
          </a:prstGeom>
        </p:spPr>
      </p:pic>
      <p:pic>
        <p:nvPicPr>
          <p:cNvPr id="12" name="Picture 11" descr="A close up of text on a white background&#10;&#10;Description automatically generated">
            <a:extLst>
              <a:ext uri="{FF2B5EF4-FFF2-40B4-BE49-F238E27FC236}">
                <a16:creationId xmlns:a16="http://schemas.microsoft.com/office/drawing/2014/main" id="{6C6BE94F-1E6E-4C17-828B-8B0316FD9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9" y="527866"/>
            <a:ext cx="6138668" cy="5325293"/>
          </a:xfrm>
          <a:prstGeom prst="rect">
            <a:avLst/>
          </a:prstGeom>
        </p:spPr>
      </p:pic>
      <p:sp>
        <p:nvSpPr>
          <p:cNvPr id="21" name="TextBox 20">
            <a:extLst>
              <a:ext uri="{FF2B5EF4-FFF2-40B4-BE49-F238E27FC236}">
                <a16:creationId xmlns:a16="http://schemas.microsoft.com/office/drawing/2014/main" id="{614ACC92-53E1-430B-921B-A59D05C36C3D}"/>
              </a:ext>
            </a:extLst>
          </p:cNvPr>
          <p:cNvSpPr txBox="1"/>
          <p:nvPr/>
        </p:nvSpPr>
        <p:spPr>
          <a:xfrm>
            <a:off x="1581797" y="6372160"/>
            <a:ext cx="9282307" cy="369332"/>
          </a:xfrm>
          <a:prstGeom prst="rect">
            <a:avLst/>
          </a:prstGeom>
          <a:noFill/>
        </p:spPr>
        <p:txBody>
          <a:bodyPr wrap="square">
            <a:spAutoFit/>
          </a:bodyPr>
          <a:lstStyle/>
          <a:p>
            <a:pPr algn="ctr"/>
            <a:r>
              <a:rPr lang="en-US" b="0" i="0" dirty="0">
                <a:solidFill>
                  <a:srgbClr val="222222"/>
                </a:solidFill>
                <a:effectLst/>
                <a:latin typeface="Source Sans Pro" panose="020B0503030403020204" pitchFamily="34" charset="0"/>
              </a:rPr>
              <a:t>How many of you would have gone on the expedition if you’d been asked? Why?</a:t>
            </a:r>
            <a:endParaRPr lang="en-US" dirty="0"/>
          </a:p>
        </p:txBody>
      </p:sp>
      <p:sp>
        <p:nvSpPr>
          <p:cNvPr id="23" name="TextBox 22">
            <a:extLst>
              <a:ext uri="{FF2B5EF4-FFF2-40B4-BE49-F238E27FC236}">
                <a16:creationId xmlns:a16="http://schemas.microsoft.com/office/drawing/2014/main" id="{DD84F16E-CD65-4A51-BBD9-9846F71AAB24}"/>
              </a:ext>
            </a:extLst>
          </p:cNvPr>
          <p:cNvSpPr txBox="1"/>
          <p:nvPr/>
        </p:nvSpPr>
        <p:spPr>
          <a:xfrm>
            <a:off x="499368" y="6006121"/>
            <a:ext cx="11085991" cy="369332"/>
          </a:xfrm>
          <a:prstGeom prst="rect">
            <a:avLst/>
          </a:prstGeom>
          <a:noFill/>
        </p:spPr>
        <p:txBody>
          <a:bodyPr wrap="square">
            <a:spAutoFit/>
          </a:bodyPr>
          <a:lstStyle/>
          <a:p>
            <a:pPr algn="ctr"/>
            <a:r>
              <a:rPr lang="en-US" b="1" i="0" dirty="0">
                <a:solidFill>
                  <a:srgbClr val="222222"/>
                </a:solidFill>
                <a:effectLst/>
                <a:latin typeface="Source Sans Pro" panose="020B0503030403020204" pitchFamily="34" charset="0"/>
              </a:rPr>
              <a:t>Why was there controversy over whether or not Peary and Henson were the first to reach the North Pole?</a:t>
            </a:r>
            <a:endParaRPr lang="en-US" b="1" dirty="0"/>
          </a:p>
        </p:txBody>
      </p:sp>
    </p:spTree>
    <p:extLst>
      <p:ext uri="{BB962C8B-B14F-4D97-AF65-F5344CB8AC3E}">
        <p14:creationId xmlns:p14="http://schemas.microsoft.com/office/powerpoint/2010/main" val="263813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99B25-4EC5-4266-9763-987C4ADF1765}"/>
              </a:ext>
            </a:extLst>
          </p:cNvPr>
          <p:cNvSpPr>
            <a:spLocks noGrp="1"/>
          </p:cNvSpPr>
          <p:nvPr>
            <p:ph type="title"/>
          </p:nvPr>
        </p:nvSpPr>
        <p:spPr/>
        <p:txBody>
          <a:bodyPr/>
          <a:lstStyle/>
          <a:p>
            <a:r>
              <a:rPr lang="en-US" dirty="0"/>
              <a:t>Summarize Today’s Reading – </a:t>
            </a:r>
            <a:r>
              <a:rPr lang="en-US" i="1" dirty="0"/>
              <a:t>Chronological Order</a:t>
            </a:r>
          </a:p>
        </p:txBody>
      </p:sp>
      <p:sp>
        <p:nvSpPr>
          <p:cNvPr id="3" name="Content Placeholder 2">
            <a:extLst>
              <a:ext uri="{FF2B5EF4-FFF2-40B4-BE49-F238E27FC236}">
                <a16:creationId xmlns:a16="http://schemas.microsoft.com/office/drawing/2014/main" id="{3C9556A4-8CA1-4709-A006-53CA3EFE030A}"/>
              </a:ext>
            </a:extLst>
          </p:cNvPr>
          <p:cNvSpPr>
            <a:spLocks noGrp="1"/>
          </p:cNvSpPr>
          <p:nvPr>
            <p:ph idx="1"/>
          </p:nvPr>
        </p:nvSpPr>
        <p:spPr/>
        <p:txBody>
          <a:bodyPr>
            <a:normAutofit/>
          </a:bodyPr>
          <a:lstStyle/>
          <a:p>
            <a:r>
              <a:rPr lang="en-US" sz="2800" dirty="0"/>
              <a:t>Most of the team goes home </a:t>
            </a:r>
          </a:p>
          <a:p>
            <a:r>
              <a:rPr lang="en-US" sz="2800" dirty="0"/>
              <a:t>Matt falls through the ice, but is rescued</a:t>
            </a:r>
          </a:p>
          <a:p>
            <a:r>
              <a:rPr lang="en-US" sz="2800" dirty="0"/>
              <a:t>1909 Reach the North Pole &amp; plant a flag</a:t>
            </a:r>
          </a:p>
          <a:p>
            <a:endParaRPr lang="en-US" dirty="0"/>
          </a:p>
        </p:txBody>
      </p:sp>
    </p:spTree>
    <p:extLst>
      <p:ext uri="{BB962C8B-B14F-4D97-AF65-F5344CB8AC3E}">
        <p14:creationId xmlns:p14="http://schemas.microsoft.com/office/powerpoint/2010/main" val="30294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social media post&#10;&#10;Description automatically generated">
            <a:extLst>
              <a:ext uri="{FF2B5EF4-FFF2-40B4-BE49-F238E27FC236}">
                <a16:creationId xmlns:a16="http://schemas.microsoft.com/office/drawing/2014/main" id="{458DBEB1-52FE-472A-8535-C3E1A0E1C7AE}"/>
              </a:ext>
            </a:extLst>
          </p:cNvPr>
          <p:cNvPicPr>
            <a:picLocks noGrp="1" noChangeAspect="1"/>
          </p:cNvPicPr>
          <p:nvPr>
            <p:ph idx="1"/>
          </p:nvPr>
        </p:nvPicPr>
        <p:blipFill>
          <a:blip r:embed="rId3"/>
          <a:stretch>
            <a:fillRect/>
          </a:stretch>
        </p:blipFill>
        <p:spPr>
          <a:xfrm>
            <a:off x="643191" y="857320"/>
            <a:ext cx="10892611" cy="2804847"/>
          </a:xfrm>
          <a:prstGeom prst="rect">
            <a:avLst/>
          </a:prstGeom>
        </p:spPr>
      </p:pic>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689CFA76-22C7-474D-8F6C-736EFCF54B8F}"/>
              </a:ext>
            </a:extLst>
          </p:cNvPr>
          <p:cNvSpPr>
            <a:spLocks noGrp="1"/>
          </p:cNvSpPr>
          <p:nvPr>
            <p:ph type="title"/>
          </p:nvPr>
        </p:nvSpPr>
        <p:spPr>
          <a:xfrm>
            <a:off x="925032" y="4519486"/>
            <a:ext cx="10366743" cy="1477441"/>
          </a:xfrm>
        </p:spPr>
        <p:txBody>
          <a:bodyPr vert="horz" lIns="91440" tIns="45720" rIns="91440" bIns="45720" rtlCol="0" anchor="ctr">
            <a:normAutofit/>
          </a:bodyPr>
          <a:lstStyle/>
          <a:p>
            <a:pPr algn="ctr">
              <a:lnSpc>
                <a:spcPct val="83000"/>
              </a:lnSpc>
            </a:pPr>
            <a:r>
              <a:rPr lang="en-US" sz="4800" cap="all" spc="-100" dirty="0">
                <a:solidFill>
                  <a:schemeClr val="bg1"/>
                </a:solidFill>
              </a:rPr>
              <a:t>Text Feature:</a:t>
            </a:r>
            <a:br>
              <a:rPr lang="en-US" sz="4800" cap="all" spc="-100" dirty="0">
                <a:solidFill>
                  <a:schemeClr val="bg1"/>
                </a:solidFill>
              </a:rPr>
            </a:br>
            <a:r>
              <a:rPr lang="en-US" sz="4800" cap="all" spc="-100" dirty="0">
                <a:solidFill>
                  <a:schemeClr val="bg1"/>
                </a:solidFill>
              </a:rPr>
              <a:t>Chronological Order</a:t>
            </a:r>
            <a:endParaRPr lang="en-US" sz="4800" cap="all" spc="-100">
              <a:solidFill>
                <a:schemeClr val="bg1"/>
              </a:solidFill>
            </a:endParaRPr>
          </a:p>
        </p:txBody>
      </p:sp>
    </p:spTree>
    <p:extLst>
      <p:ext uri="{BB962C8B-B14F-4D97-AF65-F5344CB8AC3E}">
        <p14:creationId xmlns:p14="http://schemas.microsoft.com/office/powerpoint/2010/main" val="357553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B856B247-9427-4630-AA70-5B35F81AC793}"/>
              </a:ext>
            </a:extLst>
          </p:cNvPr>
          <p:cNvSpPr>
            <a:spLocks noGrp="1"/>
          </p:cNvSpPr>
          <p:nvPr>
            <p:ph type="title"/>
          </p:nvPr>
        </p:nvSpPr>
        <p:spPr>
          <a:xfrm>
            <a:off x="676240" y="875324"/>
            <a:ext cx="3536510" cy="5093520"/>
          </a:xfrm>
        </p:spPr>
        <p:txBody>
          <a:bodyPr>
            <a:normAutofit/>
          </a:bodyPr>
          <a:lstStyle/>
          <a:p>
            <a:pPr algn="ctr"/>
            <a:r>
              <a:rPr lang="en-US" sz="4400" b="1" dirty="0">
                <a:solidFill>
                  <a:schemeClr val="tx1"/>
                </a:solidFill>
              </a:rPr>
              <a:t>Vocabulary</a:t>
            </a:r>
          </a:p>
        </p:txBody>
      </p:sp>
      <p:sp>
        <p:nvSpPr>
          <p:cNvPr id="3" name="Content Placeholder 2">
            <a:extLst>
              <a:ext uri="{FF2B5EF4-FFF2-40B4-BE49-F238E27FC236}">
                <a16:creationId xmlns:a16="http://schemas.microsoft.com/office/drawing/2014/main" id="{14EC85EA-6598-4F19-ABE0-9B304B31BF9D}"/>
              </a:ext>
            </a:extLst>
          </p:cNvPr>
          <p:cNvSpPr>
            <a:spLocks noGrp="1"/>
          </p:cNvSpPr>
          <p:nvPr>
            <p:ph idx="1"/>
          </p:nvPr>
        </p:nvSpPr>
        <p:spPr>
          <a:xfrm>
            <a:off x="5478124" y="559477"/>
            <a:ext cx="5647076" cy="5475563"/>
          </a:xfrm>
        </p:spPr>
        <p:txBody>
          <a:bodyPr anchor="ctr">
            <a:normAutofit/>
          </a:bodyPr>
          <a:lstStyle/>
          <a:p>
            <a:r>
              <a:rPr lang="en-US" sz="4000" u="sng" dirty="0"/>
              <a:t>Resourceful</a:t>
            </a:r>
          </a:p>
          <a:p>
            <a:pPr lvl="1"/>
            <a:r>
              <a:rPr lang="en-US" sz="2000" i="1" dirty="0"/>
              <a:t>Definition</a:t>
            </a:r>
            <a:r>
              <a:rPr lang="en-US" sz="2000" dirty="0"/>
              <a:t>: </a:t>
            </a:r>
            <a:r>
              <a:rPr lang="en-US" dirty="0"/>
              <a:t>having the ability to find quick and clever ways to overcome difficulty.</a:t>
            </a:r>
            <a:endParaRPr lang="en-US" sz="2000" dirty="0"/>
          </a:p>
          <a:p>
            <a:pPr lvl="1"/>
            <a:r>
              <a:rPr lang="en-US" sz="2000" i="1" dirty="0"/>
              <a:t>Example</a:t>
            </a:r>
            <a:r>
              <a:rPr lang="en-US" sz="2000" dirty="0"/>
              <a:t>: </a:t>
            </a:r>
            <a:r>
              <a:rPr lang="en-US" dirty="0"/>
              <a:t>If you were about to solve a math problem quickly and in a unique way, you would be resourceful. The author told us that Peary “could not get along without Matt Henson, and described him as “experienced, resourceful, brave.” If you are </a:t>
            </a:r>
            <a:r>
              <a:rPr lang="en-US" i="1" dirty="0"/>
              <a:t>resourceful</a:t>
            </a:r>
            <a:r>
              <a:rPr lang="en-US" dirty="0"/>
              <a:t>, you have the ability to find quick and clever ways to overcome difficulty.</a:t>
            </a:r>
          </a:p>
          <a:p>
            <a:pPr lvl="1"/>
            <a:r>
              <a:rPr lang="en-US" sz="2000" i="1" dirty="0">
                <a:latin typeface="Source Sans Pro" panose="020B0503030403020204" pitchFamily="34" charset="0"/>
              </a:rPr>
              <a:t>Sentence</a:t>
            </a:r>
            <a:r>
              <a:rPr lang="en-US" sz="2000" dirty="0">
                <a:latin typeface="Source Sans Pro" panose="020B0503030403020204" pitchFamily="34" charset="0"/>
              </a:rPr>
              <a:t>: </a:t>
            </a:r>
            <a:r>
              <a:rPr lang="en-US" dirty="0"/>
              <a:t> I was resourceful because _____. When my father is making dinner, he has to be resourceful if _____.</a:t>
            </a:r>
            <a:endParaRPr lang="en-US" sz="2000" dirty="0"/>
          </a:p>
        </p:txBody>
      </p:sp>
    </p:spTree>
    <p:extLst>
      <p:ext uri="{BB962C8B-B14F-4D97-AF65-F5344CB8AC3E}">
        <p14:creationId xmlns:p14="http://schemas.microsoft.com/office/powerpoint/2010/main" val="17835174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B856B247-9427-4630-AA70-5B35F81AC793}"/>
              </a:ext>
            </a:extLst>
          </p:cNvPr>
          <p:cNvSpPr>
            <a:spLocks noGrp="1"/>
          </p:cNvSpPr>
          <p:nvPr>
            <p:ph type="title"/>
          </p:nvPr>
        </p:nvSpPr>
        <p:spPr>
          <a:xfrm>
            <a:off x="676240" y="875324"/>
            <a:ext cx="3536510" cy="5093520"/>
          </a:xfrm>
        </p:spPr>
        <p:txBody>
          <a:bodyPr>
            <a:normAutofit/>
          </a:bodyPr>
          <a:lstStyle/>
          <a:p>
            <a:pPr algn="ctr"/>
            <a:r>
              <a:rPr lang="en-US" sz="4400" b="1" dirty="0">
                <a:solidFill>
                  <a:schemeClr val="tx1"/>
                </a:solidFill>
              </a:rPr>
              <a:t>Vocabulary</a:t>
            </a:r>
          </a:p>
        </p:txBody>
      </p:sp>
      <p:sp>
        <p:nvSpPr>
          <p:cNvPr id="3" name="Content Placeholder 2">
            <a:extLst>
              <a:ext uri="{FF2B5EF4-FFF2-40B4-BE49-F238E27FC236}">
                <a16:creationId xmlns:a16="http://schemas.microsoft.com/office/drawing/2014/main" id="{14EC85EA-6598-4F19-ABE0-9B304B31BF9D}"/>
              </a:ext>
            </a:extLst>
          </p:cNvPr>
          <p:cNvSpPr>
            <a:spLocks noGrp="1"/>
          </p:cNvSpPr>
          <p:nvPr>
            <p:ph idx="1"/>
          </p:nvPr>
        </p:nvSpPr>
        <p:spPr>
          <a:xfrm>
            <a:off x="5478124" y="559477"/>
            <a:ext cx="5647076" cy="5475563"/>
          </a:xfrm>
        </p:spPr>
        <p:txBody>
          <a:bodyPr anchor="ctr">
            <a:normAutofit/>
          </a:bodyPr>
          <a:lstStyle/>
          <a:p>
            <a:r>
              <a:rPr lang="en-US" sz="4000" u="sng" dirty="0"/>
              <a:t>Devised</a:t>
            </a:r>
          </a:p>
          <a:p>
            <a:pPr lvl="1"/>
            <a:r>
              <a:rPr lang="en-US" sz="2000" i="1" dirty="0"/>
              <a:t>Definition</a:t>
            </a:r>
            <a:r>
              <a:rPr lang="en-US" sz="2000" dirty="0"/>
              <a:t>: </a:t>
            </a:r>
            <a:r>
              <a:rPr lang="en-US" dirty="0"/>
              <a:t>to plan or invent something</a:t>
            </a:r>
            <a:endParaRPr lang="en-US" sz="2000" dirty="0"/>
          </a:p>
          <a:p>
            <a:pPr lvl="1"/>
            <a:r>
              <a:rPr lang="en-US" sz="2000" i="1" dirty="0"/>
              <a:t>Example</a:t>
            </a:r>
            <a:r>
              <a:rPr lang="en-US" sz="2000" dirty="0"/>
              <a:t>: </a:t>
            </a:r>
            <a:r>
              <a:rPr lang="en-US" dirty="0"/>
              <a:t> devise lesson plans every day to help you learn new information. In the book, we read this sentence: “for human ingenuity has not yet devised any other means to overcome the obstacles of cold, storm, and ice that nature has placed in the way…” </a:t>
            </a:r>
            <a:r>
              <a:rPr lang="en-US" i="1" dirty="0"/>
              <a:t>Devised</a:t>
            </a:r>
            <a:r>
              <a:rPr lang="en-US" dirty="0"/>
              <a:t> means to plan or invent something. </a:t>
            </a:r>
          </a:p>
          <a:p>
            <a:r>
              <a:rPr lang="en-US" sz="2000" i="1" dirty="0">
                <a:latin typeface="Source Sans Pro" panose="020B0503030403020204" pitchFamily="34" charset="0"/>
              </a:rPr>
              <a:t>Sentence</a:t>
            </a:r>
            <a:r>
              <a:rPr lang="en-US" sz="2000" dirty="0">
                <a:latin typeface="Source Sans Pro" panose="020B0503030403020204" pitchFamily="34" charset="0"/>
              </a:rPr>
              <a:t>: </a:t>
            </a:r>
            <a:r>
              <a:rPr lang="en-US" dirty="0"/>
              <a:t>  I devised a plan to _____. I devised a solution to _____.</a:t>
            </a:r>
          </a:p>
          <a:p>
            <a:pPr marL="274320" lvl="1" indent="0">
              <a:buNone/>
            </a:pPr>
            <a:endParaRPr lang="en-US" sz="2000" dirty="0"/>
          </a:p>
        </p:txBody>
      </p:sp>
    </p:spTree>
    <p:extLst>
      <p:ext uri="{BB962C8B-B14F-4D97-AF65-F5344CB8AC3E}">
        <p14:creationId xmlns:p14="http://schemas.microsoft.com/office/powerpoint/2010/main" val="952471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F438E-B1F3-4DB9-BE1D-2DC95E00A583}"/>
              </a:ext>
            </a:extLst>
          </p:cNvPr>
          <p:cNvSpPr>
            <a:spLocks noGrp="1"/>
          </p:cNvSpPr>
          <p:nvPr>
            <p:ph type="title"/>
          </p:nvPr>
        </p:nvSpPr>
        <p:spPr/>
        <p:txBody>
          <a:bodyPr/>
          <a:lstStyle/>
          <a:p>
            <a:r>
              <a:rPr lang="en-US" dirty="0"/>
              <a:t>Day 3: Expanding Sentences</a:t>
            </a:r>
          </a:p>
        </p:txBody>
      </p:sp>
      <p:pic>
        <p:nvPicPr>
          <p:cNvPr id="4" name="Online Media 3" title="EXPANDING SENTENCES">
            <a:hlinkClick r:id="" action="ppaction://media"/>
            <a:extLst>
              <a:ext uri="{FF2B5EF4-FFF2-40B4-BE49-F238E27FC236}">
                <a16:creationId xmlns:a16="http://schemas.microsoft.com/office/drawing/2014/main" id="{76F8A4AC-A5C7-49E6-B09B-C403BBDB91BD}"/>
              </a:ext>
            </a:extLst>
          </p:cNvPr>
          <p:cNvPicPr>
            <a:picLocks noGrp="1" noRot="1" noChangeAspect="1"/>
          </p:cNvPicPr>
          <p:nvPr>
            <p:ph idx="1"/>
            <a:videoFile r:link="rId1"/>
          </p:nvPr>
        </p:nvPicPr>
        <p:blipFill>
          <a:blip r:embed="rId3"/>
          <a:stretch>
            <a:fillRect/>
          </a:stretch>
        </p:blipFill>
        <p:spPr>
          <a:xfrm>
            <a:off x="2674938" y="2103438"/>
            <a:ext cx="6843712" cy="3849687"/>
          </a:xfrm>
          <a:prstGeom prst="rect">
            <a:avLst/>
          </a:prstGeom>
        </p:spPr>
      </p:pic>
    </p:spTree>
    <p:extLst>
      <p:ext uri="{BB962C8B-B14F-4D97-AF65-F5344CB8AC3E}">
        <p14:creationId xmlns:p14="http://schemas.microsoft.com/office/powerpoint/2010/main" val="148593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F2A30-B6D4-4D93-8066-7B394E08837C}"/>
              </a:ext>
            </a:extLst>
          </p:cNvPr>
          <p:cNvSpPr>
            <a:spLocks noGrp="1"/>
          </p:cNvSpPr>
          <p:nvPr>
            <p:ph type="title"/>
          </p:nvPr>
        </p:nvSpPr>
        <p:spPr/>
        <p:txBody>
          <a:bodyPr/>
          <a:lstStyle/>
          <a:p>
            <a:r>
              <a:rPr lang="en-US" u="sng" dirty="0"/>
              <a:t>Day 3</a:t>
            </a:r>
            <a:r>
              <a:rPr lang="en-US" dirty="0"/>
              <a:t>: Expanding Sentences</a:t>
            </a:r>
          </a:p>
        </p:txBody>
      </p:sp>
      <p:sp>
        <p:nvSpPr>
          <p:cNvPr id="3" name="Content Placeholder 2">
            <a:extLst>
              <a:ext uri="{FF2B5EF4-FFF2-40B4-BE49-F238E27FC236}">
                <a16:creationId xmlns:a16="http://schemas.microsoft.com/office/drawing/2014/main" id="{B1CEA52D-A46D-447A-BF5B-24685AEA6A85}"/>
              </a:ext>
            </a:extLst>
          </p:cNvPr>
          <p:cNvSpPr>
            <a:spLocks noGrp="1"/>
          </p:cNvSpPr>
          <p:nvPr>
            <p:ph idx="1"/>
          </p:nvPr>
        </p:nvSpPr>
        <p:spPr>
          <a:xfrm>
            <a:off x="1066800" y="2103120"/>
            <a:ext cx="10058400" cy="2522146"/>
          </a:xfrm>
        </p:spPr>
        <p:txBody>
          <a:bodyPr/>
          <a:lstStyle/>
          <a:p>
            <a:pPr marL="0" indent="0">
              <a:buNone/>
            </a:pPr>
            <a:r>
              <a:rPr lang="en-US" sz="3600" b="1" i="1" dirty="0">
                <a:solidFill>
                  <a:srgbClr val="222222"/>
                </a:solidFill>
                <a:effectLst/>
                <a:latin typeface="Source Sans Pro" panose="020B0503030403020204" pitchFamily="34" charset="0"/>
              </a:rPr>
              <a:t>Peary sent everyone back except Matt.</a:t>
            </a:r>
          </a:p>
          <a:p>
            <a:pPr marL="0" indent="0">
              <a:buNone/>
            </a:pPr>
            <a:r>
              <a:rPr lang="en-US" b="0" i="0" dirty="0">
                <a:solidFill>
                  <a:srgbClr val="222222"/>
                </a:solidFill>
                <a:effectLst/>
                <a:latin typeface="Source Sans Pro" panose="020B0503030403020204" pitchFamily="34" charset="0"/>
              </a:rPr>
              <a:t>	</a:t>
            </a:r>
            <a:r>
              <a:rPr lang="en-US" sz="2800" b="0" i="0" dirty="0">
                <a:solidFill>
                  <a:srgbClr val="222222"/>
                </a:solidFill>
                <a:effectLst/>
                <a:latin typeface="Source Sans Pro" panose="020B0503030403020204" pitchFamily="34" charset="0"/>
              </a:rPr>
              <a:t>This simple sentence was really important. We can either start with an introductory word that tells how Peary felt, or we can tell why he did this. We may be able to do both.</a:t>
            </a:r>
            <a:endParaRPr lang="en-US" sz="2800" dirty="0"/>
          </a:p>
        </p:txBody>
      </p:sp>
      <p:sp>
        <p:nvSpPr>
          <p:cNvPr id="5" name="TextBox 4">
            <a:extLst>
              <a:ext uri="{FF2B5EF4-FFF2-40B4-BE49-F238E27FC236}">
                <a16:creationId xmlns:a16="http://schemas.microsoft.com/office/drawing/2014/main" id="{6D159ED6-5A3C-4060-A485-2391C2B9418C}"/>
              </a:ext>
            </a:extLst>
          </p:cNvPr>
          <p:cNvSpPr txBox="1"/>
          <p:nvPr/>
        </p:nvSpPr>
        <p:spPr>
          <a:xfrm>
            <a:off x="861134" y="4959943"/>
            <a:ext cx="10555549" cy="1569660"/>
          </a:xfrm>
          <a:prstGeom prst="rect">
            <a:avLst/>
          </a:prstGeom>
          <a:noFill/>
        </p:spPr>
        <p:txBody>
          <a:bodyPr wrap="square">
            <a:spAutoFit/>
          </a:bodyPr>
          <a:lstStyle/>
          <a:p>
            <a:r>
              <a:rPr lang="en-US" sz="3200" b="0" i="1" dirty="0">
                <a:solidFill>
                  <a:srgbClr val="00B050"/>
                </a:solidFill>
                <a:effectLst/>
                <a:latin typeface="Source Sans Pro" panose="020B0503030403020204" pitchFamily="34" charset="0"/>
              </a:rPr>
              <a:t>By April 1</a:t>
            </a:r>
            <a:r>
              <a:rPr lang="en-US" sz="3200" b="0" i="1" baseline="30000" dirty="0">
                <a:solidFill>
                  <a:srgbClr val="00B050"/>
                </a:solidFill>
                <a:effectLst/>
                <a:latin typeface="Source Sans Pro" panose="020B0503030403020204" pitchFamily="34" charset="0"/>
              </a:rPr>
              <a:t>st</a:t>
            </a:r>
            <a:r>
              <a:rPr lang="en-US" sz="3200" b="0" i="1" dirty="0">
                <a:solidFill>
                  <a:srgbClr val="00B050"/>
                </a:solidFill>
                <a:effectLst/>
                <a:latin typeface="Source Sans Pro" panose="020B0503030403020204" pitchFamily="34" charset="0"/>
              </a:rPr>
              <a:t> </a:t>
            </a:r>
            <a:r>
              <a:rPr lang="en-US" sz="3200" b="0" i="1" dirty="0">
                <a:solidFill>
                  <a:srgbClr val="222222"/>
                </a:solidFill>
                <a:effectLst/>
                <a:latin typeface="Source Sans Pro" panose="020B0503030403020204" pitchFamily="34" charset="0"/>
              </a:rPr>
              <a:t>Peary sent everyone back except Matt </a:t>
            </a:r>
            <a:r>
              <a:rPr lang="en-US" sz="3200" b="0" i="1" dirty="0">
                <a:solidFill>
                  <a:srgbClr val="FF0000"/>
                </a:solidFill>
                <a:effectLst/>
                <a:latin typeface="Source Sans Pro" panose="020B0503030403020204" pitchFamily="34" charset="0"/>
              </a:rPr>
              <a:t>because he couldn’t complete the mission without him since Matt was experienced, resourceful, and brave.</a:t>
            </a:r>
            <a:endParaRPr lang="en-US" sz="3200" dirty="0">
              <a:solidFill>
                <a:srgbClr val="FF0000"/>
              </a:solidFill>
            </a:endParaRPr>
          </a:p>
        </p:txBody>
      </p:sp>
    </p:spTree>
    <p:extLst>
      <p:ext uri="{BB962C8B-B14F-4D97-AF65-F5344CB8AC3E}">
        <p14:creationId xmlns:p14="http://schemas.microsoft.com/office/powerpoint/2010/main" val="14258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F2A30-B6D4-4D93-8066-7B394E08837C}"/>
              </a:ext>
            </a:extLst>
          </p:cNvPr>
          <p:cNvSpPr>
            <a:spLocks noGrp="1"/>
          </p:cNvSpPr>
          <p:nvPr>
            <p:ph type="title"/>
          </p:nvPr>
        </p:nvSpPr>
        <p:spPr/>
        <p:txBody>
          <a:bodyPr/>
          <a:lstStyle/>
          <a:p>
            <a:r>
              <a:rPr lang="en-US" u="sng" dirty="0"/>
              <a:t>Day 3</a:t>
            </a:r>
            <a:r>
              <a:rPr lang="en-US" dirty="0"/>
              <a:t>: Expanding Sentences</a:t>
            </a:r>
          </a:p>
        </p:txBody>
      </p:sp>
      <p:sp>
        <p:nvSpPr>
          <p:cNvPr id="3" name="Content Placeholder 2">
            <a:extLst>
              <a:ext uri="{FF2B5EF4-FFF2-40B4-BE49-F238E27FC236}">
                <a16:creationId xmlns:a16="http://schemas.microsoft.com/office/drawing/2014/main" id="{B1CEA52D-A46D-447A-BF5B-24685AEA6A85}"/>
              </a:ext>
            </a:extLst>
          </p:cNvPr>
          <p:cNvSpPr>
            <a:spLocks noGrp="1"/>
          </p:cNvSpPr>
          <p:nvPr>
            <p:ph idx="1"/>
          </p:nvPr>
        </p:nvSpPr>
        <p:spPr>
          <a:xfrm>
            <a:off x="1066800" y="2103120"/>
            <a:ext cx="10058400" cy="1661012"/>
          </a:xfrm>
        </p:spPr>
        <p:txBody>
          <a:bodyPr/>
          <a:lstStyle/>
          <a:p>
            <a:pPr marL="0" indent="0">
              <a:buNone/>
            </a:pPr>
            <a:r>
              <a:rPr lang="en-US" sz="3600" b="1" i="1" dirty="0"/>
              <a:t>The flag hung limp and lifeless. </a:t>
            </a:r>
          </a:p>
          <a:p>
            <a:pPr marL="0" indent="0">
              <a:buNone/>
            </a:pPr>
            <a:r>
              <a:rPr lang="en-US" b="0" i="0" dirty="0">
                <a:solidFill>
                  <a:srgbClr val="222222"/>
                </a:solidFill>
                <a:effectLst/>
                <a:latin typeface="Source Sans Pro" panose="020B0503030403020204" pitchFamily="34" charset="0"/>
              </a:rPr>
              <a:t>	</a:t>
            </a:r>
            <a:r>
              <a:rPr lang="en-US" sz="2800" b="0" i="0" dirty="0">
                <a:solidFill>
                  <a:srgbClr val="222222"/>
                </a:solidFill>
                <a:effectLst/>
                <a:latin typeface="Source Sans Pro" panose="020B0503030403020204" pitchFamily="34" charset="0"/>
              </a:rPr>
              <a:t>Let’s add by telling what happened next.</a:t>
            </a:r>
            <a:endParaRPr lang="en-US" sz="2800" dirty="0"/>
          </a:p>
        </p:txBody>
      </p:sp>
      <p:sp>
        <p:nvSpPr>
          <p:cNvPr id="5" name="TextBox 4">
            <a:extLst>
              <a:ext uri="{FF2B5EF4-FFF2-40B4-BE49-F238E27FC236}">
                <a16:creationId xmlns:a16="http://schemas.microsoft.com/office/drawing/2014/main" id="{6D159ED6-5A3C-4060-A485-2391C2B9418C}"/>
              </a:ext>
            </a:extLst>
          </p:cNvPr>
          <p:cNvSpPr txBox="1"/>
          <p:nvPr/>
        </p:nvSpPr>
        <p:spPr>
          <a:xfrm>
            <a:off x="818225" y="4445038"/>
            <a:ext cx="10555549" cy="1077218"/>
          </a:xfrm>
          <a:prstGeom prst="rect">
            <a:avLst/>
          </a:prstGeom>
          <a:noFill/>
        </p:spPr>
        <p:txBody>
          <a:bodyPr wrap="square">
            <a:spAutoFit/>
          </a:bodyPr>
          <a:lstStyle/>
          <a:p>
            <a:r>
              <a:rPr lang="en-US" sz="3200" b="0" i="1" dirty="0">
                <a:solidFill>
                  <a:srgbClr val="00B050"/>
                </a:solidFill>
                <a:effectLst/>
                <a:latin typeface="Source Sans Pro" panose="020B0503030403020204" pitchFamily="34" charset="0"/>
              </a:rPr>
              <a:t>At </a:t>
            </a:r>
            <a:r>
              <a:rPr lang="en-US" sz="3200" i="1" dirty="0">
                <a:solidFill>
                  <a:srgbClr val="00B050"/>
                </a:solidFill>
                <a:latin typeface="Source Sans Pro" panose="020B0503030403020204" pitchFamily="34" charset="0"/>
              </a:rPr>
              <a:t>first, </a:t>
            </a:r>
            <a:r>
              <a:rPr lang="en-US" sz="3200" i="1" dirty="0">
                <a:latin typeface="Source Sans Pro" panose="020B0503030403020204" pitchFamily="34" charset="0"/>
              </a:rPr>
              <a:t>t</a:t>
            </a:r>
            <a:r>
              <a:rPr lang="en-US" sz="3200" i="1" dirty="0"/>
              <a:t>he flag hung limp and lifeless, </a:t>
            </a:r>
            <a:r>
              <a:rPr lang="en-US" sz="3200" b="0" i="1" dirty="0">
                <a:solidFill>
                  <a:srgbClr val="FF0000"/>
                </a:solidFill>
                <a:effectLst/>
                <a:latin typeface="Source Sans Pro" panose="020B0503030403020204" pitchFamily="34" charset="0"/>
              </a:rPr>
              <a:t>but then the wind picked up and it waved strongly, showing its colors.</a:t>
            </a:r>
            <a:endParaRPr lang="en-US" sz="3200" dirty="0">
              <a:solidFill>
                <a:srgbClr val="FF0000"/>
              </a:solidFill>
            </a:endParaRPr>
          </a:p>
        </p:txBody>
      </p:sp>
    </p:spTree>
    <p:extLst>
      <p:ext uri="{BB962C8B-B14F-4D97-AF65-F5344CB8AC3E}">
        <p14:creationId xmlns:p14="http://schemas.microsoft.com/office/powerpoint/2010/main" val="406375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0440-FB4B-4B81-9180-7A3FEC090C3E}"/>
              </a:ext>
            </a:extLst>
          </p:cNvPr>
          <p:cNvSpPr>
            <a:spLocks noGrp="1"/>
          </p:cNvSpPr>
          <p:nvPr>
            <p:ph type="title"/>
          </p:nvPr>
        </p:nvSpPr>
        <p:spPr/>
        <p:txBody>
          <a:bodyPr/>
          <a:lstStyle/>
          <a:p>
            <a:r>
              <a:rPr lang="en-US" dirty="0"/>
              <a:t>Day 3: Your Assignments</a:t>
            </a:r>
          </a:p>
        </p:txBody>
      </p:sp>
      <p:sp>
        <p:nvSpPr>
          <p:cNvPr id="3" name="Content Placeholder 2">
            <a:extLst>
              <a:ext uri="{FF2B5EF4-FFF2-40B4-BE49-F238E27FC236}">
                <a16:creationId xmlns:a16="http://schemas.microsoft.com/office/drawing/2014/main" id="{62088506-5C79-4F22-8449-5F6625AEAD24}"/>
              </a:ext>
            </a:extLst>
          </p:cNvPr>
          <p:cNvSpPr>
            <a:spLocks noGrp="1"/>
          </p:cNvSpPr>
          <p:nvPr>
            <p:ph idx="1"/>
          </p:nvPr>
        </p:nvSpPr>
        <p:spPr>
          <a:xfrm>
            <a:off x="933635" y="1757778"/>
            <a:ext cx="10058400" cy="4323425"/>
          </a:xfrm>
        </p:spPr>
        <p:txBody>
          <a:bodyPr>
            <a:normAutofit fontScale="77500" lnSpcReduction="20000"/>
          </a:bodyPr>
          <a:lstStyle/>
          <a:p>
            <a:endParaRPr lang="en-US" dirty="0"/>
          </a:p>
          <a:p>
            <a:r>
              <a:rPr lang="en-US" sz="4400" b="1" dirty="0">
                <a:solidFill>
                  <a:srgbClr val="FF0000"/>
                </a:solidFill>
              </a:rPr>
              <a:t>Commas Practice &amp; Correlative Conjunction Review</a:t>
            </a:r>
          </a:p>
          <a:p>
            <a:r>
              <a:rPr lang="en-US" sz="4400" b="1" dirty="0">
                <a:solidFill>
                  <a:srgbClr val="FF0000"/>
                </a:solidFill>
              </a:rPr>
              <a:t>Commas TEST</a:t>
            </a:r>
          </a:p>
          <a:p>
            <a:r>
              <a:rPr lang="en-US" sz="4400" b="1" dirty="0">
                <a:solidFill>
                  <a:srgbClr val="0070C0"/>
                </a:solidFill>
              </a:rPr>
              <a:t>Correlative Conjunction TEST</a:t>
            </a:r>
          </a:p>
          <a:p>
            <a:r>
              <a:rPr lang="en-US" sz="4400" b="1" dirty="0">
                <a:solidFill>
                  <a:srgbClr val="00B050"/>
                </a:solidFill>
              </a:rPr>
              <a:t>Writing: </a:t>
            </a:r>
            <a:r>
              <a:rPr lang="en-US" sz="3500" b="0" i="0" dirty="0">
                <a:solidFill>
                  <a:srgbClr val="222222"/>
                </a:solidFill>
                <a:effectLst/>
                <a:latin typeface="Source Sans Pro" panose="020B0503030403020204" pitchFamily="34" charset="0"/>
              </a:rPr>
              <a:t>Pretend you were a part of the small team who made it to the pole. Write a second journal entry about your experience during the last leg of the exploration.</a:t>
            </a:r>
          </a:p>
          <a:p>
            <a:pPr lvl="2"/>
            <a:r>
              <a:rPr lang="en-US" sz="3200" b="1" dirty="0">
                <a:solidFill>
                  <a:srgbClr val="00B050"/>
                </a:solidFill>
              </a:rPr>
              <a:t>*be sure to expand your sentences in your writing.</a:t>
            </a:r>
          </a:p>
        </p:txBody>
      </p:sp>
    </p:spTree>
    <p:extLst>
      <p:ext uri="{BB962C8B-B14F-4D97-AF65-F5344CB8AC3E}">
        <p14:creationId xmlns:p14="http://schemas.microsoft.com/office/powerpoint/2010/main" val="4186755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2926080"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00"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FA973D-B3BE-46C3-8960-57EBD7A26FAD}"/>
              </a:ext>
            </a:extLst>
          </p:cNvPr>
          <p:cNvSpPr>
            <a:spLocks noGrp="1"/>
          </p:cNvSpPr>
          <p:nvPr>
            <p:ph type="title"/>
          </p:nvPr>
        </p:nvSpPr>
        <p:spPr>
          <a:xfrm>
            <a:off x="557720" y="612843"/>
            <a:ext cx="2312480" cy="1499738"/>
          </a:xfrm>
        </p:spPr>
        <p:txBody>
          <a:bodyPr anchor="b">
            <a:normAutofit/>
          </a:bodyPr>
          <a:lstStyle/>
          <a:p>
            <a:r>
              <a:rPr lang="en-US" sz="2400" dirty="0"/>
              <a:t>Day 4: Intro to Informative Writing</a:t>
            </a:r>
          </a:p>
        </p:txBody>
      </p:sp>
      <p:sp>
        <p:nvSpPr>
          <p:cNvPr id="3" name="Content Placeholder 2">
            <a:extLst>
              <a:ext uri="{FF2B5EF4-FFF2-40B4-BE49-F238E27FC236}">
                <a16:creationId xmlns:a16="http://schemas.microsoft.com/office/drawing/2014/main" id="{75A22230-E63A-41E4-8E57-1B50D48BFB21}"/>
              </a:ext>
            </a:extLst>
          </p:cNvPr>
          <p:cNvSpPr>
            <a:spLocks noGrp="1"/>
          </p:cNvSpPr>
          <p:nvPr>
            <p:ph idx="1"/>
          </p:nvPr>
        </p:nvSpPr>
        <p:spPr>
          <a:xfrm>
            <a:off x="557720" y="2149813"/>
            <a:ext cx="2312479" cy="3854197"/>
          </a:xfrm>
        </p:spPr>
        <p:txBody>
          <a:bodyPr>
            <a:normAutofit/>
          </a:bodyPr>
          <a:lstStyle/>
          <a:p>
            <a:pPr>
              <a:lnSpc>
                <a:spcPct val="100000"/>
              </a:lnSpc>
            </a:pPr>
            <a:r>
              <a:rPr lang="en-US" sz="1200" b="0" i="0">
                <a:solidFill>
                  <a:schemeClr val="tx1">
                    <a:lumMod val="85000"/>
                    <a:lumOff val="15000"/>
                  </a:schemeClr>
                </a:solidFill>
                <a:effectLst/>
                <a:latin typeface="Source Sans Pro" panose="020B0503030403020204" pitchFamily="34" charset="0"/>
              </a:rPr>
              <a:t>So far this year we have learned about narrative writing and opinion writing.  What are different parts in narrative writing? </a:t>
            </a:r>
          </a:p>
          <a:p>
            <a:pPr>
              <a:lnSpc>
                <a:spcPct val="100000"/>
              </a:lnSpc>
            </a:pPr>
            <a:r>
              <a:rPr lang="en-US" sz="1200" b="0" i="0">
                <a:solidFill>
                  <a:schemeClr val="tx1">
                    <a:lumMod val="85000"/>
                    <a:lumOff val="15000"/>
                  </a:schemeClr>
                </a:solidFill>
                <a:effectLst/>
                <a:latin typeface="Source Sans Pro" panose="020B0503030403020204" pitchFamily="34" charset="0"/>
              </a:rPr>
              <a:t>We know that narrative writing is a different type of writing from opinion writing. Today we are going to learn about a third type of writing. We are going to learn about writing descriptions, which is a type of informative writing. </a:t>
            </a:r>
            <a:r>
              <a:rPr lang="en-US" sz="1200" b="0" i="1">
                <a:solidFill>
                  <a:schemeClr val="tx1">
                    <a:lumMod val="85000"/>
                    <a:lumOff val="15000"/>
                  </a:schemeClr>
                </a:solidFill>
                <a:effectLst/>
                <a:latin typeface="Source Sans Pro" panose="020B0503030403020204" pitchFamily="34" charset="0"/>
              </a:rPr>
              <a:t>Keep On! The Story of Matthew Henson</a:t>
            </a:r>
            <a:r>
              <a:rPr lang="en-US" sz="1200" b="0" i="0">
                <a:solidFill>
                  <a:schemeClr val="tx1">
                    <a:lumMod val="85000"/>
                    <a:lumOff val="15000"/>
                  </a:schemeClr>
                </a:solidFill>
                <a:effectLst/>
                <a:latin typeface="Source Sans Pro" panose="020B0503030403020204" pitchFamily="34" charset="0"/>
              </a:rPr>
              <a:t> is an informative book. It is a description of Matthew Henson’s life. Listen to this part:</a:t>
            </a:r>
            <a:endParaRPr lang="en-US" sz="1200">
              <a:solidFill>
                <a:schemeClr val="tx1">
                  <a:lumMod val="85000"/>
                  <a:lumOff val="15000"/>
                </a:schemeClr>
              </a:solidFill>
            </a:endParaRPr>
          </a:p>
        </p:txBody>
      </p:sp>
      <p:sp>
        <p:nvSpPr>
          <p:cNvPr id="16" name="Rectangle 15">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764" y="413053"/>
            <a:ext cx="8212114" cy="6064596"/>
          </a:xfrm>
          <a:prstGeom prst="rect">
            <a:avLst/>
          </a:prstGeom>
          <a:noFill/>
          <a:ln w="6350" cap="sq" cmpd="sng" algn="ctr">
            <a:solidFill>
              <a:srgbClr val="404040"/>
            </a:solidFill>
            <a:prstDash val="solid"/>
            <a:miter lim="800000"/>
          </a:ln>
          <a:effectLst/>
        </p:spPr>
      </p:sp>
      <p:pic>
        <p:nvPicPr>
          <p:cNvPr id="5" name="Picture 4">
            <a:extLst>
              <a:ext uri="{FF2B5EF4-FFF2-40B4-BE49-F238E27FC236}">
                <a16:creationId xmlns:a16="http://schemas.microsoft.com/office/drawing/2014/main" id="{00A90C82-4614-4FCC-A930-13BC2014EC63}"/>
              </a:ext>
            </a:extLst>
          </p:cNvPr>
          <p:cNvPicPr>
            <a:picLocks noChangeAspect="1"/>
          </p:cNvPicPr>
          <p:nvPr/>
        </p:nvPicPr>
        <p:blipFill>
          <a:blip r:embed="rId2"/>
          <a:stretch>
            <a:fillRect/>
          </a:stretch>
        </p:blipFill>
        <p:spPr>
          <a:xfrm>
            <a:off x="3569764" y="1254276"/>
            <a:ext cx="8203136" cy="3588872"/>
          </a:xfrm>
          <a:prstGeom prst="rect">
            <a:avLst/>
          </a:prstGeom>
        </p:spPr>
      </p:pic>
      <p:sp>
        <p:nvSpPr>
          <p:cNvPr id="6" name="TextBox 5">
            <a:extLst>
              <a:ext uri="{FF2B5EF4-FFF2-40B4-BE49-F238E27FC236}">
                <a16:creationId xmlns:a16="http://schemas.microsoft.com/office/drawing/2014/main" id="{AB8099F2-47F2-49E6-8F9B-48716E583F9E}"/>
              </a:ext>
            </a:extLst>
          </p:cNvPr>
          <p:cNvSpPr txBox="1"/>
          <p:nvPr/>
        </p:nvSpPr>
        <p:spPr>
          <a:xfrm>
            <a:off x="4042611" y="5014762"/>
            <a:ext cx="6968690" cy="369332"/>
          </a:xfrm>
          <a:prstGeom prst="rect">
            <a:avLst/>
          </a:prstGeom>
          <a:noFill/>
        </p:spPr>
        <p:txBody>
          <a:bodyPr wrap="square" rtlCol="0">
            <a:spAutoFit/>
          </a:bodyPr>
          <a:lstStyle/>
          <a:p>
            <a:pPr algn="ctr"/>
            <a:r>
              <a:rPr lang="en-US" dirty="0">
                <a:solidFill>
                  <a:schemeClr val="bg2"/>
                </a:solidFill>
              </a:rPr>
              <a:t>How does this part of the text describe Matthew as a young boy?</a:t>
            </a:r>
          </a:p>
        </p:txBody>
      </p:sp>
      <p:cxnSp>
        <p:nvCxnSpPr>
          <p:cNvPr id="8" name="Straight Connector 7">
            <a:extLst>
              <a:ext uri="{FF2B5EF4-FFF2-40B4-BE49-F238E27FC236}">
                <a16:creationId xmlns:a16="http://schemas.microsoft.com/office/drawing/2014/main" id="{12B8D42F-C69D-4A76-B580-D042D866142F}"/>
              </a:ext>
            </a:extLst>
          </p:cNvPr>
          <p:cNvCxnSpPr/>
          <p:nvPr/>
        </p:nvCxnSpPr>
        <p:spPr>
          <a:xfrm>
            <a:off x="10751419" y="2974206"/>
            <a:ext cx="56789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8A2662-7345-4D5C-9CB6-798CB5002547}"/>
              </a:ext>
            </a:extLst>
          </p:cNvPr>
          <p:cNvCxnSpPr/>
          <p:nvPr/>
        </p:nvCxnSpPr>
        <p:spPr>
          <a:xfrm>
            <a:off x="10268552" y="3400125"/>
            <a:ext cx="56789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5342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D1695CF3-2ABD-471D-B958-CA7547F57EA2}"/>
              </a:ext>
            </a:extLst>
          </p:cNvPr>
          <p:cNvSpPr>
            <a:spLocks noGrp="1"/>
          </p:cNvSpPr>
          <p:nvPr>
            <p:ph type="title"/>
          </p:nvPr>
        </p:nvSpPr>
        <p:spPr>
          <a:xfrm>
            <a:off x="866440" y="1000370"/>
            <a:ext cx="3462079" cy="4857262"/>
          </a:xfrm>
        </p:spPr>
        <p:txBody>
          <a:bodyPr vert="horz" lIns="91440" tIns="45720" rIns="91440" bIns="45720" rtlCol="0" anchor="ctr">
            <a:normAutofit/>
          </a:bodyPr>
          <a:lstStyle/>
          <a:p>
            <a:pPr algn="r"/>
            <a:r>
              <a:rPr lang="en-US" sz="3700" dirty="0">
                <a:solidFill>
                  <a:srgbClr val="FFFFFF"/>
                </a:solidFill>
              </a:rPr>
              <a:t>Day 4: Intro to Informative Writing </a:t>
            </a:r>
          </a:p>
        </p:txBody>
      </p:sp>
      <p:sp>
        <p:nvSpPr>
          <p:cNvPr id="5" name="TextBox 4">
            <a:extLst>
              <a:ext uri="{FF2B5EF4-FFF2-40B4-BE49-F238E27FC236}">
                <a16:creationId xmlns:a16="http://schemas.microsoft.com/office/drawing/2014/main" id="{8BA3E9F8-04DF-4C07-B60C-5194961834C3}"/>
              </a:ext>
            </a:extLst>
          </p:cNvPr>
          <p:cNvSpPr txBox="1"/>
          <p:nvPr/>
        </p:nvSpPr>
        <p:spPr>
          <a:xfrm>
            <a:off x="4963691" y="1000370"/>
            <a:ext cx="6212310" cy="1057031"/>
          </a:xfrm>
          <a:prstGeom prst="rect">
            <a:avLst/>
          </a:prstGeom>
        </p:spPr>
        <p:txBody>
          <a:bodyPr vert="horz" lIns="91440" tIns="45720" rIns="91440" bIns="45720" rtlCol="0" anchor="ctr">
            <a:normAutofit/>
          </a:bodyPr>
          <a:lstStyle/>
          <a:p>
            <a:pPr indent="-182880">
              <a:spcAft>
                <a:spcPts val="600"/>
              </a:spcAft>
              <a:buClr>
                <a:schemeClr val="tx1">
                  <a:lumMod val="85000"/>
                  <a:lumOff val="15000"/>
                </a:schemeClr>
              </a:buClr>
              <a:buFont typeface="Garamond" pitchFamily="18" charset="0"/>
              <a:buChar char="◦"/>
            </a:pPr>
            <a:r>
              <a:rPr lang="en-US" sz="2000" b="0" i="0" dirty="0">
                <a:solidFill>
                  <a:srgbClr val="FFFFFF"/>
                </a:solidFill>
                <a:effectLst/>
              </a:rPr>
              <a:t>Think about the Matthew Henson book and other informational books you have read. Make a list of what these types of texts have in common.</a:t>
            </a:r>
            <a:endParaRPr lang="en-US" sz="2000" dirty="0">
              <a:solidFill>
                <a:srgbClr val="FFFFFF"/>
              </a:solidFill>
            </a:endParaRPr>
          </a:p>
        </p:txBody>
      </p:sp>
      <p:sp>
        <p:nvSpPr>
          <p:cNvPr id="11" name="TextBox 10">
            <a:extLst>
              <a:ext uri="{FF2B5EF4-FFF2-40B4-BE49-F238E27FC236}">
                <a16:creationId xmlns:a16="http://schemas.microsoft.com/office/drawing/2014/main" id="{00DE8495-D0B6-45C9-87FF-914CF56C50FA}"/>
              </a:ext>
            </a:extLst>
          </p:cNvPr>
          <p:cNvSpPr txBox="1"/>
          <p:nvPr/>
        </p:nvSpPr>
        <p:spPr>
          <a:xfrm>
            <a:off x="5400008" y="2245105"/>
            <a:ext cx="2137319" cy="1200329"/>
          </a:xfrm>
          <a:prstGeom prst="rect">
            <a:avLst/>
          </a:prstGeom>
          <a:noFill/>
        </p:spPr>
        <p:txBody>
          <a:bodyPr wrap="square">
            <a:spAutoFit/>
          </a:bodyPr>
          <a:lstStyle/>
          <a:p>
            <a:r>
              <a:rPr lang="en-US" sz="2400" b="0" i="0" dirty="0">
                <a:solidFill>
                  <a:srgbClr val="222222"/>
                </a:solidFill>
                <a:effectLst/>
                <a:latin typeface="Selawik Semibold" panose="020B0604020202020204" pitchFamily="34" charset="0"/>
              </a:rPr>
              <a:t>introduction that names the topic</a:t>
            </a:r>
            <a:endParaRPr lang="en-US" sz="2400" dirty="0">
              <a:latin typeface="Selawik Semibold" panose="020B0604020202020204" pitchFamily="34" charset="0"/>
            </a:endParaRPr>
          </a:p>
        </p:txBody>
      </p:sp>
      <p:sp>
        <p:nvSpPr>
          <p:cNvPr id="13" name="TextBox 12">
            <a:extLst>
              <a:ext uri="{FF2B5EF4-FFF2-40B4-BE49-F238E27FC236}">
                <a16:creationId xmlns:a16="http://schemas.microsoft.com/office/drawing/2014/main" id="{7772356F-DF0D-48CE-93E5-2AA4D56FC051}"/>
              </a:ext>
            </a:extLst>
          </p:cNvPr>
          <p:cNvSpPr txBox="1"/>
          <p:nvPr/>
        </p:nvSpPr>
        <p:spPr>
          <a:xfrm>
            <a:off x="9024117" y="2966761"/>
            <a:ext cx="1953928" cy="646331"/>
          </a:xfrm>
          <a:prstGeom prst="rect">
            <a:avLst/>
          </a:prstGeom>
          <a:noFill/>
        </p:spPr>
        <p:txBody>
          <a:bodyPr wrap="square">
            <a:spAutoFit/>
          </a:bodyPr>
          <a:lstStyle/>
          <a:p>
            <a:r>
              <a:rPr lang="en-US" sz="3600" b="0" i="0" dirty="0">
                <a:solidFill>
                  <a:srgbClr val="222222"/>
                </a:solidFill>
                <a:effectLst/>
                <a:latin typeface="Snap ITC" panose="04040A07060A02020202" pitchFamily="82" charset="0"/>
              </a:rPr>
              <a:t>facts</a:t>
            </a:r>
            <a:endParaRPr lang="en-US" sz="3600" dirty="0">
              <a:latin typeface="Snap ITC" panose="04040A07060A02020202" pitchFamily="82" charset="0"/>
            </a:endParaRPr>
          </a:p>
        </p:txBody>
      </p:sp>
      <p:sp>
        <p:nvSpPr>
          <p:cNvPr id="15" name="TextBox 14">
            <a:extLst>
              <a:ext uri="{FF2B5EF4-FFF2-40B4-BE49-F238E27FC236}">
                <a16:creationId xmlns:a16="http://schemas.microsoft.com/office/drawing/2014/main" id="{CD87B9BF-CC17-4816-8630-B09C7380C6CC}"/>
              </a:ext>
            </a:extLst>
          </p:cNvPr>
          <p:cNvSpPr txBox="1"/>
          <p:nvPr/>
        </p:nvSpPr>
        <p:spPr>
          <a:xfrm>
            <a:off x="6741180" y="3659924"/>
            <a:ext cx="2369123" cy="646331"/>
          </a:xfrm>
          <a:prstGeom prst="rect">
            <a:avLst/>
          </a:prstGeom>
          <a:noFill/>
        </p:spPr>
        <p:txBody>
          <a:bodyPr wrap="square">
            <a:spAutoFit/>
          </a:bodyPr>
          <a:lstStyle/>
          <a:p>
            <a:r>
              <a:rPr lang="en-US" sz="3600" b="1" i="0" dirty="0">
                <a:solidFill>
                  <a:srgbClr val="222222"/>
                </a:solidFill>
                <a:effectLst/>
                <a:latin typeface="Tempus Sans ITC" panose="04020404030D07020202" pitchFamily="82" charset="0"/>
              </a:rPr>
              <a:t>definitions</a:t>
            </a:r>
            <a:endParaRPr lang="en-US" sz="3600" b="1" dirty="0">
              <a:latin typeface="Tempus Sans ITC" panose="04020404030D07020202" pitchFamily="82" charset="0"/>
            </a:endParaRPr>
          </a:p>
        </p:txBody>
      </p:sp>
      <p:sp>
        <p:nvSpPr>
          <p:cNvPr id="17" name="TextBox 16">
            <a:extLst>
              <a:ext uri="{FF2B5EF4-FFF2-40B4-BE49-F238E27FC236}">
                <a16:creationId xmlns:a16="http://schemas.microsoft.com/office/drawing/2014/main" id="{B91581AF-F6DC-4BF4-AB51-AD2F1E1BD197}"/>
              </a:ext>
            </a:extLst>
          </p:cNvPr>
          <p:cNvSpPr txBox="1"/>
          <p:nvPr/>
        </p:nvSpPr>
        <p:spPr>
          <a:xfrm>
            <a:off x="5344816" y="4384862"/>
            <a:ext cx="1643121" cy="1077218"/>
          </a:xfrm>
          <a:prstGeom prst="rect">
            <a:avLst/>
          </a:prstGeom>
          <a:noFill/>
        </p:spPr>
        <p:txBody>
          <a:bodyPr wrap="square">
            <a:spAutoFit/>
          </a:bodyPr>
          <a:lstStyle/>
          <a:p>
            <a:r>
              <a:rPr lang="en-US" sz="3200" b="0" i="0" dirty="0">
                <a:solidFill>
                  <a:srgbClr val="222222"/>
                </a:solidFill>
                <a:effectLst/>
                <a:latin typeface="Modern Love Caps" panose="04070805081001020A01" pitchFamily="82" charset="0"/>
              </a:rPr>
              <a:t>linking words</a:t>
            </a:r>
            <a:endParaRPr lang="en-US" sz="3200" dirty="0">
              <a:latin typeface="Modern Love Caps" panose="04070805081001020A01" pitchFamily="82" charset="0"/>
            </a:endParaRPr>
          </a:p>
        </p:txBody>
      </p:sp>
      <p:sp>
        <p:nvSpPr>
          <p:cNvPr id="19" name="TextBox 18">
            <a:extLst>
              <a:ext uri="{FF2B5EF4-FFF2-40B4-BE49-F238E27FC236}">
                <a16:creationId xmlns:a16="http://schemas.microsoft.com/office/drawing/2014/main" id="{62F8F94E-2D61-4580-BAF8-DBD47AD1518A}"/>
              </a:ext>
            </a:extLst>
          </p:cNvPr>
          <p:cNvSpPr txBox="1"/>
          <p:nvPr/>
        </p:nvSpPr>
        <p:spPr>
          <a:xfrm>
            <a:off x="9428306" y="4246363"/>
            <a:ext cx="2054187" cy="923330"/>
          </a:xfrm>
          <a:prstGeom prst="rect">
            <a:avLst/>
          </a:prstGeom>
          <a:noFill/>
        </p:spPr>
        <p:txBody>
          <a:bodyPr wrap="square">
            <a:spAutoFit/>
          </a:bodyPr>
          <a:lstStyle/>
          <a:p>
            <a:r>
              <a:rPr lang="en-US" sz="5400" b="0" i="0" dirty="0">
                <a:solidFill>
                  <a:srgbClr val="222222"/>
                </a:solidFill>
                <a:effectLst/>
                <a:latin typeface="Script MT Bold" panose="03040602040607080904" pitchFamily="66" charset="0"/>
              </a:rPr>
              <a:t>details</a:t>
            </a:r>
            <a:endParaRPr lang="en-US" sz="5400" dirty="0">
              <a:latin typeface="Script MT Bold" panose="03040602040607080904" pitchFamily="66" charset="0"/>
            </a:endParaRPr>
          </a:p>
        </p:txBody>
      </p:sp>
      <p:sp>
        <p:nvSpPr>
          <p:cNvPr id="21" name="TextBox 20">
            <a:extLst>
              <a:ext uri="{FF2B5EF4-FFF2-40B4-BE49-F238E27FC236}">
                <a16:creationId xmlns:a16="http://schemas.microsoft.com/office/drawing/2014/main" id="{981B7ACB-AD0E-4D24-9106-5DD5F9CD0ED9}"/>
              </a:ext>
            </a:extLst>
          </p:cNvPr>
          <p:cNvSpPr txBox="1"/>
          <p:nvPr/>
        </p:nvSpPr>
        <p:spPr>
          <a:xfrm>
            <a:off x="6730134" y="5255448"/>
            <a:ext cx="3169440" cy="830997"/>
          </a:xfrm>
          <a:prstGeom prst="rect">
            <a:avLst/>
          </a:prstGeom>
          <a:noFill/>
        </p:spPr>
        <p:txBody>
          <a:bodyPr wrap="square">
            <a:spAutoFit/>
          </a:bodyPr>
          <a:lstStyle/>
          <a:p>
            <a:r>
              <a:rPr lang="en-US" sz="4800" b="0" i="0" dirty="0">
                <a:solidFill>
                  <a:srgbClr val="222222"/>
                </a:solidFill>
                <a:effectLst/>
                <a:latin typeface="Colonna MT" panose="04020805060202030203" pitchFamily="82" charset="0"/>
              </a:rPr>
              <a:t>conclusion</a:t>
            </a:r>
            <a:endParaRPr lang="en-US" sz="4800" dirty="0">
              <a:latin typeface="Colonna MT" panose="04020805060202030203" pitchFamily="82" charset="0"/>
            </a:endParaRPr>
          </a:p>
        </p:txBody>
      </p:sp>
    </p:spTree>
    <p:extLst>
      <p:ext uri="{BB962C8B-B14F-4D97-AF65-F5344CB8AC3E}">
        <p14:creationId xmlns:p14="http://schemas.microsoft.com/office/powerpoint/2010/main" val="241820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80">
                                          <p:stCondLst>
                                            <p:cond delay="0"/>
                                          </p:stCondLst>
                                        </p:cTn>
                                        <p:tgtEl>
                                          <p:spTgt spid="21"/>
                                        </p:tgtEl>
                                      </p:cBhvr>
                                    </p:animEffect>
                                    <p:anim calcmode="lin" valueType="num">
                                      <p:cBhvr>
                                        <p:cTn id="2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3" dur="26">
                                          <p:stCondLst>
                                            <p:cond delay="650"/>
                                          </p:stCondLst>
                                        </p:cTn>
                                        <p:tgtEl>
                                          <p:spTgt spid="21"/>
                                        </p:tgtEl>
                                      </p:cBhvr>
                                      <p:to x="100000" y="60000"/>
                                    </p:animScale>
                                    <p:animScale>
                                      <p:cBhvr>
                                        <p:cTn id="34" dur="166" decel="50000">
                                          <p:stCondLst>
                                            <p:cond delay="676"/>
                                          </p:stCondLst>
                                        </p:cTn>
                                        <p:tgtEl>
                                          <p:spTgt spid="21"/>
                                        </p:tgtEl>
                                      </p:cBhvr>
                                      <p:to x="100000" y="100000"/>
                                    </p:animScale>
                                    <p:animScale>
                                      <p:cBhvr>
                                        <p:cTn id="35" dur="26">
                                          <p:stCondLst>
                                            <p:cond delay="1312"/>
                                          </p:stCondLst>
                                        </p:cTn>
                                        <p:tgtEl>
                                          <p:spTgt spid="21"/>
                                        </p:tgtEl>
                                      </p:cBhvr>
                                      <p:to x="100000" y="80000"/>
                                    </p:animScale>
                                    <p:animScale>
                                      <p:cBhvr>
                                        <p:cTn id="36" dur="166" decel="50000">
                                          <p:stCondLst>
                                            <p:cond delay="1338"/>
                                          </p:stCondLst>
                                        </p:cTn>
                                        <p:tgtEl>
                                          <p:spTgt spid="21"/>
                                        </p:tgtEl>
                                      </p:cBhvr>
                                      <p:to x="100000" y="100000"/>
                                    </p:animScale>
                                    <p:animScale>
                                      <p:cBhvr>
                                        <p:cTn id="37" dur="26">
                                          <p:stCondLst>
                                            <p:cond delay="1642"/>
                                          </p:stCondLst>
                                        </p:cTn>
                                        <p:tgtEl>
                                          <p:spTgt spid="21"/>
                                        </p:tgtEl>
                                      </p:cBhvr>
                                      <p:to x="100000" y="90000"/>
                                    </p:animScale>
                                    <p:animScale>
                                      <p:cBhvr>
                                        <p:cTn id="38" dur="166" decel="50000">
                                          <p:stCondLst>
                                            <p:cond delay="1668"/>
                                          </p:stCondLst>
                                        </p:cTn>
                                        <p:tgtEl>
                                          <p:spTgt spid="21"/>
                                        </p:tgtEl>
                                      </p:cBhvr>
                                      <p:to x="100000" y="100000"/>
                                    </p:animScale>
                                    <p:animScale>
                                      <p:cBhvr>
                                        <p:cTn id="39" dur="26">
                                          <p:stCondLst>
                                            <p:cond delay="1808"/>
                                          </p:stCondLst>
                                        </p:cTn>
                                        <p:tgtEl>
                                          <p:spTgt spid="21"/>
                                        </p:tgtEl>
                                      </p:cBhvr>
                                      <p:to x="100000" y="95000"/>
                                    </p:animScale>
                                    <p:animScale>
                                      <p:cBhvr>
                                        <p:cTn id="40" dur="166" decel="50000">
                                          <p:stCondLst>
                                            <p:cond delay="1834"/>
                                          </p:stCondLst>
                                        </p:cTn>
                                        <p:tgtEl>
                                          <p:spTgt spid="21"/>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D8C23FAB-D1A9-44B3-AFA4-2DB3F9B7FF32}"/>
              </a:ext>
            </a:extLst>
          </p:cNvPr>
          <p:cNvSpPr>
            <a:spLocks noGrp="1"/>
          </p:cNvSpPr>
          <p:nvPr>
            <p:ph type="title"/>
          </p:nvPr>
        </p:nvSpPr>
        <p:spPr>
          <a:xfrm>
            <a:off x="725580" y="1559768"/>
            <a:ext cx="3980305" cy="3135379"/>
          </a:xfrm>
        </p:spPr>
        <p:txBody>
          <a:bodyPr vert="horz" lIns="91440" tIns="45720" rIns="91440" bIns="45720" rtlCol="0" anchor="ctr">
            <a:normAutofit/>
          </a:bodyPr>
          <a:lstStyle/>
          <a:p>
            <a:pPr algn="ctr">
              <a:lnSpc>
                <a:spcPct val="83000"/>
              </a:lnSpc>
            </a:pPr>
            <a:r>
              <a:rPr lang="en-US" sz="4800" cap="all" spc="-100" dirty="0">
                <a:solidFill>
                  <a:schemeClr val="bg1"/>
                </a:solidFill>
              </a:rPr>
              <a:t>Day 5:</a:t>
            </a:r>
            <a:br>
              <a:rPr lang="en-US" sz="4800" cap="all" spc="-100" dirty="0">
                <a:solidFill>
                  <a:schemeClr val="bg1"/>
                </a:solidFill>
              </a:rPr>
            </a:br>
            <a:r>
              <a:rPr lang="en-US" sz="3300" cap="all" spc="-100" dirty="0">
                <a:solidFill>
                  <a:schemeClr val="bg1"/>
                </a:solidFill>
              </a:rPr>
              <a:t>Learning about Informative Writing</a:t>
            </a:r>
          </a:p>
        </p:txBody>
      </p:sp>
      <p:sp>
        <p:nvSpPr>
          <p:cNvPr id="33" name="Rectangle 32">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B45AADA3-6987-4B64-A6C8-EDF798705851}"/>
              </a:ext>
            </a:extLst>
          </p:cNvPr>
          <p:cNvPicPr>
            <a:picLocks noGrp="1" noChangeAspect="1"/>
          </p:cNvPicPr>
          <p:nvPr>
            <p:ph idx="1"/>
          </p:nvPr>
        </p:nvPicPr>
        <p:blipFill>
          <a:blip r:embed="rId3"/>
          <a:stretch>
            <a:fillRect/>
          </a:stretch>
        </p:blipFill>
        <p:spPr>
          <a:xfrm>
            <a:off x="6047928" y="645106"/>
            <a:ext cx="4799522" cy="5564663"/>
          </a:xfrm>
          <a:prstGeom prst="rect">
            <a:avLst/>
          </a:prstGeom>
        </p:spPr>
      </p:pic>
    </p:spTree>
    <p:extLst>
      <p:ext uri="{BB962C8B-B14F-4D97-AF65-F5344CB8AC3E}">
        <p14:creationId xmlns:p14="http://schemas.microsoft.com/office/powerpoint/2010/main" val="2754930842"/>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6D84-1EED-477C-81EC-AC55CE9CEAE6}"/>
              </a:ext>
            </a:extLst>
          </p:cNvPr>
          <p:cNvSpPr>
            <a:spLocks noGrp="1"/>
          </p:cNvSpPr>
          <p:nvPr>
            <p:ph type="title"/>
          </p:nvPr>
        </p:nvSpPr>
        <p:spPr/>
        <p:txBody>
          <a:bodyPr/>
          <a:lstStyle/>
          <a:p>
            <a:r>
              <a:rPr lang="en-US" dirty="0"/>
              <a:t>Day 5: </a:t>
            </a:r>
            <a:r>
              <a:rPr lang="en-US" sz="3600" dirty="0"/>
              <a:t>Learning about Informative Writing</a:t>
            </a:r>
            <a:br>
              <a:rPr lang="en-US" sz="3600" dirty="0"/>
            </a:br>
            <a:r>
              <a:rPr lang="en-US" sz="3600" i="1" dirty="0">
                <a:solidFill>
                  <a:srgbClr val="222222"/>
                </a:solidFill>
                <a:effectLst/>
                <a:latin typeface="Source Sans Pro" panose="020B0503030403020204" pitchFamily="34" charset="0"/>
              </a:rPr>
              <a:t>Letters From Rifka</a:t>
            </a:r>
            <a:endParaRPr lang="en-US" sz="3600" i="1" dirty="0"/>
          </a:p>
        </p:txBody>
      </p:sp>
      <p:sp>
        <p:nvSpPr>
          <p:cNvPr id="3" name="Content Placeholder 2">
            <a:extLst>
              <a:ext uri="{FF2B5EF4-FFF2-40B4-BE49-F238E27FC236}">
                <a16:creationId xmlns:a16="http://schemas.microsoft.com/office/drawing/2014/main" id="{71ED0B00-A9A2-400C-AC9B-9D8C0A4DFE7A}"/>
              </a:ext>
            </a:extLst>
          </p:cNvPr>
          <p:cNvSpPr>
            <a:spLocks noGrp="1"/>
          </p:cNvSpPr>
          <p:nvPr>
            <p:ph idx="1"/>
          </p:nvPr>
        </p:nvSpPr>
        <p:spPr/>
        <p:txBody>
          <a:bodyPr/>
          <a:lstStyle/>
          <a:p>
            <a:pPr marL="0" indent="0" algn="l">
              <a:buNone/>
            </a:pPr>
            <a:r>
              <a:rPr lang="en-US" b="0" i="0" dirty="0">
                <a:solidFill>
                  <a:srgbClr val="222222"/>
                </a:solidFill>
                <a:effectLst/>
                <a:latin typeface="Source Sans Pro" panose="020B0503030403020204" pitchFamily="34" charset="0"/>
              </a:rPr>
              <a:t>	</a:t>
            </a:r>
            <a:r>
              <a:rPr lang="en-US" sz="2000" b="0" i="0" dirty="0">
                <a:solidFill>
                  <a:srgbClr val="222222"/>
                </a:solidFill>
                <a:effectLst/>
                <a:latin typeface="Source Sans Pro" panose="020B0503030403020204" pitchFamily="34" charset="0"/>
              </a:rPr>
              <a:t>Have you ever been determined to do something? In the book, Letters From Rifka, the main character was determined to leave Ukraine to get to America. Rifka, a 12 year old girl, is forced to leave Russia because if she doesn’t she will be killed. Along the way she is determined and that determination helps her to get to America. Rifka never gave up hope. In other words she had indomitable spirit.</a:t>
            </a:r>
          </a:p>
          <a:p>
            <a:pPr marL="0" indent="0" algn="l">
              <a:buNone/>
            </a:pPr>
            <a:r>
              <a:rPr lang="en-US" sz="2000" b="0" i="0" dirty="0">
                <a:solidFill>
                  <a:srgbClr val="222222"/>
                </a:solidFill>
                <a:effectLst/>
                <a:latin typeface="Source Sans Pro" panose="020B0503030403020204" pitchFamily="34" charset="0"/>
              </a:rPr>
              <a:t>	In the beginning, at the Polish border when Rifka got off the train, the guards force her and her family to take off their clothes for the Doctor. They did this because the Doctor wanted to see if she had a disease. Her determination enabled her to stand there naked, even though it was an uncomfortable, humiliating situation.</a:t>
            </a:r>
          </a:p>
          <a:p>
            <a:pPr marL="0" indent="0">
              <a:buNone/>
            </a:pPr>
            <a:endParaRPr lang="en-US" dirty="0"/>
          </a:p>
        </p:txBody>
      </p:sp>
    </p:spTree>
    <p:extLst>
      <p:ext uri="{BB962C8B-B14F-4D97-AF65-F5344CB8AC3E}">
        <p14:creationId xmlns:p14="http://schemas.microsoft.com/office/powerpoint/2010/main" val="2863980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668A6AFE-27F8-4AC1-8B06-E57255CD6924}"/>
              </a:ext>
            </a:extLst>
          </p:cNvPr>
          <p:cNvPicPr>
            <a:picLocks noGrp="1" noChangeAspect="1"/>
          </p:cNvPicPr>
          <p:nvPr>
            <p:ph idx="1"/>
          </p:nvPr>
        </p:nvPicPr>
        <p:blipFill rotWithShape="1">
          <a:blip r:embed="rId2"/>
          <a:srcRect r="22223" b="1"/>
          <a:stretch/>
        </p:blipFill>
        <p:spPr>
          <a:xfrm>
            <a:off x="20" y="10"/>
            <a:ext cx="12191980" cy="6857990"/>
          </a:xfrm>
          <a:prstGeom prst="rect">
            <a:avLst/>
          </a:prstGeom>
        </p:spPr>
      </p:pic>
      <p:sp>
        <p:nvSpPr>
          <p:cNvPr id="6" name="TextBox 5">
            <a:extLst>
              <a:ext uri="{FF2B5EF4-FFF2-40B4-BE49-F238E27FC236}">
                <a16:creationId xmlns:a16="http://schemas.microsoft.com/office/drawing/2014/main" id="{C4214823-E5C5-49B7-AA3B-284A5CBBB9BF}"/>
              </a:ext>
            </a:extLst>
          </p:cNvPr>
          <p:cNvSpPr txBox="1"/>
          <p:nvPr/>
        </p:nvSpPr>
        <p:spPr>
          <a:xfrm>
            <a:off x="8348133" y="745067"/>
            <a:ext cx="3335867" cy="2800767"/>
          </a:xfrm>
          <a:prstGeom prst="rect">
            <a:avLst/>
          </a:prstGeom>
          <a:noFill/>
        </p:spPr>
        <p:txBody>
          <a:bodyPr wrap="square" rtlCol="0">
            <a:spAutoFit/>
          </a:bodyPr>
          <a:lstStyle/>
          <a:p>
            <a:pPr algn="ctr"/>
            <a:r>
              <a:rPr lang="en-US" sz="4400">
                <a:latin typeface="Ink Free" panose="03080402000500000000" pitchFamily="66" charset="0"/>
              </a:rPr>
              <a:t>What do you think this quote refers to?</a:t>
            </a:r>
          </a:p>
        </p:txBody>
      </p:sp>
    </p:spTree>
    <p:extLst>
      <p:ext uri="{BB962C8B-B14F-4D97-AF65-F5344CB8AC3E}">
        <p14:creationId xmlns:p14="http://schemas.microsoft.com/office/powerpoint/2010/main" val="7803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6D84-1EED-477C-81EC-AC55CE9CEAE6}"/>
              </a:ext>
            </a:extLst>
          </p:cNvPr>
          <p:cNvSpPr>
            <a:spLocks noGrp="1"/>
          </p:cNvSpPr>
          <p:nvPr>
            <p:ph type="title"/>
          </p:nvPr>
        </p:nvSpPr>
        <p:spPr/>
        <p:txBody>
          <a:bodyPr/>
          <a:lstStyle/>
          <a:p>
            <a:r>
              <a:rPr lang="en-US" dirty="0"/>
              <a:t>Day 5: </a:t>
            </a:r>
            <a:r>
              <a:rPr lang="en-US" sz="3600" dirty="0"/>
              <a:t>Learning about Informative Writing</a:t>
            </a:r>
            <a:br>
              <a:rPr lang="en-US" sz="3600" dirty="0"/>
            </a:br>
            <a:r>
              <a:rPr lang="en-US" sz="3600" i="1" dirty="0">
                <a:solidFill>
                  <a:srgbClr val="222222"/>
                </a:solidFill>
                <a:effectLst/>
                <a:latin typeface="Source Sans Pro" panose="020B0503030403020204" pitchFamily="34" charset="0"/>
              </a:rPr>
              <a:t>Letters From Rifka</a:t>
            </a:r>
            <a:endParaRPr lang="en-US" sz="3600" i="1" dirty="0"/>
          </a:p>
        </p:txBody>
      </p:sp>
      <p:sp>
        <p:nvSpPr>
          <p:cNvPr id="3" name="Content Placeholder 2">
            <a:extLst>
              <a:ext uri="{FF2B5EF4-FFF2-40B4-BE49-F238E27FC236}">
                <a16:creationId xmlns:a16="http://schemas.microsoft.com/office/drawing/2014/main" id="{71ED0B00-A9A2-400C-AC9B-9D8C0A4DFE7A}"/>
              </a:ext>
            </a:extLst>
          </p:cNvPr>
          <p:cNvSpPr>
            <a:spLocks noGrp="1"/>
          </p:cNvSpPr>
          <p:nvPr>
            <p:ph idx="1"/>
          </p:nvPr>
        </p:nvSpPr>
        <p:spPr/>
        <p:txBody>
          <a:bodyPr/>
          <a:lstStyle/>
          <a:p>
            <a:pPr marL="0" indent="0" algn="l">
              <a:buNone/>
            </a:pPr>
            <a:r>
              <a:rPr lang="en-US" b="0" i="0" dirty="0">
                <a:solidFill>
                  <a:srgbClr val="222222"/>
                </a:solidFill>
                <a:effectLst/>
                <a:latin typeface="Source Sans Pro" panose="020B0503030403020204" pitchFamily="34" charset="0"/>
              </a:rPr>
              <a:t>	</a:t>
            </a:r>
            <a:r>
              <a:rPr lang="en-US" sz="2400" b="0" i="0" dirty="0">
                <a:solidFill>
                  <a:srgbClr val="222222"/>
                </a:solidFill>
                <a:effectLst/>
                <a:latin typeface="Source Sans Pro" panose="020B0503030403020204" pitchFamily="34" charset="0"/>
              </a:rPr>
              <a:t>Another time was when she was on the ship to America, she nearly drowned and lost a friend when a tempest hit. She goes into the hold which really smells. After the storm ends she looks for her friend, Peter, and learns that he has been lost at sea during the storm. Rifka returns to her cabin in tears. A few hours later, when she hears people </a:t>
            </a:r>
            <a:r>
              <a:rPr lang="en-US" sz="2400" b="0" i="0" dirty="0" err="1">
                <a:solidFill>
                  <a:srgbClr val="222222"/>
                </a:solidFill>
                <a:effectLst/>
                <a:latin typeface="Source Sans Pro" panose="020B0503030403020204" pitchFamily="34" charset="0"/>
              </a:rPr>
              <a:t>ooing</a:t>
            </a:r>
            <a:r>
              <a:rPr lang="en-US" sz="2400" b="0" i="0" dirty="0">
                <a:solidFill>
                  <a:srgbClr val="222222"/>
                </a:solidFill>
                <a:effectLst/>
                <a:latin typeface="Source Sans Pro" panose="020B0503030403020204" pitchFamily="34" charset="0"/>
              </a:rPr>
              <a:t> and </a:t>
            </a:r>
            <a:r>
              <a:rPr lang="en-US" sz="2400" b="0" i="0" dirty="0" err="1">
                <a:solidFill>
                  <a:srgbClr val="222222"/>
                </a:solidFill>
                <a:effectLst/>
                <a:latin typeface="Source Sans Pro" panose="020B0503030403020204" pitchFamily="34" charset="0"/>
              </a:rPr>
              <a:t>ahing</a:t>
            </a:r>
            <a:r>
              <a:rPr lang="en-US" sz="2400" b="0" i="0" dirty="0">
                <a:solidFill>
                  <a:srgbClr val="222222"/>
                </a:solidFill>
                <a:effectLst/>
                <a:latin typeface="Source Sans Pro" panose="020B0503030403020204" pitchFamily="34" charset="0"/>
              </a:rPr>
              <a:t> up on deck as the Statue of Liberty comes into sight she realizes she still wants to go to America. Her determination gave her the power to endure the emotions she had and then gave her strength to carry on without her friend.</a:t>
            </a:r>
            <a:endParaRPr lang="en-US" dirty="0"/>
          </a:p>
        </p:txBody>
      </p:sp>
    </p:spTree>
    <p:extLst>
      <p:ext uri="{BB962C8B-B14F-4D97-AF65-F5344CB8AC3E}">
        <p14:creationId xmlns:p14="http://schemas.microsoft.com/office/powerpoint/2010/main" val="1132331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6D84-1EED-477C-81EC-AC55CE9CEAE6}"/>
              </a:ext>
            </a:extLst>
          </p:cNvPr>
          <p:cNvSpPr>
            <a:spLocks noGrp="1"/>
          </p:cNvSpPr>
          <p:nvPr>
            <p:ph type="title"/>
          </p:nvPr>
        </p:nvSpPr>
        <p:spPr/>
        <p:txBody>
          <a:bodyPr/>
          <a:lstStyle/>
          <a:p>
            <a:r>
              <a:rPr lang="en-US" dirty="0"/>
              <a:t>Day 5: </a:t>
            </a:r>
            <a:r>
              <a:rPr lang="en-US" sz="3600" dirty="0"/>
              <a:t>Learning about Informative Writing</a:t>
            </a:r>
            <a:br>
              <a:rPr lang="en-US" sz="3600" dirty="0"/>
            </a:br>
            <a:r>
              <a:rPr lang="en-US" sz="3600" i="1" dirty="0">
                <a:solidFill>
                  <a:srgbClr val="222222"/>
                </a:solidFill>
                <a:effectLst/>
                <a:latin typeface="Source Sans Pro" panose="020B0503030403020204" pitchFamily="34" charset="0"/>
              </a:rPr>
              <a:t>Letters From Rifka</a:t>
            </a:r>
            <a:endParaRPr lang="en-US" sz="3600" i="1" dirty="0"/>
          </a:p>
        </p:txBody>
      </p:sp>
      <p:sp>
        <p:nvSpPr>
          <p:cNvPr id="3" name="Content Placeholder 2">
            <a:extLst>
              <a:ext uri="{FF2B5EF4-FFF2-40B4-BE49-F238E27FC236}">
                <a16:creationId xmlns:a16="http://schemas.microsoft.com/office/drawing/2014/main" id="{71ED0B00-A9A2-400C-AC9B-9D8C0A4DFE7A}"/>
              </a:ext>
            </a:extLst>
          </p:cNvPr>
          <p:cNvSpPr>
            <a:spLocks noGrp="1"/>
          </p:cNvSpPr>
          <p:nvPr>
            <p:ph idx="1"/>
          </p:nvPr>
        </p:nvSpPr>
        <p:spPr/>
        <p:txBody>
          <a:bodyPr>
            <a:normAutofit fontScale="85000" lnSpcReduction="20000"/>
          </a:bodyPr>
          <a:lstStyle/>
          <a:p>
            <a:pPr marL="0" indent="0" algn="l">
              <a:buNone/>
            </a:pPr>
            <a:r>
              <a:rPr lang="en-US" sz="2800" dirty="0">
                <a:solidFill>
                  <a:srgbClr val="222222"/>
                </a:solidFill>
                <a:latin typeface="Source Sans Pro" panose="020B0503030403020204" pitchFamily="34" charset="0"/>
              </a:rPr>
              <a:t>	</a:t>
            </a:r>
            <a:r>
              <a:rPr lang="en-US" sz="2800" b="0" i="0" dirty="0">
                <a:solidFill>
                  <a:srgbClr val="222222"/>
                </a:solidFill>
                <a:effectLst/>
                <a:latin typeface="Source Sans Pro" panose="020B0503030403020204" pitchFamily="34" charset="0"/>
              </a:rPr>
              <a:t>Another example is when Rifka is in the hospital wing at Ellis Island. A Doctor asks Rifka to take off her kerchief so he can check her for ringworm. Rifka realizes that if he finds something wrong with her she can be sent back to Ukraine. She was so determined to get to America that she stood up to an American doctor. Other people that didn’t have as much determination might not have done that because they would be too frightened to stand up to someone who could send them back to their old country.</a:t>
            </a:r>
          </a:p>
          <a:p>
            <a:pPr marL="0" indent="0" algn="l">
              <a:buNone/>
            </a:pPr>
            <a:r>
              <a:rPr lang="en-US" sz="2800" b="0" i="0" dirty="0">
                <a:solidFill>
                  <a:srgbClr val="222222"/>
                </a:solidFill>
                <a:effectLst/>
                <a:latin typeface="Source Sans Pro" panose="020B0503030403020204" pitchFamily="34" charset="0"/>
              </a:rPr>
              <a:t>	So as you can see, determination can get you anywhere. It got Rifka to America. How? It gave her the strength to carry on even though the obstacles were hard to overcome. Determination can help you achieve your goals too.</a:t>
            </a:r>
          </a:p>
          <a:p>
            <a:pPr marL="0" indent="0" algn="l">
              <a:buNone/>
            </a:pPr>
            <a:endParaRPr lang="en-US" dirty="0"/>
          </a:p>
        </p:txBody>
      </p:sp>
    </p:spTree>
    <p:extLst>
      <p:ext uri="{BB962C8B-B14F-4D97-AF65-F5344CB8AC3E}">
        <p14:creationId xmlns:p14="http://schemas.microsoft.com/office/powerpoint/2010/main" val="24707040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6D84-1EED-477C-81EC-AC55CE9CEAE6}"/>
              </a:ext>
            </a:extLst>
          </p:cNvPr>
          <p:cNvSpPr>
            <a:spLocks noGrp="1"/>
          </p:cNvSpPr>
          <p:nvPr>
            <p:ph type="title"/>
          </p:nvPr>
        </p:nvSpPr>
        <p:spPr/>
        <p:txBody>
          <a:bodyPr/>
          <a:lstStyle/>
          <a:p>
            <a:r>
              <a:rPr lang="en-US" dirty="0"/>
              <a:t>Day 5: </a:t>
            </a:r>
            <a:r>
              <a:rPr lang="en-US" sz="3600" dirty="0"/>
              <a:t>Learning about Informative Writing</a:t>
            </a:r>
            <a:br>
              <a:rPr lang="en-US" sz="3600" dirty="0"/>
            </a:br>
            <a:r>
              <a:rPr lang="en-US" sz="3600" i="1" dirty="0">
                <a:solidFill>
                  <a:srgbClr val="222222"/>
                </a:solidFill>
                <a:effectLst/>
                <a:latin typeface="Source Sans Pro" panose="020B0503030403020204" pitchFamily="34" charset="0"/>
              </a:rPr>
              <a:t>Letters From Rifka</a:t>
            </a:r>
            <a:endParaRPr lang="en-US" sz="3600" i="1" dirty="0"/>
          </a:p>
        </p:txBody>
      </p:sp>
      <p:sp>
        <p:nvSpPr>
          <p:cNvPr id="3" name="Content Placeholder 2">
            <a:extLst>
              <a:ext uri="{FF2B5EF4-FFF2-40B4-BE49-F238E27FC236}">
                <a16:creationId xmlns:a16="http://schemas.microsoft.com/office/drawing/2014/main" id="{71ED0B00-A9A2-400C-AC9B-9D8C0A4DFE7A}"/>
              </a:ext>
            </a:extLst>
          </p:cNvPr>
          <p:cNvSpPr>
            <a:spLocks noGrp="1"/>
          </p:cNvSpPr>
          <p:nvPr>
            <p:ph idx="1"/>
          </p:nvPr>
        </p:nvSpPr>
        <p:spPr/>
        <p:txBody>
          <a:bodyPr/>
          <a:lstStyle/>
          <a:p>
            <a:pPr marL="0" indent="0" algn="l">
              <a:buNone/>
            </a:pPr>
            <a:r>
              <a:rPr lang="en-US" b="0" i="0" dirty="0">
                <a:solidFill>
                  <a:srgbClr val="222222"/>
                </a:solidFill>
                <a:effectLst/>
                <a:latin typeface="Source Sans Pro" panose="020B0503030403020204" pitchFamily="34" charset="0"/>
              </a:rPr>
              <a:t>	</a:t>
            </a:r>
            <a:r>
              <a:rPr lang="en-US" sz="2000" b="0" i="0" dirty="0">
                <a:solidFill>
                  <a:srgbClr val="222222"/>
                </a:solidFill>
                <a:effectLst/>
                <a:latin typeface="Source Sans Pro" panose="020B0503030403020204" pitchFamily="34" charset="0"/>
              </a:rPr>
              <a:t>Have you ever been determined to do something? In the book, Letters From Rifka, the main character was determined to leave Ukraine to get to America. Rifka, a 12 year old girl, is forced to leave Russia because if she doesn’t she will be killed. Along the way she is determined and that determination helps her to get to America. Rifka never gave up hope. In other words she had indomitable spirit.</a:t>
            </a:r>
          </a:p>
          <a:p>
            <a:pPr marL="0" indent="0" algn="l">
              <a:buNone/>
            </a:pPr>
            <a:r>
              <a:rPr lang="en-US" sz="2000" b="0" i="0" dirty="0">
                <a:solidFill>
                  <a:srgbClr val="222222"/>
                </a:solidFill>
                <a:effectLst/>
                <a:latin typeface="Source Sans Pro" panose="020B0503030403020204" pitchFamily="34" charset="0"/>
              </a:rPr>
              <a:t>	In the beginning, at the Polish border when Rifka got off the train, the guards force her and her family to take off their clothes for the Doctor. They did this because the Doctor wanted to see if she had a disease. Her determination enabled her to stand there naked, even though it was an uncomfortable, humiliating situation.</a:t>
            </a:r>
          </a:p>
          <a:p>
            <a:pPr marL="0" indent="0">
              <a:buNone/>
            </a:pPr>
            <a:endParaRPr lang="en-US" dirty="0"/>
          </a:p>
        </p:txBody>
      </p:sp>
      <p:grpSp>
        <p:nvGrpSpPr>
          <p:cNvPr id="6" name="Group 5">
            <a:extLst>
              <a:ext uri="{FF2B5EF4-FFF2-40B4-BE49-F238E27FC236}">
                <a16:creationId xmlns:a16="http://schemas.microsoft.com/office/drawing/2014/main" id="{D484BA38-B245-4448-B848-54CF8BA5CB5F}"/>
              </a:ext>
            </a:extLst>
          </p:cNvPr>
          <p:cNvGrpSpPr/>
          <p:nvPr/>
        </p:nvGrpSpPr>
        <p:grpSpPr>
          <a:xfrm>
            <a:off x="472016" y="663031"/>
            <a:ext cx="2722462" cy="1188805"/>
            <a:chOff x="472016" y="663031"/>
            <a:chExt cx="2722462" cy="1188805"/>
          </a:xfrm>
        </p:grpSpPr>
        <p:sp>
          <p:nvSpPr>
            <p:cNvPr id="4" name="Arrow: Right 3">
              <a:extLst>
                <a:ext uri="{FF2B5EF4-FFF2-40B4-BE49-F238E27FC236}">
                  <a16:creationId xmlns:a16="http://schemas.microsoft.com/office/drawing/2014/main" id="{BC4893CC-F3BF-4680-AECB-E20FB863DAF4}"/>
                </a:ext>
              </a:extLst>
            </p:cNvPr>
            <p:cNvSpPr/>
            <p:nvPr/>
          </p:nvSpPr>
          <p:spPr>
            <a:xfrm rot="1983358">
              <a:off x="472016" y="663031"/>
              <a:ext cx="2717291" cy="11888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79A0674-C6A9-4FDE-9D67-FE2964AF5203}"/>
                </a:ext>
              </a:extLst>
            </p:cNvPr>
            <p:cNvSpPr txBox="1"/>
            <p:nvPr/>
          </p:nvSpPr>
          <p:spPr>
            <a:xfrm rot="2010266">
              <a:off x="717608" y="1005229"/>
              <a:ext cx="2476870" cy="646331"/>
            </a:xfrm>
            <a:prstGeom prst="rect">
              <a:avLst/>
            </a:prstGeom>
            <a:noFill/>
          </p:spPr>
          <p:txBody>
            <a:bodyPr wrap="square" rtlCol="0">
              <a:spAutoFit/>
            </a:bodyPr>
            <a:lstStyle/>
            <a:p>
              <a:r>
                <a:rPr lang="en-US" dirty="0"/>
                <a:t>Introduction</a:t>
              </a:r>
            </a:p>
            <a:p>
              <a:r>
                <a:rPr lang="en-US" dirty="0"/>
                <a:t>Determination</a:t>
              </a:r>
            </a:p>
          </p:txBody>
        </p:sp>
      </p:grpSp>
      <p:grpSp>
        <p:nvGrpSpPr>
          <p:cNvPr id="10" name="Group 9">
            <a:extLst>
              <a:ext uri="{FF2B5EF4-FFF2-40B4-BE49-F238E27FC236}">
                <a16:creationId xmlns:a16="http://schemas.microsoft.com/office/drawing/2014/main" id="{1F606C47-AF4B-4555-94D8-7DE5E5BF0935}"/>
              </a:ext>
            </a:extLst>
          </p:cNvPr>
          <p:cNvGrpSpPr/>
          <p:nvPr/>
        </p:nvGrpSpPr>
        <p:grpSpPr>
          <a:xfrm rot="20859023">
            <a:off x="5338760" y="2330371"/>
            <a:ext cx="3085250" cy="1188805"/>
            <a:chOff x="5684989" y="2508068"/>
            <a:chExt cx="3085250" cy="1188805"/>
          </a:xfrm>
        </p:grpSpPr>
        <p:sp>
          <p:nvSpPr>
            <p:cNvPr id="8" name="Arrow: Right 7">
              <a:extLst>
                <a:ext uri="{FF2B5EF4-FFF2-40B4-BE49-F238E27FC236}">
                  <a16:creationId xmlns:a16="http://schemas.microsoft.com/office/drawing/2014/main" id="{504D826D-27C5-45B6-8539-97671B456670}"/>
                </a:ext>
              </a:extLst>
            </p:cNvPr>
            <p:cNvSpPr/>
            <p:nvPr/>
          </p:nvSpPr>
          <p:spPr>
            <a:xfrm rot="10200859">
              <a:off x="5684989" y="2508068"/>
              <a:ext cx="2717291" cy="11888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D40A0F2-A70A-4DA1-9387-18711E3633DD}"/>
                </a:ext>
              </a:extLst>
            </p:cNvPr>
            <p:cNvSpPr txBox="1"/>
            <p:nvPr/>
          </p:nvSpPr>
          <p:spPr>
            <a:xfrm rot="21030487">
              <a:off x="6293369" y="2696512"/>
              <a:ext cx="2476870" cy="646331"/>
            </a:xfrm>
            <a:prstGeom prst="rect">
              <a:avLst/>
            </a:prstGeom>
            <a:noFill/>
          </p:spPr>
          <p:txBody>
            <a:bodyPr wrap="square" rtlCol="0">
              <a:spAutoFit/>
            </a:bodyPr>
            <a:lstStyle/>
            <a:p>
              <a:r>
                <a:rPr lang="en-US" sz="3600" dirty="0"/>
                <a:t>Purpose</a:t>
              </a:r>
            </a:p>
          </p:txBody>
        </p:sp>
      </p:grpSp>
      <p:grpSp>
        <p:nvGrpSpPr>
          <p:cNvPr id="14" name="Group 13">
            <a:extLst>
              <a:ext uri="{FF2B5EF4-FFF2-40B4-BE49-F238E27FC236}">
                <a16:creationId xmlns:a16="http://schemas.microsoft.com/office/drawing/2014/main" id="{1E019736-03A9-4E99-98CC-58004DCE3CCE}"/>
              </a:ext>
            </a:extLst>
          </p:cNvPr>
          <p:cNvGrpSpPr/>
          <p:nvPr/>
        </p:nvGrpSpPr>
        <p:grpSpPr>
          <a:xfrm>
            <a:off x="7471063" y="3847545"/>
            <a:ext cx="3088450" cy="1188805"/>
            <a:chOff x="7471063" y="3847545"/>
            <a:chExt cx="3088450" cy="1188805"/>
          </a:xfrm>
        </p:grpSpPr>
        <p:sp>
          <p:nvSpPr>
            <p:cNvPr id="12" name="Arrow: Right 11">
              <a:extLst>
                <a:ext uri="{FF2B5EF4-FFF2-40B4-BE49-F238E27FC236}">
                  <a16:creationId xmlns:a16="http://schemas.microsoft.com/office/drawing/2014/main" id="{70A9D18A-AFE3-46F7-A421-5A06DFAB09A5}"/>
                </a:ext>
              </a:extLst>
            </p:cNvPr>
            <p:cNvSpPr/>
            <p:nvPr/>
          </p:nvSpPr>
          <p:spPr>
            <a:xfrm rot="10353847">
              <a:off x="7471063" y="3847545"/>
              <a:ext cx="2717291" cy="11888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B2D649C-7A73-4585-A457-5A726CEA0448}"/>
                </a:ext>
              </a:extLst>
            </p:cNvPr>
            <p:cNvSpPr txBox="1"/>
            <p:nvPr/>
          </p:nvSpPr>
          <p:spPr>
            <a:xfrm rot="21183475">
              <a:off x="8082643" y="4057789"/>
              <a:ext cx="2476870" cy="646331"/>
            </a:xfrm>
            <a:prstGeom prst="rect">
              <a:avLst/>
            </a:prstGeom>
            <a:noFill/>
          </p:spPr>
          <p:txBody>
            <a:bodyPr wrap="square" rtlCol="0">
              <a:spAutoFit/>
            </a:bodyPr>
            <a:lstStyle/>
            <a:p>
              <a:r>
                <a:rPr lang="en-US" sz="3600" dirty="0"/>
                <a:t>Subtopics</a:t>
              </a:r>
            </a:p>
          </p:txBody>
        </p:sp>
      </p:grpSp>
    </p:spTree>
    <p:extLst>
      <p:ext uri="{BB962C8B-B14F-4D97-AF65-F5344CB8AC3E}">
        <p14:creationId xmlns:p14="http://schemas.microsoft.com/office/powerpoint/2010/main" val="1857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6D84-1EED-477C-81EC-AC55CE9CEAE6}"/>
              </a:ext>
            </a:extLst>
          </p:cNvPr>
          <p:cNvSpPr>
            <a:spLocks noGrp="1"/>
          </p:cNvSpPr>
          <p:nvPr>
            <p:ph type="title"/>
          </p:nvPr>
        </p:nvSpPr>
        <p:spPr/>
        <p:txBody>
          <a:bodyPr/>
          <a:lstStyle/>
          <a:p>
            <a:r>
              <a:rPr lang="en-US" dirty="0"/>
              <a:t>Day 5: </a:t>
            </a:r>
            <a:r>
              <a:rPr lang="en-US" sz="3600" dirty="0"/>
              <a:t>Learning about Informative Writing</a:t>
            </a:r>
            <a:br>
              <a:rPr lang="en-US" sz="3600" dirty="0"/>
            </a:br>
            <a:r>
              <a:rPr lang="en-US" sz="3600" i="1" dirty="0">
                <a:solidFill>
                  <a:srgbClr val="222222"/>
                </a:solidFill>
                <a:effectLst/>
                <a:latin typeface="Source Sans Pro" panose="020B0503030403020204" pitchFamily="34" charset="0"/>
              </a:rPr>
              <a:t>Letters From Rifka</a:t>
            </a:r>
            <a:endParaRPr lang="en-US" sz="3600" i="1" dirty="0"/>
          </a:p>
        </p:txBody>
      </p:sp>
      <p:sp>
        <p:nvSpPr>
          <p:cNvPr id="3" name="Content Placeholder 2">
            <a:extLst>
              <a:ext uri="{FF2B5EF4-FFF2-40B4-BE49-F238E27FC236}">
                <a16:creationId xmlns:a16="http://schemas.microsoft.com/office/drawing/2014/main" id="{71ED0B00-A9A2-400C-AC9B-9D8C0A4DFE7A}"/>
              </a:ext>
            </a:extLst>
          </p:cNvPr>
          <p:cNvSpPr>
            <a:spLocks noGrp="1"/>
          </p:cNvSpPr>
          <p:nvPr>
            <p:ph idx="1"/>
          </p:nvPr>
        </p:nvSpPr>
        <p:spPr/>
        <p:txBody>
          <a:bodyPr/>
          <a:lstStyle/>
          <a:p>
            <a:pPr marL="0" indent="0" algn="l">
              <a:buNone/>
            </a:pPr>
            <a:r>
              <a:rPr lang="en-US" b="0" i="0" dirty="0">
                <a:solidFill>
                  <a:srgbClr val="222222"/>
                </a:solidFill>
                <a:effectLst/>
                <a:latin typeface="Source Sans Pro" panose="020B0503030403020204" pitchFamily="34" charset="0"/>
              </a:rPr>
              <a:t>	</a:t>
            </a:r>
            <a:r>
              <a:rPr lang="en-US" sz="2400" b="0" i="0" dirty="0">
                <a:solidFill>
                  <a:srgbClr val="222222"/>
                </a:solidFill>
                <a:effectLst/>
                <a:latin typeface="Source Sans Pro" panose="020B0503030403020204" pitchFamily="34" charset="0"/>
              </a:rPr>
              <a:t>Another time was when she was on the ship to America, she nearly drowned and lost a friend when a tempest hit. She goes into the hold which really smells. After the storm ends she looks for her friend, Peter, and learns that he has been lost at sea during the storm. Rifka returns to her cabin in tears. A few hours later, when she hears people </a:t>
            </a:r>
            <a:r>
              <a:rPr lang="en-US" sz="2400" b="0" i="0" dirty="0" err="1">
                <a:solidFill>
                  <a:srgbClr val="222222"/>
                </a:solidFill>
                <a:effectLst/>
                <a:latin typeface="Source Sans Pro" panose="020B0503030403020204" pitchFamily="34" charset="0"/>
              </a:rPr>
              <a:t>ooing</a:t>
            </a:r>
            <a:r>
              <a:rPr lang="en-US" sz="2400" b="0" i="0" dirty="0">
                <a:solidFill>
                  <a:srgbClr val="222222"/>
                </a:solidFill>
                <a:effectLst/>
                <a:latin typeface="Source Sans Pro" panose="020B0503030403020204" pitchFamily="34" charset="0"/>
              </a:rPr>
              <a:t> and </a:t>
            </a:r>
            <a:r>
              <a:rPr lang="en-US" sz="2400" b="0" i="0" dirty="0" err="1">
                <a:solidFill>
                  <a:srgbClr val="222222"/>
                </a:solidFill>
                <a:effectLst/>
                <a:latin typeface="Source Sans Pro" panose="020B0503030403020204" pitchFamily="34" charset="0"/>
              </a:rPr>
              <a:t>ahing</a:t>
            </a:r>
            <a:r>
              <a:rPr lang="en-US" sz="2400" b="0" i="0" dirty="0">
                <a:solidFill>
                  <a:srgbClr val="222222"/>
                </a:solidFill>
                <a:effectLst/>
                <a:latin typeface="Source Sans Pro" panose="020B0503030403020204" pitchFamily="34" charset="0"/>
              </a:rPr>
              <a:t> up on deck as the Statue of Liberty comes into sight she realizes she still wants to go to America. Her determination gave her the power to endure the emotions she had and then gave her strength to carry on without her friend.</a:t>
            </a:r>
            <a:endParaRPr lang="en-US" dirty="0"/>
          </a:p>
        </p:txBody>
      </p:sp>
      <p:grpSp>
        <p:nvGrpSpPr>
          <p:cNvPr id="4" name="Group 3">
            <a:extLst>
              <a:ext uri="{FF2B5EF4-FFF2-40B4-BE49-F238E27FC236}">
                <a16:creationId xmlns:a16="http://schemas.microsoft.com/office/drawing/2014/main" id="{A8AA2258-2EEF-4F8E-92E4-07B0149DE324}"/>
              </a:ext>
            </a:extLst>
          </p:cNvPr>
          <p:cNvGrpSpPr/>
          <p:nvPr/>
        </p:nvGrpSpPr>
        <p:grpSpPr>
          <a:xfrm rot="20380922">
            <a:off x="7808415" y="1095467"/>
            <a:ext cx="3088450" cy="1188805"/>
            <a:chOff x="7471063" y="3847545"/>
            <a:chExt cx="3088450" cy="1188805"/>
          </a:xfrm>
        </p:grpSpPr>
        <p:sp>
          <p:nvSpPr>
            <p:cNvPr id="5" name="Arrow: Right 4">
              <a:extLst>
                <a:ext uri="{FF2B5EF4-FFF2-40B4-BE49-F238E27FC236}">
                  <a16:creationId xmlns:a16="http://schemas.microsoft.com/office/drawing/2014/main" id="{044E5EBE-F60A-4348-AC9E-D1DFB72F4078}"/>
                </a:ext>
              </a:extLst>
            </p:cNvPr>
            <p:cNvSpPr/>
            <p:nvPr/>
          </p:nvSpPr>
          <p:spPr>
            <a:xfrm rot="10353847">
              <a:off x="7471063" y="3847545"/>
              <a:ext cx="2717291" cy="11888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A68724D-1511-4B38-A7A6-F8281903462A}"/>
                </a:ext>
              </a:extLst>
            </p:cNvPr>
            <p:cNvSpPr txBox="1"/>
            <p:nvPr/>
          </p:nvSpPr>
          <p:spPr>
            <a:xfrm rot="21183475">
              <a:off x="8082643" y="4057789"/>
              <a:ext cx="2476870" cy="646331"/>
            </a:xfrm>
            <a:prstGeom prst="rect">
              <a:avLst/>
            </a:prstGeom>
            <a:noFill/>
          </p:spPr>
          <p:txBody>
            <a:bodyPr wrap="square" rtlCol="0">
              <a:spAutoFit/>
            </a:bodyPr>
            <a:lstStyle/>
            <a:p>
              <a:r>
                <a:rPr lang="en-US" sz="3600" dirty="0"/>
                <a:t>Subtopics</a:t>
              </a:r>
            </a:p>
          </p:txBody>
        </p:sp>
      </p:grpSp>
      <p:sp>
        <p:nvSpPr>
          <p:cNvPr id="7" name="TextBox 6">
            <a:extLst>
              <a:ext uri="{FF2B5EF4-FFF2-40B4-BE49-F238E27FC236}">
                <a16:creationId xmlns:a16="http://schemas.microsoft.com/office/drawing/2014/main" id="{D0E0F803-3FA8-470C-ADA0-2064382E7BD3}"/>
              </a:ext>
            </a:extLst>
          </p:cNvPr>
          <p:cNvSpPr txBox="1"/>
          <p:nvPr/>
        </p:nvSpPr>
        <p:spPr>
          <a:xfrm>
            <a:off x="944210" y="5263816"/>
            <a:ext cx="2725444" cy="1077218"/>
          </a:xfrm>
          <a:prstGeom prst="rect">
            <a:avLst/>
          </a:prstGeom>
          <a:noFill/>
        </p:spPr>
        <p:txBody>
          <a:bodyPr wrap="square" rtlCol="0">
            <a:spAutoFit/>
          </a:bodyPr>
          <a:lstStyle/>
          <a:p>
            <a:r>
              <a:rPr lang="en-US" sz="3200" dirty="0">
                <a:solidFill>
                  <a:srgbClr val="005426"/>
                </a:solidFill>
              </a:rPr>
              <a:t>Does this have headings?</a:t>
            </a:r>
          </a:p>
        </p:txBody>
      </p:sp>
      <p:pic>
        <p:nvPicPr>
          <p:cNvPr id="9" name="Picture 8" descr="A picture containing drawing&#10;&#10;Description automatically generated">
            <a:extLst>
              <a:ext uri="{FF2B5EF4-FFF2-40B4-BE49-F238E27FC236}">
                <a16:creationId xmlns:a16="http://schemas.microsoft.com/office/drawing/2014/main" id="{00A49AFA-E569-4A75-B44C-F9FB9802066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47064" y="4456590"/>
            <a:ext cx="2543988" cy="2035190"/>
          </a:xfrm>
          <a:prstGeom prst="rect">
            <a:avLst/>
          </a:prstGeom>
        </p:spPr>
      </p:pic>
      <p:sp>
        <p:nvSpPr>
          <p:cNvPr id="12" name="TextBox 11">
            <a:extLst>
              <a:ext uri="{FF2B5EF4-FFF2-40B4-BE49-F238E27FC236}">
                <a16:creationId xmlns:a16="http://schemas.microsoft.com/office/drawing/2014/main" id="{946C8FB7-604D-448C-9A8D-1E299879BB8F}"/>
              </a:ext>
            </a:extLst>
          </p:cNvPr>
          <p:cNvSpPr txBox="1"/>
          <p:nvPr/>
        </p:nvSpPr>
        <p:spPr>
          <a:xfrm>
            <a:off x="5089432" y="1176221"/>
            <a:ext cx="2610035" cy="1077218"/>
          </a:xfrm>
          <a:prstGeom prst="rect">
            <a:avLst/>
          </a:prstGeom>
          <a:noFill/>
        </p:spPr>
        <p:txBody>
          <a:bodyPr wrap="square" rtlCol="0">
            <a:spAutoFit/>
          </a:bodyPr>
          <a:lstStyle/>
          <a:p>
            <a:r>
              <a:rPr lang="en-US" sz="3200" dirty="0">
                <a:solidFill>
                  <a:srgbClr val="C00000"/>
                </a:solidFill>
              </a:rPr>
              <a:t>Facts and Definitions?</a:t>
            </a:r>
          </a:p>
        </p:txBody>
      </p:sp>
      <p:pic>
        <p:nvPicPr>
          <p:cNvPr id="14" name="Picture 13" descr="A picture containing clock&#10;&#10;Description automatically generated">
            <a:extLst>
              <a:ext uri="{FF2B5EF4-FFF2-40B4-BE49-F238E27FC236}">
                <a16:creationId xmlns:a16="http://schemas.microsoft.com/office/drawing/2014/main" id="{6CF6E780-47B3-4F30-8E10-9D89244A9B9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76068" y="741193"/>
            <a:ext cx="1228023" cy="1228023"/>
          </a:xfrm>
          <a:prstGeom prst="rect">
            <a:avLst/>
          </a:prstGeom>
        </p:spPr>
      </p:pic>
      <p:sp>
        <p:nvSpPr>
          <p:cNvPr id="16" name="TextBox 15">
            <a:extLst>
              <a:ext uri="{FF2B5EF4-FFF2-40B4-BE49-F238E27FC236}">
                <a16:creationId xmlns:a16="http://schemas.microsoft.com/office/drawing/2014/main" id="{761DB257-4855-4CE0-9C2B-562494EFECF8}"/>
              </a:ext>
            </a:extLst>
          </p:cNvPr>
          <p:cNvSpPr txBox="1"/>
          <p:nvPr/>
        </p:nvSpPr>
        <p:spPr>
          <a:xfrm>
            <a:off x="9091014" y="5138188"/>
            <a:ext cx="2610035" cy="1077218"/>
          </a:xfrm>
          <a:prstGeom prst="rect">
            <a:avLst/>
          </a:prstGeom>
          <a:noFill/>
        </p:spPr>
        <p:txBody>
          <a:bodyPr wrap="square" rtlCol="0">
            <a:spAutoFit/>
          </a:bodyPr>
          <a:lstStyle/>
          <a:p>
            <a:r>
              <a:rPr lang="en-US" sz="3200" dirty="0">
                <a:solidFill>
                  <a:srgbClr val="002060"/>
                </a:solidFill>
              </a:rPr>
              <a:t>Quotations to Describe?</a:t>
            </a:r>
          </a:p>
        </p:txBody>
      </p:sp>
      <p:sp>
        <p:nvSpPr>
          <p:cNvPr id="17" name="Multiplication Sign 16">
            <a:extLst>
              <a:ext uri="{FF2B5EF4-FFF2-40B4-BE49-F238E27FC236}">
                <a16:creationId xmlns:a16="http://schemas.microsoft.com/office/drawing/2014/main" id="{D8E94A1A-86DA-43AE-84D4-993DA20A8005}"/>
              </a:ext>
            </a:extLst>
          </p:cNvPr>
          <p:cNvSpPr/>
          <p:nvPr/>
        </p:nvSpPr>
        <p:spPr>
          <a:xfrm>
            <a:off x="9321834" y="4670160"/>
            <a:ext cx="1420427" cy="2121763"/>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34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ppt_w</p:attrName>
                                        </p:attrNameLst>
                                      </p:cBhvr>
                                      <p:tavLst>
                                        <p:tav tm="0" fmla="#ppt_w*sin(2.5*pi*$)">
                                          <p:val>
                                            <p:fltVal val="0"/>
                                          </p:val>
                                        </p:tav>
                                        <p:tav tm="100000">
                                          <p:val>
                                            <p:fltVal val="1"/>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6" grpId="0"/>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6D84-1EED-477C-81EC-AC55CE9CEAE6}"/>
              </a:ext>
            </a:extLst>
          </p:cNvPr>
          <p:cNvSpPr>
            <a:spLocks noGrp="1"/>
          </p:cNvSpPr>
          <p:nvPr>
            <p:ph type="title"/>
          </p:nvPr>
        </p:nvSpPr>
        <p:spPr/>
        <p:txBody>
          <a:bodyPr/>
          <a:lstStyle/>
          <a:p>
            <a:r>
              <a:rPr lang="en-US" dirty="0"/>
              <a:t>Day 5: </a:t>
            </a:r>
            <a:r>
              <a:rPr lang="en-US" sz="3600" dirty="0"/>
              <a:t>Learning about Informative Writing</a:t>
            </a:r>
            <a:br>
              <a:rPr lang="en-US" sz="3600" dirty="0"/>
            </a:br>
            <a:r>
              <a:rPr lang="en-US" sz="3600" i="1" dirty="0">
                <a:solidFill>
                  <a:srgbClr val="222222"/>
                </a:solidFill>
                <a:effectLst/>
                <a:latin typeface="Source Sans Pro" panose="020B0503030403020204" pitchFamily="34" charset="0"/>
              </a:rPr>
              <a:t>Letters From Rifka</a:t>
            </a:r>
            <a:endParaRPr lang="en-US" sz="3600" i="1" dirty="0"/>
          </a:p>
        </p:txBody>
      </p:sp>
      <p:sp>
        <p:nvSpPr>
          <p:cNvPr id="3" name="Content Placeholder 2">
            <a:extLst>
              <a:ext uri="{FF2B5EF4-FFF2-40B4-BE49-F238E27FC236}">
                <a16:creationId xmlns:a16="http://schemas.microsoft.com/office/drawing/2014/main" id="{71ED0B00-A9A2-400C-AC9B-9D8C0A4DFE7A}"/>
              </a:ext>
            </a:extLst>
          </p:cNvPr>
          <p:cNvSpPr>
            <a:spLocks noGrp="1"/>
          </p:cNvSpPr>
          <p:nvPr>
            <p:ph idx="1"/>
          </p:nvPr>
        </p:nvSpPr>
        <p:spPr/>
        <p:txBody>
          <a:bodyPr>
            <a:normAutofit fontScale="85000" lnSpcReduction="20000"/>
          </a:bodyPr>
          <a:lstStyle/>
          <a:p>
            <a:pPr marL="0" indent="0" algn="l">
              <a:buNone/>
            </a:pPr>
            <a:r>
              <a:rPr lang="en-US" sz="2800" dirty="0">
                <a:solidFill>
                  <a:srgbClr val="222222"/>
                </a:solidFill>
                <a:latin typeface="Source Sans Pro" panose="020B0503030403020204" pitchFamily="34" charset="0"/>
              </a:rPr>
              <a:t>	</a:t>
            </a:r>
            <a:r>
              <a:rPr lang="en-US" sz="2800" b="0" i="0" dirty="0">
                <a:solidFill>
                  <a:srgbClr val="222222"/>
                </a:solidFill>
                <a:effectLst/>
                <a:latin typeface="Source Sans Pro" panose="020B0503030403020204" pitchFamily="34" charset="0"/>
              </a:rPr>
              <a:t>Another example is when Rifka is in the hospital wing at Ellis Island. A Doctor asks Rifka to take off her kerchief so he can check her for ringworm. Rifka realizes that if he finds something wrong with her she can be sent back to Ukraine. She was so determined to get to America that she stood up to an American doctor. Other people that didn’t have as much determination might not have done that because they would be too frightened to stand up to someone who could send them back to their old country.</a:t>
            </a:r>
          </a:p>
          <a:p>
            <a:pPr marL="0" indent="0" algn="l">
              <a:buNone/>
            </a:pPr>
            <a:r>
              <a:rPr lang="en-US" sz="2800" b="0" i="0" dirty="0">
                <a:solidFill>
                  <a:srgbClr val="222222"/>
                </a:solidFill>
                <a:effectLst/>
                <a:latin typeface="Source Sans Pro" panose="020B0503030403020204" pitchFamily="34" charset="0"/>
              </a:rPr>
              <a:t>	So as you can see, determination can get you anywhere. It got Rifka to America. How? It gave her the strength to carry on even though the obstacles were hard to overcome. Determination can help you achieve your goals too.</a:t>
            </a:r>
          </a:p>
          <a:p>
            <a:pPr marL="0" indent="0" algn="l">
              <a:buNone/>
            </a:pPr>
            <a:endParaRPr lang="en-US" dirty="0"/>
          </a:p>
        </p:txBody>
      </p:sp>
      <p:sp>
        <p:nvSpPr>
          <p:cNvPr id="7" name="TextBox 6">
            <a:extLst>
              <a:ext uri="{FF2B5EF4-FFF2-40B4-BE49-F238E27FC236}">
                <a16:creationId xmlns:a16="http://schemas.microsoft.com/office/drawing/2014/main" id="{26D1EC82-E31D-4985-935F-64F6135919E4}"/>
              </a:ext>
            </a:extLst>
          </p:cNvPr>
          <p:cNvSpPr txBox="1"/>
          <p:nvPr/>
        </p:nvSpPr>
        <p:spPr>
          <a:xfrm>
            <a:off x="439073" y="5506799"/>
            <a:ext cx="3656861" cy="954107"/>
          </a:xfrm>
          <a:prstGeom prst="rect">
            <a:avLst/>
          </a:prstGeom>
          <a:noFill/>
        </p:spPr>
        <p:txBody>
          <a:bodyPr wrap="square" rtlCol="0">
            <a:spAutoFit/>
          </a:bodyPr>
          <a:lstStyle/>
          <a:p>
            <a:r>
              <a:rPr lang="en-US" sz="2800" dirty="0">
                <a:solidFill>
                  <a:srgbClr val="005426"/>
                </a:solidFill>
              </a:rPr>
              <a:t>Examples, illustrations or multi-media?</a:t>
            </a:r>
          </a:p>
        </p:txBody>
      </p:sp>
      <p:sp>
        <p:nvSpPr>
          <p:cNvPr id="8" name="TextBox 7">
            <a:extLst>
              <a:ext uri="{FF2B5EF4-FFF2-40B4-BE49-F238E27FC236}">
                <a16:creationId xmlns:a16="http://schemas.microsoft.com/office/drawing/2014/main" id="{DEBB5601-88EC-40B1-8E19-A509E1537948}"/>
              </a:ext>
            </a:extLst>
          </p:cNvPr>
          <p:cNvSpPr txBox="1"/>
          <p:nvPr/>
        </p:nvSpPr>
        <p:spPr>
          <a:xfrm>
            <a:off x="4028198" y="5517573"/>
            <a:ext cx="3656861" cy="954107"/>
          </a:xfrm>
          <a:prstGeom prst="rect">
            <a:avLst/>
          </a:prstGeom>
          <a:noFill/>
        </p:spPr>
        <p:txBody>
          <a:bodyPr wrap="square" rtlCol="0">
            <a:spAutoFit/>
          </a:bodyPr>
          <a:lstStyle/>
          <a:p>
            <a:r>
              <a:rPr lang="en-US" sz="2800" dirty="0">
                <a:solidFill>
                  <a:srgbClr val="C00000"/>
                </a:solidFill>
              </a:rPr>
              <a:t>Content-specific vocabulary?</a:t>
            </a:r>
          </a:p>
        </p:txBody>
      </p:sp>
      <p:cxnSp>
        <p:nvCxnSpPr>
          <p:cNvPr id="11" name="Straight Arrow Connector 10">
            <a:extLst>
              <a:ext uri="{FF2B5EF4-FFF2-40B4-BE49-F238E27FC236}">
                <a16:creationId xmlns:a16="http://schemas.microsoft.com/office/drawing/2014/main" id="{99C7DE29-EEF4-4822-843C-AB7F1B01D742}"/>
              </a:ext>
            </a:extLst>
          </p:cNvPr>
          <p:cNvCxnSpPr>
            <a:cxnSpLocks/>
          </p:cNvCxnSpPr>
          <p:nvPr/>
        </p:nvCxnSpPr>
        <p:spPr>
          <a:xfrm flipV="1">
            <a:off x="1511166" y="3133195"/>
            <a:ext cx="1761423" cy="2439453"/>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A close up of a sign&#10;&#10;Description automatically generated">
            <a:extLst>
              <a:ext uri="{FF2B5EF4-FFF2-40B4-BE49-F238E27FC236}">
                <a16:creationId xmlns:a16="http://schemas.microsoft.com/office/drawing/2014/main" id="{21CDEF8E-91ED-45CA-9115-8DF33C0C288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00098" y="5455679"/>
            <a:ext cx="1160378" cy="1171982"/>
          </a:xfrm>
          <a:prstGeom prst="rect">
            <a:avLst/>
          </a:prstGeom>
        </p:spPr>
      </p:pic>
      <p:sp>
        <p:nvSpPr>
          <p:cNvPr id="15" name="TextBox 14">
            <a:extLst>
              <a:ext uri="{FF2B5EF4-FFF2-40B4-BE49-F238E27FC236}">
                <a16:creationId xmlns:a16="http://schemas.microsoft.com/office/drawing/2014/main" id="{83B1679D-0AAE-40C2-9E01-C9FF65EB6B51}"/>
              </a:ext>
            </a:extLst>
          </p:cNvPr>
          <p:cNvSpPr txBox="1"/>
          <p:nvPr/>
        </p:nvSpPr>
        <p:spPr>
          <a:xfrm>
            <a:off x="7057332" y="5738347"/>
            <a:ext cx="2610035" cy="584775"/>
          </a:xfrm>
          <a:prstGeom prst="rect">
            <a:avLst/>
          </a:prstGeom>
          <a:noFill/>
        </p:spPr>
        <p:txBody>
          <a:bodyPr wrap="square" rtlCol="0">
            <a:spAutoFit/>
          </a:bodyPr>
          <a:lstStyle/>
          <a:p>
            <a:r>
              <a:rPr lang="en-US" sz="3200" dirty="0">
                <a:solidFill>
                  <a:schemeClr val="accent6">
                    <a:lumMod val="50000"/>
                  </a:schemeClr>
                </a:solidFill>
              </a:rPr>
              <a:t>Closing</a:t>
            </a:r>
          </a:p>
        </p:txBody>
      </p:sp>
      <p:pic>
        <p:nvPicPr>
          <p:cNvPr id="18" name="Picture 17" descr="A picture containing food, holding&#10;&#10;Description automatically generated">
            <a:extLst>
              <a:ext uri="{FF2B5EF4-FFF2-40B4-BE49-F238E27FC236}">
                <a16:creationId xmlns:a16="http://schemas.microsoft.com/office/drawing/2014/main" id="{423AE31D-06F5-4400-BFD8-6102FAE6893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460082" y="5107072"/>
            <a:ext cx="1358078" cy="1353834"/>
          </a:xfrm>
          <a:prstGeom prst="rect">
            <a:avLst/>
          </a:prstGeom>
        </p:spPr>
      </p:pic>
      <p:sp>
        <p:nvSpPr>
          <p:cNvPr id="20" name="TextBox 19">
            <a:extLst>
              <a:ext uri="{FF2B5EF4-FFF2-40B4-BE49-F238E27FC236}">
                <a16:creationId xmlns:a16="http://schemas.microsoft.com/office/drawing/2014/main" id="{6D9BFCF5-A27F-44A2-BF9D-366170F79AD6}"/>
              </a:ext>
            </a:extLst>
          </p:cNvPr>
          <p:cNvSpPr txBox="1"/>
          <p:nvPr/>
        </p:nvSpPr>
        <p:spPr>
          <a:xfrm>
            <a:off x="10019898" y="5414135"/>
            <a:ext cx="1761904" cy="1077218"/>
          </a:xfrm>
          <a:prstGeom prst="rect">
            <a:avLst/>
          </a:prstGeom>
          <a:noFill/>
        </p:spPr>
        <p:txBody>
          <a:bodyPr wrap="square" rtlCol="0">
            <a:spAutoFit/>
          </a:bodyPr>
          <a:lstStyle/>
          <a:p>
            <a:r>
              <a:rPr lang="en-US" sz="3200" dirty="0">
                <a:solidFill>
                  <a:srgbClr val="002060"/>
                </a:solidFill>
              </a:rPr>
              <a:t>Linking Words?</a:t>
            </a:r>
          </a:p>
        </p:txBody>
      </p:sp>
      <p:sp>
        <p:nvSpPr>
          <p:cNvPr id="22" name="Rectangle: Rounded Corners 21">
            <a:extLst>
              <a:ext uri="{FF2B5EF4-FFF2-40B4-BE49-F238E27FC236}">
                <a16:creationId xmlns:a16="http://schemas.microsoft.com/office/drawing/2014/main" id="{E9C93C91-14B0-4BB5-9A5A-51E6F8C113FF}"/>
              </a:ext>
            </a:extLst>
          </p:cNvPr>
          <p:cNvSpPr/>
          <p:nvPr/>
        </p:nvSpPr>
        <p:spPr>
          <a:xfrm>
            <a:off x="1925053" y="2103120"/>
            <a:ext cx="2358189" cy="351322"/>
          </a:xfrm>
          <a:prstGeom prst="roundRect">
            <a:avLst/>
          </a:prstGeom>
          <a:solidFill>
            <a:srgbClr val="ECFE42">
              <a:alpha val="4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6806EB4-16BB-4BBB-A8CA-F46A0C4FD761}"/>
              </a:ext>
            </a:extLst>
          </p:cNvPr>
          <p:cNvSpPr/>
          <p:nvPr/>
        </p:nvSpPr>
        <p:spPr>
          <a:xfrm>
            <a:off x="2063400" y="4562829"/>
            <a:ext cx="2358189" cy="351322"/>
          </a:xfrm>
          <a:prstGeom prst="roundRect">
            <a:avLst/>
          </a:prstGeom>
          <a:solidFill>
            <a:srgbClr val="ECFE42">
              <a:alpha val="4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08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P spid="20" grpId="0"/>
      <p:bldP spid="22" grpId="0" animBg="1"/>
      <p:bldP spid="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82C5-E3A0-4D17-A6C3-95FAFD9C92E0}"/>
              </a:ext>
            </a:extLst>
          </p:cNvPr>
          <p:cNvSpPr>
            <a:spLocks noGrp="1"/>
          </p:cNvSpPr>
          <p:nvPr>
            <p:ph type="title"/>
          </p:nvPr>
        </p:nvSpPr>
        <p:spPr/>
        <p:txBody>
          <a:bodyPr/>
          <a:lstStyle/>
          <a:p>
            <a:r>
              <a:rPr lang="en-US" dirty="0"/>
              <a:t>Day 5: </a:t>
            </a:r>
            <a:r>
              <a:rPr lang="en-US" sz="3600" dirty="0"/>
              <a:t>Learning about Informative Writing</a:t>
            </a:r>
            <a:br>
              <a:rPr lang="en-US" sz="3600" dirty="0"/>
            </a:br>
            <a:r>
              <a:rPr lang="en-US" sz="3600" i="1" dirty="0"/>
              <a:t>Family Reunion</a:t>
            </a:r>
            <a:endParaRPr lang="en-US" sz="3600" dirty="0"/>
          </a:p>
        </p:txBody>
      </p:sp>
      <p:sp>
        <p:nvSpPr>
          <p:cNvPr id="3" name="Content Placeholder 2">
            <a:extLst>
              <a:ext uri="{FF2B5EF4-FFF2-40B4-BE49-F238E27FC236}">
                <a16:creationId xmlns:a16="http://schemas.microsoft.com/office/drawing/2014/main" id="{64CF3B01-83F2-4885-965F-665E766D5BEE}"/>
              </a:ext>
            </a:extLst>
          </p:cNvPr>
          <p:cNvSpPr>
            <a:spLocks noGrp="1"/>
          </p:cNvSpPr>
          <p:nvPr>
            <p:ph idx="1"/>
          </p:nvPr>
        </p:nvSpPr>
        <p:spPr/>
        <p:txBody>
          <a:bodyPr>
            <a:normAutofit lnSpcReduction="10000"/>
          </a:bodyPr>
          <a:lstStyle/>
          <a:p>
            <a:pPr marL="0" indent="0">
              <a:buNone/>
            </a:pPr>
            <a:r>
              <a:rPr lang="en-US" dirty="0"/>
              <a:t>	</a:t>
            </a:r>
            <a:r>
              <a:rPr lang="en-US" sz="2000" dirty="0"/>
              <a:t>It has been eight long months since we last saw our mother. She has emailed us some pictures of her and other soldiers, but that’s not the same as seeing her in person and being able to talk to her and hug her every day. My little brother Jackson and I have missed our mom so much. Jackson is only four so he doesn’t understand why she has been away. You see my mom is in the army, and she has been away at war in a foreign country.</a:t>
            </a:r>
          </a:p>
          <a:p>
            <a:pPr marL="0" indent="0">
              <a:buNone/>
            </a:pPr>
            <a:r>
              <a:rPr lang="en-US" sz="2000" dirty="0"/>
              <a:t>	While we waited for her plane to arrive, our dad was holding our hands. He missed mommy too. There were other families at the airport as well. Some had balloons, others had flowers, and some even had welcome home signs. The marching band from our high school was warming up. It was so great that they were there to welcome all of the soldiers home. I was thinking they would play patriotic music in their honor. Everyone was looking up at the sky waiting for the plane to make its appearance.</a:t>
            </a:r>
          </a:p>
          <a:p>
            <a:pPr marL="0" indent="0">
              <a:buNone/>
            </a:pPr>
            <a:endParaRPr lang="en-US" dirty="0"/>
          </a:p>
        </p:txBody>
      </p:sp>
    </p:spTree>
    <p:extLst>
      <p:ext uri="{BB962C8B-B14F-4D97-AF65-F5344CB8AC3E}">
        <p14:creationId xmlns:p14="http://schemas.microsoft.com/office/powerpoint/2010/main" val="38367155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82C5-E3A0-4D17-A6C3-95FAFD9C92E0}"/>
              </a:ext>
            </a:extLst>
          </p:cNvPr>
          <p:cNvSpPr>
            <a:spLocks noGrp="1"/>
          </p:cNvSpPr>
          <p:nvPr>
            <p:ph type="title"/>
          </p:nvPr>
        </p:nvSpPr>
        <p:spPr/>
        <p:txBody>
          <a:bodyPr/>
          <a:lstStyle/>
          <a:p>
            <a:r>
              <a:rPr lang="en-US" dirty="0"/>
              <a:t>Day 5: </a:t>
            </a:r>
            <a:r>
              <a:rPr lang="en-US" sz="3600" dirty="0"/>
              <a:t>Learning about Informative Writing</a:t>
            </a:r>
            <a:br>
              <a:rPr lang="en-US" sz="3600" dirty="0"/>
            </a:br>
            <a:r>
              <a:rPr lang="en-US" sz="3600" i="1" dirty="0"/>
              <a:t>Family Reunion</a:t>
            </a:r>
            <a:endParaRPr lang="en-US" sz="3600" dirty="0"/>
          </a:p>
        </p:txBody>
      </p:sp>
      <p:sp>
        <p:nvSpPr>
          <p:cNvPr id="3" name="Content Placeholder 2">
            <a:extLst>
              <a:ext uri="{FF2B5EF4-FFF2-40B4-BE49-F238E27FC236}">
                <a16:creationId xmlns:a16="http://schemas.microsoft.com/office/drawing/2014/main" id="{64CF3B01-83F2-4885-965F-665E766D5BEE}"/>
              </a:ext>
            </a:extLst>
          </p:cNvPr>
          <p:cNvSpPr>
            <a:spLocks noGrp="1"/>
          </p:cNvSpPr>
          <p:nvPr>
            <p:ph idx="1"/>
          </p:nvPr>
        </p:nvSpPr>
        <p:spPr/>
        <p:txBody>
          <a:bodyPr>
            <a:normAutofit fontScale="92500" lnSpcReduction="20000"/>
          </a:bodyPr>
          <a:lstStyle/>
          <a:p>
            <a:pPr marL="0" indent="0" algn="l">
              <a:buNone/>
            </a:pPr>
            <a:r>
              <a:rPr lang="en-US" dirty="0"/>
              <a:t>	</a:t>
            </a:r>
            <a:r>
              <a:rPr lang="en-US" sz="2400" b="0" i="0" dirty="0">
                <a:solidFill>
                  <a:srgbClr val="222222"/>
                </a:solidFill>
                <a:effectLst/>
                <a:latin typeface="Source Sans Pro" panose="020B0503030403020204" pitchFamily="34" charset="0"/>
              </a:rPr>
              <a:t>Eight months was a long time for Jackson and I not to see our mom. Since I am the oldest, I tried to be very brave, but it wasn’t easy. I read bedtime stories to Jackson every night just like mommy does. I made a countdown chart so that we could keep track of how many more days until we saw our mom. I missed her so much, but I tried not to think about what it was like for her to be in a war.</a:t>
            </a:r>
          </a:p>
          <a:p>
            <a:pPr marL="0" indent="0" algn="l">
              <a:buNone/>
            </a:pPr>
            <a:r>
              <a:rPr lang="en-US" sz="2400" b="0" i="0" dirty="0">
                <a:solidFill>
                  <a:srgbClr val="222222"/>
                </a:solidFill>
                <a:effectLst/>
                <a:latin typeface="Source Sans Pro" panose="020B0503030403020204" pitchFamily="34" charset="0"/>
              </a:rPr>
              <a:t>	Finally, we saw the plane. It seemed like it took forever for it to land and even longer for the door to open and our mom to come out. The band started to play The Star-Spangled Banner. People waved flags and shouted for their loved ones. We just stared at the door waiting for our mom. There she was with a big smile on her face. She spotted us right away and ran as fast as she could to give us all the biggest hug ever. Our family was whole again. I hope she doesn’t have to go away any time soon. That was the hardest time of my life so far.</a:t>
            </a:r>
          </a:p>
          <a:p>
            <a:pPr marL="0" indent="0">
              <a:buNone/>
            </a:pPr>
            <a:endParaRPr lang="en-US" dirty="0"/>
          </a:p>
        </p:txBody>
      </p:sp>
    </p:spTree>
    <p:extLst>
      <p:ext uri="{BB962C8B-B14F-4D97-AF65-F5344CB8AC3E}">
        <p14:creationId xmlns:p14="http://schemas.microsoft.com/office/powerpoint/2010/main" val="10067113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9D518-AD04-4B07-81AC-00859290A9BB}"/>
              </a:ext>
            </a:extLst>
          </p:cNvPr>
          <p:cNvSpPr>
            <a:spLocks noGrp="1"/>
          </p:cNvSpPr>
          <p:nvPr>
            <p:ph type="title"/>
          </p:nvPr>
        </p:nvSpPr>
        <p:spPr/>
        <p:txBody>
          <a:bodyPr/>
          <a:lstStyle/>
          <a:p>
            <a:r>
              <a:rPr lang="en-US" dirty="0"/>
              <a:t>Day 5: </a:t>
            </a:r>
            <a:r>
              <a:rPr lang="en-US" sz="2600" dirty="0"/>
              <a:t>Learning about Informative Writing</a:t>
            </a:r>
          </a:p>
        </p:txBody>
      </p:sp>
      <p:sp>
        <p:nvSpPr>
          <p:cNvPr id="3" name="Content Placeholder 2">
            <a:extLst>
              <a:ext uri="{FF2B5EF4-FFF2-40B4-BE49-F238E27FC236}">
                <a16:creationId xmlns:a16="http://schemas.microsoft.com/office/drawing/2014/main" id="{16596BE6-3A9C-41F1-8789-5AFF9B3F4FFB}"/>
              </a:ext>
            </a:extLst>
          </p:cNvPr>
          <p:cNvSpPr>
            <a:spLocks noGrp="1"/>
          </p:cNvSpPr>
          <p:nvPr>
            <p:ph idx="1"/>
          </p:nvPr>
        </p:nvSpPr>
        <p:spPr>
          <a:xfrm>
            <a:off x="413885" y="2103120"/>
            <a:ext cx="11434813" cy="3849624"/>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lgn="ctr">
              <a:buNone/>
            </a:pPr>
            <a:r>
              <a:rPr lang="en-US" sz="4800" dirty="0"/>
              <a:t>Read the text and evaluate the writing!</a:t>
            </a:r>
          </a:p>
        </p:txBody>
      </p:sp>
      <p:pic>
        <p:nvPicPr>
          <p:cNvPr id="5" name="Picture 4" descr="A picture containing light, drawing, food&#10;&#10;Description automatically generated">
            <a:extLst>
              <a:ext uri="{FF2B5EF4-FFF2-40B4-BE49-F238E27FC236}">
                <a16:creationId xmlns:a16="http://schemas.microsoft.com/office/drawing/2014/main" id="{664B4F83-999B-47B2-8F66-6AE98597AAB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82436" y="1823500"/>
            <a:ext cx="9227127" cy="2921330"/>
          </a:xfrm>
          <a:prstGeom prst="rect">
            <a:avLst/>
          </a:prstGeom>
        </p:spPr>
      </p:pic>
    </p:spTree>
    <p:extLst>
      <p:ext uri="{BB962C8B-B14F-4D97-AF65-F5344CB8AC3E}">
        <p14:creationId xmlns:p14="http://schemas.microsoft.com/office/powerpoint/2010/main" val="2806563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34AC8-B5EF-4AB7-8529-92A26BC433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53C1A9-0127-438C-A343-EEBC8D5E435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94CB84A-6B82-4E55-9B12-99C762BD9158}"/>
              </a:ext>
            </a:extLst>
          </p:cNvPr>
          <p:cNvPicPr>
            <a:picLocks noChangeAspect="1"/>
          </p:cNvPicPr>
          <p:nvPr/>
        </p:nvPicPr>
        <p:blipFill>
          <a:blip r:embed="rId2"/>
          <a:stretch>
            <a:fillRect/>
          </a:stretch>
        </p:blipFill>
        <p:spPr>
          <a:xfrm>
            <a:off x="399524" y="969456"/>
            <a:ext cx="11392952" cy="4983288"/>
          </a:xfrm>
          <a:prstGeom prst="rect">
            <a:avLst/>
          </a:prstGeom>
        </p:spPr>
      </p:pic>
      <p:sp>
        <p:nvSpPr>
          <p:cNvPr id="6" name="TextBox 5">
            <a:extLst>
              <a:ext uri="{FF2B5EF4-FFF2-40B4-BE49-F238E27FC236}">
                <a16:creationId xmlns:a16="http://schemas.microsoft.com/office/drawing/2014/main" id="{1B125C06-1656-4D51-984C-8F307C3AA025}"/>
              </a:ext>
            </a:extLst>
          </p:cNvPr>
          <p:cNvSpPr txBox="1"/>
          <p:nvPr/>
        </p:nvSpPr>
        <p:spPr>
          <a:xfrm>
            <a:off x="9267568" y="4547286"/>
            <a:ext cx="2323070" cy="923330"/>
          </a:xfrm>
          <a:prstGeom prst="rect">
            <a:avLst/>
          </a:prstGeom>
          <a:noFill/>
        </p:spPr>
        <p:txBody>
          <a:bodyPr wrap="square" rtlCol="0">
            <a:spAutoFit/>
          </a:bodyPr>
          <a:lstStyle/>
          <a:p>
            <a:pPr algn="ctr"/>
            <a:r>
              <a:rPr lang="en-US"/>
              <a:t>So why would people have laughed at his dreams?</a:t>
            </a:r>
          </a:p>
        </p:txBody>
      </p:sp>
    </p:spTree>
    <p:extLst>
      <p:ext uri="{BB962C8B-B14F-4D97-AF65-F5344CB8AC3E}">
        <p14:creationId xmlns:p14="http://schemas.microsoft.com/office/powerpoint/2010/main" val="94138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2926080"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00"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7467EB-D899-4E1E-AECD-7E7A8F3129C7}"/>
              </a:ext>
            </a:extLst>
          </p:cNvPr>
          <p:cNvSpPr>
            <a:spLocks noGrp="1"/>
          </p:cNvSpPr>
          <p:nvPr>
            <p:ph type="title"/>
          </p:nvPr>
        </p:nvSpPr>
        <p:spPr>
          <a:xfrm>
            <a:off x="557720" y="612843"/>
            <a:ext cx="2312480" cy="1063331"/>
          </a:xfrm>
        </p:spPr>
        <p:txBody>
          <a:bodyPr anchor="b">
            <a:noAutofit/>
          </a:bodyPr>
          <a:lstStyle/>
          <a:p>
            <a:r>
              <a:rPr lang="en-US" sz="3200" u="sng" dirty="0"/>
              <a:t>Expanding Sentences</a:t>
            </a:r>
            <a:r>
              <a:rPr lang="en-US" sz="3200" dirty="0"/>
              <a:t>:</a:t>
            </a:r>
          </a:p>
        </p:txBody>
      </p:sp>
      <p:sp>
        <p:nvSpPr>
          <p:cNvPr id="3" name="Content Placeholder 2">
            <a:extLst>
              <a:ext uri="{FF2B5EF4-FFF2-40B4-BE49-F238E27FC236}">
                <a16:creationId xmlns:a16="http://schemas.microsoft.com/office/drawing/2014/main" id="{DBE663ED-B2D9-4696-BA7A-8AADBB008895}"/>
              </a:ext>
            </a:extLst>
          </p:cNvPr>
          <p:cNvSpPr>
            <a:spLocks noGrp="1"/>
          </p:cNvSpPr>
          <p:nvPr>
            <p:ph idx="1"/>
          </p:nvPr>
        </p:nvSpPr>
        <p:spPr>
          <a:xfrm>
            <a:off x="557720" y="2149813"/>
            <a:ext cx="2407422" cy="3854197"/>
          </a:xfrm>
        </p:spPr>
        <p:txBody>
          <a:bodyPr>
            <a:normAutofit/>
          </a:bodyPr>
          <a:lstStyle/>
          <a:p>
            <a:r>
              <a:rPr lang="en-US" sz="3200" dirty="0">
                <a:solidFill>
                  <a:schemeClr val="tx1">
                    <a:lumMod val="85000"/>
                    <a:lumOff val="15000"/>
                  </a:schemeClr>
                </a:solidFill>
              </a:rPr>
              <a:t>Most folks would have laughed at his dreams.</a:t>
            </a:r>
          </a:p>
          <a:p>
            <a:pPr marL="0" indent="0">
              <a:buNone/>
            </a:pPr>
            <a:endParaRPr lang="en-US" sz="1400" dirty="0">
              <a:solidFill>
                <a:schemeClr val="tx1">
                  <a:lumMod val="85000"/>
                  <a:lumOff val="15000"/>
                </a:schemeClr>
              </a:solidFill>
            </a:endParaRPr>
          </a:p>
        </p:txBody>
      </p:sp>
      <p:sp>
        <p:nvSpPr>
          <p:cNvPr id="28" name="Rectangle 27">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764" y="413053"/>
            <a:ext cx="8212114" cy="6064596"/>
          </a:xfrm>
          <a:prstGeom prst="rect">
            <a:avLst/>
          </a:prstGeom>
          <a:noFill/>
          <a:ln w="6350" cap="sq" cmpd="sng" algn="ctr">
            <a:solidFill>
              <a:srgbClr val="404040"/>
            </a:solidFill>
            <a:prstDash val="solid"/>
            <a:miter lim="800000"/>
          </a:ln>
          <a:effectLst/>
        </p:spPr>
      </p:sp>
      <p:grpSp>
        <p:nvGrpSpPr>
          <p:cNvPr id="6" name="Group 5">
            <a:extLst>
              <a:ext uri="{FF2B5EF4-FFF2-40B4-BE49-F238E27FC236}">
                <a16:creationId xmlns:a16="http://schemas.microsoft.com/office/drawing/2014/main" id="{957ADEBC-4BFE-46E6-90C2-78D6D3EFA914}"/>
              </a:ext>
            </a:extLst>
          </p:cNvPr>
          <p:cNvGrpSpPr/>
          <p:nvPr/>
        </p:nvGrpSpPr>
        <p:grpSpPr>
          <a:xfrm>
            <a:off x="5038180" y="882398"/>
            <a:ext cx="5260361" cy="5121612"/>
            <a:chOff x="-204186" y="1782108"/>
            <a:chExt cx="5530787" cy="5048110"/>
          </a:xfrm>
        </p:grpSpPr>
        <p:sp>
          <p:nvSpPr>
            <p:cNvPr id="5" name="Plus Sign 4">
              <a:extLst>
                <a:ext uri="{FF2B5EF4-FFF2-40B4-BE49-F238E27FC236}">
                  <a16:creationId xmlns:a16="http://schemas.microsoft.com/office/drawing/2014/main" id="{32938790-92B3-4715-9C5E-B70B6D41A24F}"/>
                </a:ext>
              </a:extLst>
            </p:cNvPr>
            <p:cNvSpPr/>
            <p:nvPr/>
          </p:nvSpPr>
          <p:spPr>
            <a:xfrm>
              <a:off x="-204186" y="1782108"/>
              <a:ext cx="5530787" cy="504811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514D09B-63EC-431C-B790-10C9BC8575FB}"/>
                </a:ext>
              </a:extLst>
            </p:cNvPr>
            <p:cNvSpPr txBox="1"/>
            <p:nvPr/>
          </p:nvSpPr>
          <p:spPr>
            <a:xfrm>
              <a:off x="691528" y="3691998"/>
              <a:ext cx="3755254" cy="1200329"/>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wrap="square" rtlCol="0">
              <a:normAutofit lnSpcReduction="10000"/>
            </a:bodyPr>
            <a:lstStyle/>
            <a:p>
              <a:pPr algn="ctr">
                <a:lnSpc>
                  <a:spcPct val="90000"/>
                </a:lnSpc>
                <a:spcAft>
                  <a:spcPts val="600"/>
                </a:spcAft>
              </a:pPr>
              <a:r>
                <a:rPr lang="en-US" sz="2000" dirty="0">
                  <a:solidFill>
                    <a:srgbClr val="FDD663"/>
                  </a:solidFill>
                </a:rPr>
                <a:t>Let’s expand this sentence by telling why? What about his life and the times would have caused people to doubt?</a:t>
              </a:r>
            </a:p>
            <a:p>
              <a:pPr algn="ctr">
                <a:lnSpc>
                  <a:spcPct val="90000"/>
                </a:lnSpc>
                <a:spcAft>
                  <a:spcPts val="600"/>
                </a:spcAft>
              </a:pPr>
              <a:endParaRPr lang="en-US" sz="2000" dirty="0">
                <a:solidFill>
                  <a:srgbClr val="FDD663"/>
                </a:solidFill>
              </a:endParaRPr>
            </a:p>
          </p:txBody>
        </p:sp>
      </p:grpSp>
      <p:sp>
        <p:nvSpPr>
          <p:cNvPr id="7" name="TextBox 6">
            <a:extLst>
              <a:ext uri="{FF2B5EF4-FFF2-40B4-BE49-F238E27FC236}">
                <a16:creationId xmlns:a16="http://schemas.microsoft.com/office/drawing/2014/main" id="{8429BFDF-456D-40B4-A597-3CA55BAC14B4}"/>
              </a:ext>
            </a:extLst>
          </p:cNvPr>
          <p:cNvSpPr txBox="1"/>
          <p:nvPr/>
        </p:nvSpPr>
        <p:spPr>
          <a:xfrm>
            <a:off x="5038180" y="5584054"/>
            <a:ext cx="5348694" cy="707886"/>
          </a:xfrm>
          <a:prstGeom prst="rect">
            <a:avLst/>
          </a:prstGeom>
          <a:noFill/>
        </p:spPr>
        <p:txBody>
          <a:bodyPr wrap="square" rtlCol="0">
            <a:spAutoFit/>
          </a:bodyPr>
          <a:lstStyle/>
          <a:p>
            <a:pPr algn="ctr"/>
            <a:r>
              <a:rPr lang="en-US" sz="4000" dirty="0">
                <a:solidFill>
                  <a:schemeClr val="accent2">
                    <a:lumMod val="75000"/>
                  </a:schemeClr>
                </a:solidFill>
              </a:rPr>
              <a:t>Let’s share some ideas!</a:t>
            </a:r>
          </a:p>
        </p:txBody>
      </p:sp>
    </p:spTree>
    <p:extLst>
      <p:ext uri="{BB962C8B-B14F-4D97-AF65-F5344CB8AC3E}">
        <p14:creationId xmlns:p14="http://schemas.microsoft.com/office/powerpoint/2010/main" val="4994294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BF82D-DFC2-4E98-9DA2-91C595BB85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6B1859-A589-44C8-BD5D-FF7EE001F31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33B8F2A-98F9-4113-8FD3-B13AC6A8E4A0}"/>
              </a:ext>
            </a:extLst>
          </p:cNvPr>
          <p:cNvPicPr>
            <a:picLocks noChangeAspect="1"/>
          </p:cNvPicPr>
          <p:nvPr/>
        </p:nvPicPr>
        <p:blipFill>
          <a:blip r:embed="rId2"/>
          <a:stretch>
            <a:fillRect/>
          </a:stretch>
        </p:blipFill>
        <p:spPr>
          <a:xfrm>
            <a:off x="0" y="786541"/>
            <a:ext cx="12192000" cy="5284917"/>
          </a:xfrm>
          <a:prstGeom prst="rect">
            <a:avLst/>
          </a:prstGeom>
        </p:spPr>
      </p:pic>
      <p:sp>
        <p:nvSpPr>
          <p:cNvPr id="6" name="Rectangle 5">
            <a:extLst>
              <a:ext uri="{FF2B5EF4-FFF2-40B4-BE49-F238E27FC236}">
                <a16:creationId xmlns:a16="http://schemas.microsoft.com/office/drawing/2014/main" id="{3CD65429-E152-4812-8A3F-398CCF43CB75}"/>
              </a:ext>
            </a:extLst>
          </p:cNvPr>
          <p:cNvSpPr/>
          <p:nvPr/>
        </p:nvSpPr>
        <p:spPr>
          <a:xfrm>
            <a:off x="135466" y="2679673"/>
            <a:ext cx="2414787" cy="1447709"/>
          </a:xfrm>
          <a:prstGeom prst="rect">
            <a:avLst/>
          </a:prstGeom>
          <a:solidFill>
            <a:srgbClr val="FDD6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61E6C25-4EC7-45F5-A7E7-B9E539FCD591}"/>
              </a:ext>
            </a:extLst>
          </p:cNvPr>
          <p:cNvSpPr txBox="1"/>
          <p:nvPr/>
        </p:nvSpPr>
        <p:spPr>
          <a:xfrm>
            <a:off x="220133" y="2760133"/>
            <a:ext cx="2212018" cy="1200329"/>
          </a:xfrm>
          <a:prstGeom prst="rect">
            <a:avLst/>
          </a:prstGeom>
          <a:noFill/>
        </p:spPr>
        <p:txBody>
          <a:bodyPr wrap="square" rtlCol="0">
            <a:spAutoFit/>
          </a:bodyPr>
          <a:lstStyle/>
          <a:p>
            <a:pPr algn="ctr"/>
            <a:r>
              <a:rPr lang="en-US"/>
              <a:t>Can you imagine being alone at his age traveling the country?</a:t>
            </a:r>
          </a:p>
        </p:txBody>
      </p:sp>
      <p:sp>
        <p:nvSpPr>
          <p:cNvPr id="4" name="TextBox 3">
            <a:extLst>
              <a:ext uri="{FF2B5EF4-FFF2-40B4-BE49-F238E27FC236}">
                <a16:creationId xmlns:a16="http://schemas.microsoft.com/office/drawing/2014/main" id="{827293D3-AFCC-42D8-BEFA-DCBFA6164A5D}"/>
              </a:ext>
            </a:extLst>
          </p:cNvPr>
          <p:cNvSpPr txBox="1"/>
          <p:nvPr/>
        </p:nvSpPr>
        <p:spPr>
          <a:xfrm>
            <a:off x="135466" y="4542971"/>
            <a:ext cx="2070705" cy="1477328"/>
          </a:xfrm>
          <a:prstGeom prst="rect">
            <a:avLst/>
          </a:prstGeom>
          <a:noFill/>
        </p:spPr>
        <p:txBody>
          <a:bodyPr wrap="square" rtlCol="0">
            <a:spAutoFit/>
          </a:bodyPr>
          <a:lstStyle/>
          <a:p>
            <a:pPr algn="ctr"/>
            <a:r>
              <a:rPr lang="en-US" dirty="0"/>
              <a:t>What does the author mean when she says Matthew was “keen as an Arctic fox”</a:t>
            </a:r>
          </a:p>
        </p:txBody>
      </p:sp>
    </p:spTree>
    <p:extLst>
      <p:ext uri="{BB962C8B-B14F-4D97-AF65-F5344CB8AC3E}">
        <p14:creationId xmlns:p14="http://schemas.microsoft.com/office/powerpoint/2010/main" val="5530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1" nodeType="clickEffect">
                                  <p:stCondLst>
                                    <p:cond delay="0"/>
                                  </p:stCondLst>
                                  <p:childTnLst>
                                    <p:animEffect transition="out" filter="wheel(1)">
                                      <p:cBhvr>
                                        <p:cTn id="11" dur="2000"/>
                                        <p:tgtEl>
                                          <p:spTgt spid="13"/>
                                        </p:tgtEl>
                                      </p:cBhvr>
                                    </p:animEffect>
                                    <p:set>
                                      <p:cBhvr>
                                        <p:cTn id="12" dur="1" fill="hold">
                                          <p:stCondLst>
                                            <p:cond delay="1999"/>
                                          </p:stCondLst>
                                        </p:cTn>
                                        <p:tgtEl>
                                          <p:spTgt spid="13"/>
                                        </p:tgtEl>
                                        <p:attrNameLst>
                                          <p:attrName>style.visibility</p:attrName>
                                        </p:attrNameLst>
                                      </p:cBhvr>
                                      <p:to>
                                        <p:strVal val="hidden"/>
                                      </p:to>
                                    </p:set>
                                  </p:childTnLst>
                                </p:cTn>
                              </p:par>
                              <p:par>
                                <p:cTn id="13" presetID="21" presetClass="exit" presetSubtype="1" fill="hold" grpId="0" nodeType="withEffect">
                                  <p:stCondLst>
                                    <p:cond delay="0"/>
                                  </p:stCondLst>
                                  <p:childTnLst>
                                    <p:animEffect transition="out" filter="wheel(1)">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3" grpId="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8B34D-172F-457A-93F7-E4A329772B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2FFB18-B7C0-4B25-BFDB-FEFBE38627B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9603E32-E37F-49FB-A474-18D11F62E9D2}"/>
              </a:ext>
            </a:extLst>
          </p:cNvPr>
          <p:cNvPicPr>
            <a:picLocks noChangeAspect="1"/>
          </p:cNvPicPr>
          <p:nvPr/>
        </p:nvPicPr>
        <p:blipFill>
          <a:blip r:embed="rId2"/>
          <a:stretch>
            <a:fillRect/>
          </a:stretch>
        </p:blipFill>
        <p:spPr>
          <a:xfrm>
            <a:off x="0" y="764553"/>
            <a:ext cx="12192000" cy="5328894"/>
          </a:xfrm>
          <a:prstGeom prst="rect">
            <a:avLst/>
          </a:prstGeom>
        </p:spPr>
      </p:pic>
      <p:sp>
        <p:nvSpPr>
          <p:cNvPr id="5" name="TextBox 4">
            <a:extLst>
              <a:ext uri="{FF2B5EF4-FFF2-40B4-BE49-F238E27FC236}">
                <a16:creationId xmlns:a16="http://schemas.microsoft.com/office/drawing/2014/main" id="{770E7341-4EAE-4FED-A5A5-482DBB4A2E79}"/>
              </a:ext>
            </a:extLst>
          </p:cNvPr>
          <p:cNvSpPr txBox="1"/>
          <p:nvPr/>
        </p:nvSpPr>
        <p:spPr>
          <a:xfrm>
            <a:off x="2264229" y="5566229"/>
            <a:ext cx="3490685" cy="523220"/>
          </a:xfrm>
          <a:prstGeom prst="rect">
            <a:avLst/>
          </a:prstGeom>
          <a:noFill/>
        </p:spPr>
        <p:txBody>
          <a:bodyPr wrap="square" rtlCol="0">
            <a:spAutoFit/>
          </a:bodyPr>
          <a:lstStyle/>
          <a:p>
            <a:pPr algn="r"/>
            <a:r>
              <a:rPr lang="en-US" sz="1400" dirty="0">
                <a:solidFill>
                  <a:srgbClr val="002060"/>
                </a:solidFill>
                <a:highlight>
                  <a:srgbClr val="FDD663"/>
                </a:highlight>
              </a:rPr>
              <a:t>What did Matthew mean when he said </a:t>
            </a:r>
          </a:p>
          <a:p>
            <a:pPr algn="r"/>
            <a:r>
              <a:rPr lang="en-US" sz="1400" dirty="0">
                <a:solidFill>
                  <a:srgbClr val="002060"/>
                </a:solidFill>
                <a:highlight>
                  <a:srgbClr val="FDD663"/>
                </a:highlight>
              </a:rPr>
              <a:t>he was “an able-bodied seaman”?</a:t>
            </a:r>
          </a:p>
        </p:txBody>
      </p:sp>
      <p:sp>
        <p:nvSpPr>
          <p:cNvPr id="6" name="Rectangle: Rounded Corners 5">
            <a:extLst>
              <a:ext uri="{FF2B5EF4-FFF2-40B4-BE49-F238E27FC236}">
                <a16:creationId xmlns:a16="http://schemas.microsoft.com/office/drawing/2014/main" id="{477FBAC0-66FC-411A-A568-2C6E03E657A4}"/>
              </a:ext>
            </a:extLst>
          </p:cNvPr>
          <p:cNvSpPr/>
          <p:nvPr/>
        </p:nvSpPr>
        <p:spPr>
          <a:xfrm>
            <a:off x="9303658" y="2365829"/>
            <a:ext cx="2017485" cy="2010228"/>
          </a:xfrm>
          <a:prstGeom prst="roundRect">
            <a:avLst/>
          </a:prstGeom>
          <a:solidFill>
            <a:srgbClr val="E6F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7D6F06-F0EA-48D3-B757-6429FDA9A952}"/>
              </a:ext>
            </a:extLst>
          </p:cNvPr>
          <p:cNvSpPr txBox="1"/>
          <p:nvPr/>
        </p:nvSpPr>
        <p:spPr>
          <a:xfrm>
            <a:off x="9427029" y="2467429"/>
            <a:ext cx="1785257" cy="1815882"/>
          </a:xfrm>
          <a:prstGeom prst="rect">
            <a:avLst/>
          </a:prstGeom>
          <a:noFill/>
        </p:spPr>
        <p:txBody>
          <a:bodyPr wrap="square" rtlCol="0">
            <a:spAutoFit/>
          </a:bodyPr>
          <a:lstStyle/>
          <a:p>
            <a:pPr algn="ctr"/>
            <a:r>
              <a:rPr lang="en-US" sz="1600" dirty="0"/>
              <a:t>What does the author mean when she says “she seemed like a star gliding on water”? What is she referring to?</a:t>
            </a:r>
          </a:p>
        </p:txBody>
      </p:sp>
    </p:spTree>
    <p:extLst>
      <p:ext uri="{BB962C8B-B14F-4D97-AF65-F5344CB8AC3E}">
        <p14:creationId xmlns:p14="http://schemas.microsoft.com/office/powerpoint/2010/main" val="335864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xit" presetSubtype="32" fill="hold" grpId="1" nodeType="clickEffect">
                                  <p:stCondLst>
                                    <p:cond delay="0"/>
                                  </p:stCondLst>
                                  <p:childTnLst>
                                    <p:animEffect transition="out" filter="plus(out)">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par>
                                <p:cTn id="18" presetID="13" presetClass="exit" presetSubtype="32" fill="hold" grpId="0" nodeType="withEffect">
                                  <p:stCondLst>
                                    <p:cond delay="0"/>
                                  </p:stCondLst>
                                  <p:childTnLst>
                                    <p:animEffect transition="out" filter="plus(out)">
                                      <p:cBhvr>
                                        <p:cTn id="19" dur="2000"/>
                                        <p:tgtEl>
                                          <p:spTgt spid="6"/>
                                        </p:tgtEl>
                                      </p:cBhvr>
                                    </p:animEffect>
                                    <p:set>
                                      <p:cBhvr>
                                        <p:cTn id="20"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7" grpId="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Century School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3292</Words>
  <Application>Microsoft Office PowerPoint</Application>
  <PresentationFormat>Widescreen</PresentationFormat>
  <Paragraphs>186</Paragraphs>
  <Slides>57</Slides>
  <Notes>1</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57</vt:i4>
      </vt:variant>
    </vt:vector>
  </HeadingPairs>
  <TitlesOfParts>
    <vt:vector size="70" baseType="lpstr">
      <vt:lpstr>Calibri</vt:lpstr>
      <vt:lpstr>Century Schoolbook</vt:lpstr>
      <vt:lpstr>Colonna MT</vt:lpstr>
      <vt:lpstr>Franklin Gothic Book</vt:lpstr>
      <vt:lpstr>Garamond</vt:lpstr>
      <vt:lpstr>Ink Free</vt:lpstr>
      <vt:lpstr>Modern Love Caps</vt:lpstr>
      <vt:lpstr>Script MT Bold</vt:lpstr>
      <vt:lpstr>Selawik Semibold</vt:lpstr>
      <vt:lpstr>Snap ITC</vt:lpstr>
      <vt:lpstr>Source Sans Pro</vt:lpstr>
      <vt:lpstr>Tempus Sans ITC</vt:lpstr>
      <vt:lpstr>SavonVTI</vt:lpstr>
      <vt:lpstr>Interactive Read Aloud:  Keep On! The Story of Matthew Henson</vt:lpstr>
      <vt:lpstr>PowerPoint Presentation</vt:lpstr>
      <vt:lpstr>Day 1: Read First half of Keep On! The Story of Matthew Henson</vt:lpstr>
      <vt:lpstr>Text Feature: Chronological Order</vt:lpstr>
      <vt:lpstr>PowerPoint Presentation</vt:lpstr>
      <vt:lpstr>PowerPoint Presentation</vt:lpstr>
      <vt:lpstr>Expanding Sentences:</vt:lpstr>
      <vt:lpstr>PowerPoint Presentation</vt:lpstr>
      <vt:lpstr>PowerPoint Presentation</vt:lpstr>
      <vt:lpstr>PowerPoint Presentation</vt:lpstr>
      <vt:lpstr>PowerPoint Presentation</vt:lpstr>
      <vt:lpstr>Where exactly is “the top of the world”? </vt:lpstr>
      <vt:lpstr>Summarize Today’s Reading: Chronological Order</vt:lpstr>
      <vt:lpstr>Vocabulary</vt:lpstr>
      <vt:lpstr>Vocabulary</vt:lpstr>
      <vt:lpstr>Day 1:  Let’s Learn about Correlative Conjunctions</vt:lpstr>
      <vt:lpstr>Combining Sentences</vt:lpstr>
      <vt:lpstr>Your Assignments:</vt:lpstr>
      <vt:lpstr>Day 2: Keep On!  The Story of Matthew Henson</vt:lpstr>
      <vt:lpstr>PowerPoint Presentation</vt:lpstr>
      <vt:lpstr>PowerPoint Presentation</vt:lpstr>
      <vt:lpstr>PowerPoint Presentation</vt:lpstr>
      <vt:lpstr>PowerPoint Presentation</vt:lpstr>
      <vt:lpstr>PowerPoint Presentation</vt:lpstr>
      <vt:lpstr>Summarize Today’s Reading – Chronological Order</vt:lpstr>
      <vt:lpstr>Vocabulary</vt:lpstr>
      <vt:lpstr>Vocabulary</vt:lpstr>
      <vt:lpstr>Day 2: Sentence Composing</vt:lpstr>
      <vt:lpstr>Day 2: Sentence Composing</vt:lpstr>
      <vt:lpstr>Day 2: Sentence Composing</vt:lpstr>
      <vt:lpstr>Day 2: Your Assignments</vt:lpstr>
      <vt:lpstr>Day 3:   Keep On!  The Story of Matthew Henson</vt:lpstr>
      <vt:lpstr>PowerPoint Presentation</vt:lpstr>
      <vt:lpstr>PowerPoint Presentation</vt:lpstr>
      <vt:lpstr>PowerPoint Presentation</vt:lpstr>
      <vt:lpstr>PowerPoint Presentation</vt:lpstr>
      <vt:lpstr>PowerPoint Presentation</vt:lpstr>
      <vt:lpstr>PowerPoint Presentation</vt:lpstr>
      <vt:lpstr>Summarize Today’s Reading – Chronological Order</vt:lpstr>
      <vt:lpstr>Vocabulary</vt:lpstr>
      <vt:lpstr>Vocabulary</vt:lpstr>
      <vt:lpstr>Day 3: Expanding Sentences</vt:lpstr>
      <vt:lpstr>Day 3: Expanding Sentences</vt:lpstr>
      <vt:lpstr>Day 3: Expanding Sentences</vt:lpstr>
      <vt:lpstr>Day 3: Your Assignments</vt:lpstr>
      <vt:lpstr>Day 4: Intro to Informative Writing</vt:lpstr>
      <vt:lpstr>Day 4: Intro to Informative Writing </vt:lpstr>
      <vt:lpstr>Day 5: Learning about Informative Writing</vt:lpstr>
      <vt:lpstr>Day 5: Learning about Informative Writing Letters From Rifka</vt:lpstr>
      <vt:lpstr>Day 5: Learning about Informative Writing Letters From Rifka</vt:lpstr>
      <vt:lpstr>Day 5: Learning about Informative Writing Letters From Rifka</vt:lpstr>
      <vt:lpstr>Day 5: Learning about Informative Writing Letters From Rifka</vt:lpstr>
      <vt:lpstr>Day 5: Learning about Informative Writing Letters From Rifka</vt:lpstr>
      <vt:lpstr>Day 5: Learning about Informative Writing Letters From Rifka</vt:lpstr>
      <vt:lpstr>Day 5: Learning about Informative Writing Family Reunion</vt:lpstr>
      <vt:lpstr>Day 5: Learning about Informative Writing Family Reunion</vt:lpstr>
      <vt:lpstr>Day 5: Learning about Informative Writing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Read Aloud:  Keep On! The Story of Matthew Henson</dc:title>
  <dc:creator>Melissa A. Belanger</dc:creator>
  <cp:lastModifiedBy>Donna M. Stone</cp:lastModifiedBy>
  <cp:revision>2</cp:revision>
  <dcterms:created xsi:type="dcterms:W3CDTF">2020-08-28T12:24:59Z</dcterms:created>
  <dcterms:modified xsi:type="dcterms:W3CDTF">2020-08-28T19:06:40Z</dcterms:modified>
</cp:coreProperties>
</file>